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58" r:id="rId4"/>
    <p:sldId id="265" r:id="rId5"/>
    <p:sldId id="266" r:id="rId6"/>
    <p:sldId id="267" r:id="rId7"/>
    <p:sldId id="268" r:id="rId8"/>
    <p:sldId id="270" r:id="rId9"/>
    <p:sldId id="271" r:id="rId10"/>
    <p:sldId id="269" r:id="rId11"/>
    <p:sldId id="272" r:id="rId12"/>
    <p:sldId id="259" r:id="rId13"/>
    <p:sldId id="273" r:id="rId14"/>
    <p:sldId id="274" r:id="rId15"/>
    <p:sldId id="261" r:id="rId16"/>
    <p:sldId id="276" r:id="rId17"/>
    <p:sldId id="262" r:id="rId18"/>
    <p:sldId id="278" r:id="rId19"/>
    <p:sldId id="263" r:id="rId20"/>
    <p:sldId id="279" r:id="rId21"/>
    <p:sldId id="264" r:id="rId22"/>
    <p:sldId id="280" r:id="rId23"/>
    <p:sldId id="290" r:id="rId24"/>
    <p:sldId id="291" r:id="rId25"/>
    <p:sldId id="282" r:id="rId26"/>
    <p:sldId id="292" r:id="rId27"/>
    <p:sldId id="293" r:id="rId28"/>
    <p:sldId id="294" r:id="rId29"/>
    <p:sldId id="295" r:id="rId30"/>
    <p:sldId id="285" r:id="rId31"/>
    <p:sldId id="286" r:id="rId32"/>
    <p:sldId id="287" r:id="rId33"/>
    <p:sldId id="298" r:id="rId34"/>
    <p:sldId id="299" r:id="rId35"/>
    <p:sldId id="289"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1256E-CA72-4213-BEA2-BA95F21A53C1}"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87E6E-D091-4C2F-83FD-00829855D457}" type="slidenum">
              <a:rPr lang="en-US" smtClean="0"/>
              <a:pPr/>
              <a:t>‹#›</a:t>
            </a:fld>
            <a:endParaRPr lang="en-US"/>
          </a:p>
        </p:txBody>
      </p:sp>
    </p:spTree>
    <p:extLst>
      <p:ext uri="{BB962C8B-B14F-4D97-AF65-F5344CB8AC3E}">
        <p14:creationId xmlns:p14="http://schemas.microsoft.com/office/powerpoint/2010/main" val="337522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87E6E-D091-4C2F-83FD-00829855D45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3A44F4-592C-4FD4-AD9A-5B3509E0350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A44F4-592C-4FD4-AD9A-5B3509E0350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A44F4-592C-4FD4-AD9A-5B3509E0350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A44F4-592C-4FD4-AD9A-5B3509E0350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A44F4-592C-4FD4-AD9A-5B3509E0350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3A44F4-592C-4FD4-AD9A-5B3509E0350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3A44F4-592C-4FD4-AD9A-5B3509E0350C}"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3A44F4-592C-4FD4-AD9A-5B3509E0350C}"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A44F4-592C-4FD4-AD9A-5B3509E0350C}"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A44F4-592C-4FD4-AD9A-5B3509E0350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A44F4-592C-4FD4-AD9A-5B3509E0350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2106-9EE7-40DE-B5CE-5008C10224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A44F4-592C-4FD4-AD9A-5B3509E0350C}" type="datetimeFigureOut">
              <a:rPr lang="en-US" smtClean="0"/>
              <a:pPr/>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22106-9EE7-40DE-B5CE-5008C10224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hhQP12h5Zn2GxM&amp;tbnid=Ig0i1TJaE1Ig0M:&amp;ved=0CAUQjRw&amp;url=http://hojupjimong.wordpress.com/2006/11/18/dont-drink-the-water/&amp;ei=Ecd-UraoHbHdsATgiYGQCQ&amp;bvm=bv.56146854,d.cWc&amp;psig=AFQjCNHLPiXVSYvOdyqxrUJOhVh12p9PsQ&amp;ust=1384126605394479"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V3J6YIUYP1CWWM&amp;tbnid=XIebNXQiG3ep5M:&amp;ved=0CAUQjRw&amp;url=http://www.waterprofla.com/#!concerns&amp;ei=iMd-UqepGpOusATb54CwCw&amp;psig=AFQjCNH9AMBbTvjgjsNMa-NOCwVPOzTHWg&amp;ust=13841267273460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V3J6YIUYP1CWWM&amp;tbnid=XIebNXQiG3ep5M:&amp;ved=0CAUQjRw&amp;url=http://www.waterprofla.com/#!concerns&amp;ei=iMd-UqepGpOusATb54CwCw&amp;psig=AFQjCNH9AMBbTvjgjsNMa-NOCwVPOzTHWg&amp;ust=138412672734601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rct=j&amp;q=&amp;esrc=s&amp;frm=1&amp;source=images&amp;cd=&amp;cad=rja&amp;docid=n2lXETao_z0A7M&amp;tbnid=-bEY3m6hIY6vQM:&amp;ved=0CAUQjRw&amp;url=http://www.koat.com/news/health/photos-the-germiest-places-you-touch/-/9153616/19996556/-/o63ty4z/-/index.html&amp;ei=zsd-Ut3xLMe-sQTH-4CACg&amp;bvm=bv.56146854,d.cWc&amp;psig=AFQjCNHQmkbBMhZA8ADrUqBBnInOwOFUKw&amp;ust=138412672561313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khanacademy.org/partner-content/mit-k12/mit-k12-materials/v/flocculation"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www.google.com/url?sa=i&amp;rct=j&amp;q=&amp;esrc=s&amp;frm=1&amp;source=images&amp;cd=&amp;cad=rja&amp;docid=kwtCMhdY4ccmpM&amp;tbnid=aVsYZeN7APiTvM:&amp;ved=0CAUQjRw&amp;url=http://naturesnurtureblog.com/2012/06/12/best-way-to-boil-cooking-water-tiny-tip-tuesday/&amp;ei=xb9-Us_dD-bMsQS1qYK4Ag&amp;bvm=bv.56146854,d.cWc&amp;psig=AFQjCNFs9wT7TP5kGFC1qF70GgEmqJOQSA&amp;ust=138412473105053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wtCMhdY4ccmpM&amp;tbnid=aVsYZeN7APiTvM:&amp;ved=0CAUQjRw&amp;url=http://naturesnurtureblog.com/2012/06/12/best-way-to-boil-cooking-water-tiny-tip-tuesday/&amp;ei=xb9-Us_dD-bMsQS1qYK4Ag&amp;bvm=bv.56146854,d.cWc&amp;psig=AFQjCNFs9wT7TP5kGFC1qF70GgEmqJOQSA&amp;ust=138412473105053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hyperlink" Target="http://www.google.com/url?sa=i&amp;rct=j&amp;q=&amp;esrc=s&amp;frm=1&amp;source=images&amp;cd=&amp;cad=rja&amp;docid=szOIiRwciZWvMM&amp;tbnid=QG_WVIIofqdrtM:&amp;ved=0CAUQjRw&amp;url=http://www.healthywomen.org/content/blog-entry/surprising-places-germs-hide-out&amp;ei=k8B-UoWeCI3KsQSM_4KIDQ&amp;bvm=bv.56146854,d.cWc&amp;psig=AFQjCNHn__zYM7KmR9y0_63Tjrs2AyL0Rg&amp;ust=1384123719824487"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How do we clean up this mess?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458200" cy="1362075"/>
          </a:xfrm>
        </p:spPr>
        <p:txBody>
          <a:bodyPr>
            <a:normAutofit fontScale="90000"/>
          </a:bodyPr>
          <a:lstStyle/>
          <a:p>
            <a:pPr algn="ctr"/>
            <a:r>
              <a:rPr lang="en-US" dirty="0" smtClean="0"/>
              <a:t>Carefully </a:t>
            </a:r>
            <a:r>
              <a:rPr lang="en-US" dirty="0"/>
              <a:t>remove the five objects in the bag.   Each </a:t>
            </a:r>
            <a:r>
              <a:rPr lang="en-US" dirty="0" smtClean="0"/>
              <a:t>object represents </a:t>
            </a:r>
            <a:r>
              <a:rPr lang="en-US" dirty="0"/>
              <a:t>a different method of water purification. </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838200" y="914401"/>
            <a:ext cx="7772400" cy="533400"/>
          </a:xfrm>
        </p:spPr>
        <p:txBody>
          <a:bodyPr/>
          <a:lstStyle/>
          <a:p>
            <a:endParaRPr lang="en-US" dirty="0"/>
          </a:p>
        </p:txBody>
      </p:sp>
    </p:spTree>
    <p:extLst>
      <p:ext uri="{BB962C8B-B14F-4D97-AF65-F5344CB8AC3E}">
        <p14:creationId xmlns:p14="http://schemas.microsoft.com/office/powerpoint/2010/main" val="424544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SAND FILTRATION</a:t>
            </a:r>
            <a:endParaRPr lang="en-US" dirty="0"/>
          </a:p>
        </p:txBody>
      </p:sp>
      <p:sp>
        <p:nvSpPr>
          <p:cNvPr id="5" name="Content Placeholder 4"/>
          <p:cNvSpPr>
            <a:spLocks noGrp="1"/>
          </p:cNvSpPr>
          <p:nvPr>
            <p:ph sz="half" idx="1"/>
          </p:nvPr>
        </p:nvSpPr>
        <p:spPr/>
        <p:txBody>
          <a:bodyPr/>
          <a:lstStyle/>
          <a:p>
            <a:r>
              <a:rPr lang="en-US" dirty="0" smtClean="0"/>
              <a:t>Just like underground,  water’s adhesive abilities help sand trap  impurities  while the cleaner water flows through slowly and more cleanly.</a:t>
            </a:r>
            <a:endParaRPr lang="en-US" dirty="0"/>
          </a:p>
        </p:txBody>
      </p:sp>
      <p:pic>
        <p:nvPicPr>
          <p:cNvPr id="7" name="il_fi" descr="http://www.drinking-water.org/assets/400x/00000294.jpg"/>
          <p:cNvPicPr>
            <a:picLocks noGrp="1"/>
          </p:cNvPicPr>
          <p:nvPr>
            <p:ph sz="half" idx="2"/>
          </p:nvPr>
        </p:nvPicPr>
        <p:blipFill>
          <a:blip r:embed="rId3" cstate="print"/>
          <a:srcRect/>
          <a:stretch>
            <a:fillRect/>
          </a:stretch>
        </p:blipFill>
        <p:spPr bwMode="auto">
          <a:xfrm>
            <a:off x="4343400" y="1600200"/>
            <a:ext cx="5257800" cy="4724400"/>
          </a:xfrm>
          <a:prstGeom prst="rect">
            <a:avLst/>
          </a:prstGeom>
          <a:noFill/>
          <a:ln w="9525">
            <a:noFill/>
            <a:miter lim="800000"/>
            <a:headEnd/>
            <a:tailEnd/>
          </a:ln>
        </p:spPr>
      </p:pic>
    </p:spTree>
    <p:extLst>
      <p:ext uri="{BB962C8B-B14F-4D97-AF65-F5344CB8AC3E}">
        <p14:creationId xmlns:p14="http://schemas.microsoft.com/office/powerpoint/2010/main" val="770550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SAND FILTRATION</a:t>
            </a:r>
            <a:endParaRPr lang="en-US" dirty="0"/>
          </a:p>
        </p:txBody>
      </p:sp>
      <p:sp>
        <p:nvSpPr>
          <p:cNvPr id="5" name="Content Placeholder 4"/>
          <p:cNvSpPr>
            <a:spLocks noGrp="1"/>
          </p:cNvSpPr>
          <p:nvPr>
            <p:ph sz="half" idx="1"/>
          </p:nvPr>
        </p:nvSpPr>
        <p:spPr/>
        <p:txBody>
          <a:bodyPr/>
          <a:lstStyle/>
          <a:p>
            <a:r>
              <a:rPr lang="en-US" dirty="0" smtClean="0"/>
              <a:t>Just like underground,  water’s adhesive abilities help sand trap  impurities  while the cleaner water flows through slowly and more cleanly.</a:t>
            </a:r>
            <a:endParaRPr lang="en-US" dirty="0"/>
          </a:p>
        </p:txBody>
      </p:sp>
      <p:pic>
        <p:nvPicPr>
          <p:cNvPr id="7" name="il_fi" descr="http://www.drinking-water.org/assets/400x/00000294.jpg"/>
          <p:cNvPicPr>
            <a:picLocks noGrp="1"/>
          </p:cNvPicPr>
          <p:nvPr>
            <p:ph sz="half" idx="2"/>
          </p:nvPr>
        </p:nvPicPr>
        <p:blipFill>
          <a:blip r:embed="rId3" cstate="print"/>
          <a:srcRect/>
          <a:stretch>
            <a:fillRect/>
          </a:stretch>
        </p:blipFill>
        <p:spPr bwMode="auto">
          <a:xfrm>
            <a:off x="4343400" y="1600200"/>
            <a:ext cx="5257800" cy="4724400"/>
          </a:xfrm>
          <a:prstGeom prst="rect">
            <a:avLst/>
          </a:prstGeom>
          <a:noFill/>
          <a:ln w="9525">
            <a:noFill/>
            <a:miter lim="800000"/>
            <a:headEnd/>
            <a:tailEnd/>
          </a:ln>
        </p:spPr>
      </p:pic>
      <p:sp>
        <p:nvSpPr>
          <p:cNvPr id="2" name="Oval 1"/>
          <p:cNvSpPr/>
          <p:nvPr/>
        </p:nvSpPr>
        <p:spPr>
          <a:xfrm>
            <a:off x="3048000" y="4267200"/>
            <a:ext cx="3048000" cy="2286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JAR OF SAND represents how water can be filtered by </a:t>
            </a:r>
            <a:r>
              <a:rPr lang="en-US" sz="2400" b="1" dirty="0" smtClean="0"/>
              <a:t>sand.</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BACTERIA</a:t>
            </a:r>
            <a:endParaRPr lang="en-US" dirty="0"/>
          </a:p>
        </p:txBody>
      </p:sp>
      <p:sp>
        <p:nvSpPr>
          <p:cNvPr id="3" name="Content Placeholder 2"/>
          <p:cNvSpPr>
            <a:spLocks noGrp="1"/>
          </p:cNvSpPr>
          <p:nvPr>
            <p:ph sz="half" idx="1"/>
          </p:nvPr>
        </p:nvSpPr>
        <p:spPr>
          <a:xfrm>
            <a:off x="152400" y="1600200"/>
            <a:ext cx="4038600" cy="4525963"/>
          </a:xfrm>
        </p:spPr>
        <p:txBody>
          <a:bodyPr>
            <a:normAutofit/>
          </a:bodyPr>
          <a:lstStyle/>
          <a:p>
            <a:r>
              <a:rPr lang="en-US" dirty="0" smtClean="0"/>
              <a:t>Millions upon millions of good bacteria are used to gobble up other more deadly microbes in the water.  These bacteria are the good guys who are the tiniest soldiers in our water cleaning arsenal.</a:t>
            </a:r>
            <a:endParaRPr lang="en-US" dirty="0"/>
          </a:p>
        </p:txBody>
      </p:sp>
      <p:pic>
        <p:nvPicPr>
          <p:cNvPr id="5" name="il_fi" descr="http://www.virginiaplaces.org/chesbay/graphics/wastewater.jpg"/>
          <p:cNvPicPr>
            <a:picLocks noGrp="1"/>
          </p:cNvPicPr>
          <p:nvPr>
            <p:ph sz="half" idx="2"/>
          </p:nvPr>
        </p:nvPicPr>
        <p:blipFill>
          <a:blip r:embed="rId3" cstate="print"/>
          <a:srcRect/>
          <a:stretch>
            <a:fillRect/>
          </a:stretch>
        </p:blipFill>
        <p:spPr bwMode="auto">
          <a:xfrm>
            <a:off x="4343400" y="1676400"/>
            <a:ext cx="4800600" cy="4191000"/>
          </a:xfrm>
          <a:prstGeom prst="rect">
            <a:avLst/>
          </a:prstGeom>
          <a:noFill/>
          <a:ln w="9525">
            <a:noFill/>
            <a:miter lim="800000"/>
            <a:headEnd/>
            <a:tailEnd/>
          </a:ln>
        </p:spPr>
      </p:pic>
    </p:spTree>
    <p:extLst>
      <p:ext uri="{BB962C8B-B14F-4D97-AF65-F5344CB8AC3E}">
        <p14:creationId xmlns:p14="http://schemas.microsoft.com/office/powerpoint/2010/main" val="15661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BACTERIA</a:t>
            </a:r>
            <a:endParaRPr lang="en-US" dirty="0"/>
          </a:p>
        </p:txBody>
      </p:sp>
      <p:sp>
        <p:nvSpPr>
          <p:cNvPr id="3" name="Content Placeholder 2"/>
          <p:cNvSpPr>
            <a:spLocks noGrp="1"/>
          </p:cNvSpPr>
          <p:nvPr>
            <p:ph sz="half" idx="1"/>
          </p:nvPr>
        </p:nvSpPr>
        <p:spPr>
          <a:xfrm>
            <a:off x="152400" y="1600200"/>
            <a:ext cx="4038600" cy="4525963"/>
          </a:xfrm>
        </p:spPr>
        <p:txBody>
          <a:bodyPr>
            <a:normAutofit/>
          </a:bodyPr>
          <a:lstStyle/>
          <a:p>
            <a:r>
              <a:rPr lang="en-US" dirty="0" smtClean="0"/>
              <a:t>Millions upon millions of good bacteria are used to gobble up other more deadly microbes in the water.  These bacteria are the good guys who are the tiniest soldiers in our water cleaning arsenal.</a:t>
            </a:r>
            <a:endParaRPr lang="en-US" dirty="0"/>
          </a:p>
        </p:txBody>
      </p:sp>
      <p:pic>
        <p:nvPicPr>
          <p:cNvPr id="5" name="il_fi" descr="http://www.virginiaplaces.org/chesbay/graphics/wastewater.jpg"/>
          <p:cNvPicPr>
            <a:picLocks noGrp="1"/>
          </p:cNvPicPr>
          <p:nvPr>
            <p:ph sz="half" idx="2"/>
          </p:nvPr>
        </p:nvPicPr>
        <p:blipFill>
          <a:blip r:embed="rId3" cstate="print"/>
          <a:srcRect/>
          <a:stretch>
            <a:fillRect/>
          </a:stretch>
        </p:blipFill>
        <p:spPr bwMode="auto">
          <a:xfrm>
            <a:off x="4343400" y="1676400"/>
            <a:ext cx="4800600" cy="4191000"/>
          </a:xfrm>
          <a:prstGeom prst="rect">
            <a:avLst/>
          </a:prstGeom>
          <a:noFill/>
          <a:ln w="9525">
            <a:noFill/>
            <a:miter lim="800000"/>
            <a:headEnd/>
            <a:tailEnd/>
          </a:ln>
        </p:spPr>
      </p:pic>
      <p:sp>
        <p:nvSpPr>
          <p:cNvPr id="4" name="Oval 3"/>
          <p:cNvSpPr/>
          <p:nvPr/>
        </p:nvSpPr>
        <p:spPr>
          <a:xfrm>
            <a:off x="3276600" y="4502727"/>
            <a:ext cx="3048000" cy="2133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ACTIVIA container represents DECOMPOSING BACTERIA!</a:t>
            </a:r>
            <a:endParaRPr lang="en-US" sz="2400" b="1" dirty="0"/>
          </a:p>
        </p:txBody>
      </p:sp>
    </p:spTree>
    <p:extLst>
      <p:ext uri="{BB962C8B-B14F-4D97-AF65-F5344CB8AC3E}">
        <p14:creationId xmlns:p14="http://schemas.microsoft.com/office/powerpoint/2010/main" val="204987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SETTLING TANKS</a:t>
            </a:r>
            <a:endParaRPr lang="en-US" dirty="0"/>
          </a:p>
        </p:txBody>
      </p:sp>
      <p:sp>
        <p:nvSpPr>
          <p:cNvPr id="4" name="Content Placeholder 3"/>
          <p:cNvSpPr>
            <a:spLocks noGrp="1"/>
          </p:cNvSpPr>
          <p:nvPr>
            <p:ph sz="half" idx="2"/>
          </p:nvPr>
        </p:nvSpPr>
        <p:spPr>
          <a:xfrm>
            <a:off x="5105400" y="1219200"/>
            <a:ext cx="4038600" cy="4525963"/>
          </a:xfrm>
        </p:spPr>
        <p:txBody>
          <a:bodyPr/>
          <a:lstStyle/>
          <a:p>
            <a:r>
              <a:rPr lang="en-US" dirty="0" smtClean="0"/>
              <a:t>A </a:t>
            </a:r>
            <a:r>
              <a:rPr lang="en-US" i="1" dirty="0" smtClean="0"/>
              <a:t>settling tank</a:t>
            </a:r>
            <a:r>
              <a:rPr lang="en-US" dirty="0" smtClean="0"/>
              <a:t> lets sediments sink to the bottom of a big tank of water.  After awhile, the cleaner water left on top is saved and the sludge bottom is disposed.  </a:t>
            </a:r>
            <a:endParaRPr lang="en-US" dirty="0"/>
          </a:p>
        </p:txBody>
      </p:sp>
      <p:pic>
        <p:nvPicPr>
          <p:cNvPr id="5" name="il_fi" descr="http://www.nova-hydrotech.ch/images/project1/settling_tanks.jpg"/>
          <p:cNvPicPr>
            <a:picLocks noGrp="1"/>
          </p:cNvPicPr>
          <p:nvPr>
            <p:ph sz="half" idx="1"/>
          </p:nvPr>
        </p:nvPicPr>
        <p:blipFill>
          <a:blip r:embed="rId3" cstate="print"/>
          <a:srcRect/>
          <a:stretch>
            <a:fillRect/>
          </a:stretch>
        </p:blipFill>
        <p:spPr bwMode="auto">
          <a:xfrm>
            <a:off x="0" y="1905000"/>
            <a:ext cx="533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SETTLING TANKS</a:t>
            </a:r>
            <a:endParaRPr lang="en-US" dirty="0"/>
          </a:p>
        </p:txBody>
      </p:sp>
      <p:sp>
        <p:nvSpPr>
          <p:cNvPr id="4" name="Content Placeholder 3"/>
          <p:cNvSpPr>
            <a:spLocks noGrp="1"/>
          </p:cNvSpPr>
          <p:nvPr>
            <p:ph sz="half" idx="2"/>
          </p:nvPr>
        </p:nvSpPr>
        <p:spPr>
          <a:xfrm>
            <a:off x="5105400" y="1219200"/>
            <a:ext cx="4038600" cy="4525963"/>
          </a:xfrm>
        </p:spPr>
        <p:txBody>
          <a:bodyPr/>
          <a:lstStyle/>
          <a:p>
            <a:r>
              <a:rPr lang="en-US" dirty="0" smtClean="0"/>
              <a:t>A </a:t>
            </a:r>
            <a:r>
              <a:rPr lang="en-US" i="1" dirty="0" smtClean="0"/>
              <a:t>settling tank</a:t>
            </a:r>
            <a:r>
              <a:rPr lang="en-US" dirty="0" smtClean="0"/>
              <a:t> lets sediments sink to the bottom of a big tank of water.  After awhile, the cleaner water left on top is saved and the sludge bottom is disposed.  </a:t>
            </a:r>
            <a:endParaRPr lang="en-US" dirty="0"/>
          </a:p>
        </p:txBody>
      </p:sp>
      <p:pic>
        <p:nvPicPr>
          <p:cNvPr id="5" name="il_fi" descr="http://www.nova-hydrotech.ch/images/project1/settling_tanks.jpg"/>
          <p:cNvPicPr>
            <a:picLocks noGrp="1"/>
          </p:cNvPicPr>
          <p:nvPr>
            <p:ph sz="half" idx="1"/>
          </p:nvPr>
        </p:nvPicPr>
        <p:blipFill>
          <a:blip r:embed="rId3" cstate="print"/>
          <a:srcRect/>
          <a:stretch>
            <a:fillRect/>
          </a:stretch>
        </p:blipFill>
        <p:spPr bwMode="auto">
          <a:xfrm>
            <a:off x="0" y="1905000"/>
            <a:ext cx="5334000" cy="4267200"/>
          </a:xfrm>
          <a:prstGeom prst="rect">
            <a:avLst/>
          </a:prstGeom>
          <a:noFill/>
          <a:ln w="9525">
            <a:noFill/>
            <a:miter lim="800000"/>
            <a:headEnd/>
            <a:tailEnd/>
          </a:ln>
        </p:spPr>
      </p:pic>
      <p:sp>
        <p:nvSpPr>
          <p:cNvPr id="3" name="Oval 2"/>
          <p:cNvSpPr/>
          <p:nvPr/>
        </p:nvSpPr>
        <p:spPr>
          <a:xfrm>
            <a:off x="3581400" y="4495800"/>
            <a:ext cx="2895600" cy="1981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GLITTER JAR represents </a:t>
            </a:r>
            <a:r>
              <a:rPr lang="en-US" sz="2400" b="1" dirty="0" smtClean="0"/>
              <a:t>a settling tank.</a:t>
            </a:r>
            <a:endParaRPr lang="en-US" sz="2400" b="1" dirty="0"/>
          </a:p>
        </p:txBody>
      </p:sp>
    </p:spTree>
    <p:extLst>
      <p:ext uri="{BB962C8B-B14F-4D97-AF65-F5344CB8AC3E}">
        <p14:creationId xmlns:p14="http://schemas.microsoft.com/office/powerpoint/2010/main" val="3647721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DISINFECTING</a:t>
            </a:r>
            <a:endParaRPr lang="en-US" dirty="0"/>
          </a:p>
        </p:txBody>
      </p:sp>
      <p:sp>
        <p:nvSpPr>
          <p:cNvPr id="4" name="Content Placeholder 3"/>
          <p:cNvSpPr>
            <a:spLocks noGrp="1"/>
          </p:cNvSpPr>
          <p:nvPr>
            <p:ph sz="half" idx="2"/>
          </p:nvPr>
        </p:nvSpPr>
        <p:spPr>
          <a:xfrm>
            <a:off x="4648200" y="1600200"/>
            <a:ext cx="4267200" cy="4525963"/>
          </a:xfrm>
        </p:spPr>
        <p:txBody>
          <a:bodyPr/>
          <a:lstStyle/>
          <a:p>
            <a:r>
              <a:rPr lang="en-US" dirty="0" smtClean="0"/>
              <a:t>The BLEACH CONTAINER represents the small bit of chlorine that is added to get rid of any living microbial life in the water.  Just a bit is added so the water doesn’t taste bad like a swimming pool. </a:t>
            </a:r>
            <a:endParaRPr lang="en-US" dirty="0"/>
          </a:p>
        </p:txBody>
      </p:sp>
      <p:pic>
        <p:nvPicPr>
          <p:cNvPr id="5" name="il_fi" descr="http://www.thewatertreatments.com/wp-content/uploads/2011/05/Chlorine-injection.jpg"/>
          <p:cNvPicPr>
            <a:picLocks noGrp="1"/>
          </p:cNvPicPr>
          <p:nvPr>
            <p:ph sz="half" idx="1"/>
          </p:nvPr>
        </p:nvPicPr>
        <p:blipFill>
          <a:blip r:embed="rId3" cstate="print"/>
          <a:srcRect/>
          <a:stretch>
            <a:fillRect/>
          </a:stretch>
        </p:blipFill>
        <p:spPr bwMode="auto">
          <a:xfrm>
            <a:off x="0" y="1524000"/>
            <a:ext cx="4953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DISINFECTING</a:t>
            </a:r>
            <a:endParaRPr lang="en-US" dirty="0"/>
          </a:p>
        </p:txBody>
      </p:sp>
      <p:sp>
        <p:nvSpPr>
          <p:cNvPr id="4" name="Content Placeholder 3"/>
          <p:cNvSpPr>
            <a:spLocks noGrp="1"/>
          </p:cNvSpPr>
          <p:nvPr>
            <p:ph sz="half" idx="2"/>
          </p:nvPr>
        </p:nvSpPr>
        <p:spPr>
          <a:xfrm>
            <a:off x="4648200" y="1600200"/>
            <a:ext cx="4267200" cy="4525963"/>
          </a:xfrm>
        </p:spPr>
        <p:txBody>
          <a:bodyPr/>
          <a:lstStyle/>
          <a:p>
            <a:r>
              <a:rPr lang="en-US" dirty="0" smtClean="0"/>
              <a:t>The BLEACH CONTAINER represents the small bit of chlorine that is added to get rid of any living microbial life in the water.  Just a bit is added so the water doesn’t taste bad like a swimming pool. </a:t>
            </a:r>
            <a:endParaRPr lang="en-US" dirty="0"/>
          </a:p>
        </p:txBody>
      </p:sp>
      <p:pic>
        <p:nvPicPr>
          <p:cNvPr id="5" name="il_fi" descr="http://www.thewatertreatments.com/wp-content/uploads/2011/05/Chlorine-injection.jpg"/>
          <p:cNvPicPr>
            <a:picLocks noGrp="1"/>
          </p:cNvPicPr>
          <p:nvPr>
            <p:ph sz="half" idx="1"/>
          </p:nvPr>
        </p:nvPicPr>
        <p:blipFill>
          <a:blip r:embed="rId3" cstate="print"/>
          <a:srcRect/>
          <a:stretch>
            <a:fillRect/>
          </a:stretch>
        </p:blipFill>
        <p:spPr bwMode="auto">
          <a:xfrm>
            <a:off x="0" y="1524000"/>
            <a:ext cx="4953000" cy="4114800"/>
          </a:xfrm>
          <a:prstGeom prst="rect">
            <a:avLst/>
          </a:prstGeom>
          <a:noFill/>
          <a:ln w="9525">
            <a:noFill/>
            <a:miter lim="800000"/>
            <a:headEnd/>
            <a:tailEnd/>
          </a:ln>
        </p:spPr>
      </p:pic>
      <p:sp>
        <p:nvSpPr>
          <p:cNvPr id="3" name="Oval 2"/>
          <p:cNvSpPr/>
          <p:nvPr/>
        </p:nvSpPr>
        <p:spPr>
          <a:xfrm>
            <a:off x="2362200" y="4648200"/>
            <a:ext cx="3200400" cy="2209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BLEACH CONTAINER represents </a:t>
            </a:r>
            <a:r>
              <a:rPr lang="en-US" sz="2400" b="1" dirty="0" smtClean="0"/>
              <a:t>CHLORINE DISINFECTING.</a:t>
            </a:r>
            <a:endParaRPr lang="en-US" sz="2400" b="1" dirty="0"/>
          </a:p>
        </p:txBody>
      </p:sp>
    </p:spTree>
    <p:extLst>
      <p:ext uri="{BB962C8B-B14F-4D97-AF65-F5344CB8AC3E}">
        <p14:creationId xmlns:p14="http://schemas.microsoft.com/office/powerpoint/2010/main" val="1237664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t>
            </a:r>
            <a:endParaRPr lang="en-US" dirty="0"/>
          </a:p>
        </p:txBody>
      </p:sp>
      <p:sp>
        <p:nvSpPr>
          <p:cNvPr id="3" name="Content Placeholder 2"/>
          <p:cNvSpPr>
            <a:spLocks noGrp="1"/>
          </p:cNvSpPr>
          <p:nvPr>
            <p:ph sz="half" idx="1"/>
          </p:nvPr>
        </p:nvSpPr>
        <p:spPr/>
        <p:txBody>
          <a:bodyPr/>
          <a:lstStyle/>
          <a:p>
            <a:r>
              <a:rPr lang="en-US" dirty="0"/>
              <a:t>W</a:t>
            </a:r>
            <a:r>
              <a:rPr lang="en-US" dirty="0" smtClean="0"/>
              <a:t>ater goes through a screen to remove leaves and small pieces from the fresh, but yet to be drinkable water.</a:t>
            </a:r>
            <a:endParaRPr lang="en-US" dirty="0"/>
          </a:p>
        </p:txBody>
      </p:sp>
      <p:pic>
        <p:nvPicPr>
          <p:cNvPr id="5" name="il_fi" descr="http://www.waterfilters-camping-water-purifier.com/images/screening.jpg"/>
          <p:cNvPicPr>
            <a:picLocks noGrp="1"/>
          </p:cNvPicPr>
          <p:nvPr>
            <p:ph sz="half" idx="2"/>
          </p:nvPr>
        </p:nvPicPr>
        <p:blipFill>
          <a:blip r:embed="rId3" cstate="print"/>
          <a:srcRect/>
          <a:stretch>
            <a:fillRect/>
          </a:stretch>
        </p:blipFill>
        <p:spPr bwMode="auto">
          <a:xfrm>
            <a:off x="4832350" y="1666081"/>
            <a:ext cx="3670300"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t>How do we clean up this mess?</a:t>
            </a:r>
            <a:endParaRPr lang="en-US" b="1" dirty="0"/>
          </a:p>
        </p:txBody>
      </p:sp>
      <p:sp>
        <p:nvSpPr>
          <p:cNvPr id="3" name="Subtitle 2"/>
          <p:cNvSpPr>
            <a:spLocks noGrp="1"/>
          </p:cNvSpPr>
          <p:nvPr>
            <p:ph type="subTitle" idx="1"/>
          </p:nvPr>
        </p:nvSpPr>
        <p:spPr>
          <a:xfrm>
            <a:off x="5715000" y="2250280"/>
            <a:ext cx="2888456" cy="1752600"/>
          </a:xfrm>
        </p:spPr>
        <p:txBody>
          <a:bodyPr/>
          <a:lstStyle/>
          <a:p>
            <a:endParaRPr lang="en-US" dirty="0"/>
          </a:p>
        </p:txBody>
      </p:sp>
      <p:pic>
        <p:nvPicPr>
          <p:cNvPr id="4" name="il_fi" descr="http://www.amsteam.com/Portals/4/Images/sewer.jpg"/>
          <p:cNvPicPr/>
          <p:nvPr/>
        </p:nvPicPr>
        <p:blipFill>
          <a:blip r:embed="rId3" cstate="print"/>
          <a:srcRect/>
          <a:stretch>
            <a:fillRect/>
          </a:stretch>
        </p:blipFill>
        <p:spPr bwMode="auto">
          <a:xfrm>
            <a:off x="609600" y="2590800"/>
            <a:ext cx="4876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t>
            </a:r>
            <a:endParaRPr lang="en-US" dirty="0"/>
          </a:p>
        </p:txBody>
      </p:sp>
      <p:sp>
        <p:nvSpPr>
          <p:cNvPr id="3" name="Content Placeholder 2"/>
          <p:cNvSpPr>
            <a:spLocks noGrp="1"/>
          </p:cNvSpPr>
          <p:nvPr>
            <p:ph sz="half" idx="1"/>
          </p:nvPr>
        </p:nvSpPr>
        <p:spPr/>
        <p:txBody>
          <a:bodyPr/>
          <a:lstStyle/>
          <a:p>
            <a:r>
              <a:rPr lang="en-US" dirty="0"/>
              <a:t>W</a:t>
            </a:r>
            <a:r>
              <a:rPr lang="en-US" dirty="0" smtClean="0"/>
              <a:t>ater goes through a screen to remove leaves and small pieces from the fresh, but yet to be drinkable water.</a:t>
            </a:r>
            <a:endParaRPr lang="en-US" dirty="0"/>
          </a:p>
        </p:txBody>
      </p:sp>
      <p:pic>
        <p:nvPicPr>
          <p:cNvPr id="5" name="il_fi" descr="http://www.waterfilters-camping-water-purifier.com/images/screening.jpg"/>
          <p:cNvPicPr>
            <a:picLocks noGrp="1"/>
          </p:cNvPicPr>
          <p:nvPr>
            <p:ph sz="half" idx="2"/>
          </p:nvPr>
        </p:nvPicPr>
        <p:blipFill>
          <a:blip r:embed="rId3" cstate="print"/>
          <a:srcRect/>
          <a:stretch>
            <a:fillRect/>
          </a:stretch>
        </p:blipFill>
        <p:spPr bwMode="auto">
          <a:xfrm>
            <a:off x="4832350" y="1666081"/>
            <a:ext cx="3670300" cy="4394200"/>
          </a:xfrm>
          <a:prstGeom prst="rect">
            <a:avLst/>
          </a:prstGeom>
          <a:noFill/>
          <a:ln w="9525">
            <a:noFill/>
            <a:miter lim="800000"/>
            <a:headEnd/>
            <a:tailEnd/>
          </a:ln>
        </p:spPr>
      </p:pic>
      <p:sp>
        <p:nvSpPr>
          <p:cNvPr id="4" name="Oval 3"/>
          <p:cNvSpPr/>
          <p:nvPr/>
        </p:nvSpPr>
        <p:spPr>
          <a:xfrm>
            <a:off x="2209800" y="4114800"/>
            <a:ext cx="3200400" cy="2286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PIECE OF SCREEN represents </a:t>
            </a:r>
            <a:r>
              <a:rPr lang="en-US" sz="2400" b="1" dirty="0" smtClean="0"/>
              <a:t>SCREENING.  </a:t>
            </a:r>
            <a:endParaRPr lang="en-US" sz="2400" b="1" dirty="0"/>
          </a:p>
        </p:txBody>
      </p:sp>
    </p:spTree>
    <p:extLst>
      <p:ext uri="{BB962C8B-B14F-4D97-AF65-F5344CB8AC3E}">
        <p14:creationId xmlns:p14="http://schemas.microsoft.com/office/powerpoint/2010/main" val="100736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Your </a:t>
            </a:r>
            <a:r>
              <a:rPr lang="en-US" dirty="0" smtClean="0"/>
              <a:t>job </a:t>
            </a:r>
            <a:r>
              <a:rPr lang="en-US" dirty="0" smtClean="0"/>
              <a:t>is to order all 5 methods of water treatment in their PROPER order.</a:t>
            </a:r>
            <a:endParaRPr lang="en-US" dirty="0"/>
          </a:p>
        </p:txBody>
      </p:sp>
      <p:sp>
        <p:nvSpPr>
          <p:cNvPr id="6" name="Subtitle 5"/>
          <p:cNvSpPr>
            <a:spLocks noGrp="1"/>
          </p:cNvSpPr>
          <p:nvPr>
            <p:ph type="subTitle" idx="1"/>
          </p:nvPr>
        </p:nvSpPr>
        <p:spPr/>
        <p:txBody>
          <a:bodyPr/>
          <a:lstStyle/>
          <a:p>
            <a:r>
              <a:rPr lang="en-US" b="1" dirty="0" smtClean="0">
                <a:solidFill>
                  <a:schemeClr val="tx1"/>
                </a:solidFill>
              </a:rPr>
              <a:t>Do it in the CORRECT ORDER and your </a:t>
            </a:r>
            <a:r>
              <a:rPr lang="en-US" b="1" dirty="0" smtClean="0">
                <a:solidFill>
                  <a:schemeClr val="tx1"/>
                </a:solidFill>
              </a:rPr>
              <a:t>will </a:t>
            </a:r>
            <a:r>
              <a:rPr lang="en-US" b="1" dirty="0" smtClean="0">
                <a:solidFill>
                  <a:schemeClr val="tx1"/>
                </a:solidFill>
              </a:rPr>
              <a:t>get </a:t>
            </a:r>
            <a:r>
              <a:rPr lang="en-US" b="1" dirty="0" smtClean="0">
                <a:solidFill>
                  <a:schemeClr val="tx1"/>
                </a:solidFill>
              </a:rPr>
              <a:t>candy!</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GET IT RIGHT?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p:txBody>
      </p:sp>
    </p:spTree>
    <p:extLst>
      <p:ext uri="{BB962C8B-B14F-4D97-AF65-F5344CB8AC3E}">
        <p14:creationId xmlns:p14="http://schemas.microsoft.com/office/powerpoint/2010/main" val="117294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t>How cities clean/recycle our fresh water:</a:t>
            </a:r>
            <a:endParaRPr lang="en-US" b="1" u="sng"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p:txBody>
      </p:sp>
    </p:spTree>
    <p:extLst>
      <p:ext uri="{BB962C8B-B14F-4D97-AF65-F5344CB8AC3E}">
        <p14:creationId xmlns:p14="http://schemas.microsoft.com/office/powerpoint/2010/main" val="292688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t>How cities clean/recycle our fresh water:</a:t>
            </a:r>
            <a:endParaRPr lang="en-US" b="1" u="sng" dirty="0"/>
          </a:p>
        </p:txBody>
      </p:sp>
      <p:sp>
        <p:nvSpPr>
          <p:cNvPr id="3" name="Content Placeholder 2"/>
          <p:cNvSpPr>
            <a:spLocks noGrp="1"/>
          </p:cNvSpPr>
          <p:nvPr>
            <p:ph idx="1"/>
          </p:nvPr>
        </p:nvSpPr>
        <p:spPr/>
        <p:txBody>
          <a:bodyPr/>
          <a:lstStyle/>
          <a:p>
            <a:pPr marL="514350" indent="-514350">
              <a:buFont typeface="+mj-lt"/>
              <a:buAutoNum type="arabicPeriod"/>
            </a:pPr>
            <a:r>
              <a:rPr lang="en-US" u="sng" dirty="0" smtClean="0"/>
              <a:t>SCREENING </a:t>
            </a:r>
            <a:r>
              <a:rPr lang="en-US" u="sng" dirty="0" smtClean="0"/>
              <a:t>(gets </a:t>
            </a:r>
            <a:r>
              <a:rPr lang="en-US" u="sng" dirty="0" smtClean="0"/>
              <a:t>the chunks out)</a:t>
            </a:r>
          </a:p>
        </p:txBody>
      </p:sp>
    </p:spTree>
    <p:extLst>
      <p:ext uri="{BB962C8B-B14F-4D97-AF65-F5344CB8AC3E}">
        <p14:creationId xmlns:p14="http://schemas.microsoft.com/office/powerpoint/2010/main" val="327022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a:t>How cities clean/recycle our fresh water:</a:t>
            </a:r>
            <a:endParaRPr lang="en-US" dirty="0"/>
          </a:p>
        </p:txBody>
      </p:sp>
      <p:sp>
        <p:nvSpPr>
          <p:cNvPr id="3" name="Content Placeholder 2"/>
          <p:cNvSpPr>
            <a:spLocks noGrp="1"/>
          </p:cNvSpPr>
          <p:nvPr>
            <p:ph idx="1"/>
          </p:nvPr>
        </p:nvSpPr>
        <p:spPr>
          <a:xfrm>
            <a:off x="0" y="1600200"/>
            <a:ext cx="9067800" cy="4525963"/>
          </a:xfrm>
        </p:spPr>
        <p:txBody>
          <a:bodyPr/>
          <a:lstStyle/>
          <a:p>
            <a:pPr marL="514350" indent="-514350">
              <a:buFont typeface="+mj-lt"/>
              <a:buAutoNum type="arabicPeriod"/>
            </a:pPr>
            <a:r>
              <a:rPr lang="en-US" u="sng" dirty="0" smtClean="0"/>
              <a:t>SCREENING </a:t>
            </a:r>
            <a:r>
              <a:rPr lang="en-US" u="sng" dirty="0" smtClean="0"/>
              <a:t>(gets </a:t>
            </a:r>
            <a:r>
              <a:rPr lang="en-US" u="sng" dirty="0" smtClean="0"/>
              <a:t>the chunks out)</a:t>
            </a:r>
          </a:p>
          <a:p>
            <a:pPr marL="514350" indent="-514350">
              <a:buFont typeface="+mj-lt"/>
              <a:buAutoNum type="arabicPeriod"/>
            </a:pPr>
            <a:r>
              <a:rPr lang="en-US" u="sng" dirty="0" smtClean="0"/>
              <a:t>SETTLING TANK </a:t>
            </a:r>
            <a:r>
              <a:rPr lang="en-US" u="sng" dirty="0" smtClean="0"/>
              <a:t>(muddy sludge settles at bottom)</a:t>
            </a:r>
            <a:endParaRPr lang="en-US" u="sng" dirty="0" smtClean="0"/>
          </a:p>
        </p:txBody>
      </p:sp>
    </p:spTree>
    <p:extLst>
      <p:ext uri="{BB962C8B-B14F-4D97-AF65-F5344CB8AC3E}">
        <p14:creationId xmlns:p14="http://schemas.microsoft.com/office/powerpoint/2010/main" val="24091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a:t>How cities clean/recycle our fresh water:</a:t>
            </a:r>
            <a:endParaRPr lang="en-US" dirty="0"/>
          </a:p>
        </p:txBody>
      </p:sp>
      <p:sp>
        <p:nvSpPr>
          <p:cNvPr id="3" name="Content Placeholder 2"/>
          <p:cNvSpPr>
            <a:spLocks noGrp="1"/>
          </p:cNvSpPr>
          <p:nvPr>
            <p:ph idx="1"/>
          </p:nvPr>
        </p:nvSpPr>
        <p:spPr>
          <a:xfrm>
            <a:off x="0" y="1600200"/>
            <a:ext cx="9067800" cy="4525963"/>
          </a:xfrm>
        </p:spPr>
        <p:txBody>
          <a:bodyPr/>
          <a:lstStyle/>
          <a:p>
            <a:pPr marL="514350" indent="-514350">
              <a:buFont typeface="+mj-lt"/>
              <a:buAutoNum type="arabicPeriod"/>
            </a:pPr>
            <a:r>
              <a:rPr lang="en-US" u="sng" dirty="0" smtClean="0"/>
              <a:t>SCREENING </a:t>
            </a:r>
            <a:r>
              <a:rPr lang="en-US" u="sng" dirty="0" smtClean="0"/>
              <a:t>(gets </a:t>
            </a:r>
            <a:r>
              <a:rPr lang="en-US" u="sng" dirty="0" smtClean="0"/>
              <a:t>the chunks out)</a:t>
            </a:r>
          </a:p>
          <a:p>
            <a:pPr marL="514350" indent="-514350">
              <a:buFont typeface="+mj-lt"/>
              <a:buAutoNum type="arabicPeriod"/>
            </a:pPr>
            <a:r>
              <a:rPr lang="en-US" u="sng" dirty="0" smtClean="0"/>
              <a:t>SETTLING TANK </a:t>
            </a:r>
            <a:r>
              <a:rPr lang="en-US" u="sng" dirty="0" smtClean="0"/>
              <a:t>(muddy sludge settles at bottom)</a:t>
            </a:r>
          </a:p>
          <a:p>
            <a:pPr marL="514350" indent="-514350">
              <a:buFont typeface="+mj-lt"/>
              <a:buAutoNum type="arabicPeriod"/>
            </a:pPr>
            <a:r>
              <a:rPr lang="en-US" u="sng" dirty="0"/>
              <a:t>SAND FILTRATION </a:t>
            </a:r>
            <a:r>
              <a:rPr lang="en-US" u="sng" dirty="0" smtClean="0"/>
              <a:t>(removes tiniest </a:t>
            </a:r>
            <a:r>
              <a:rPr lang="en-US" u="sng" dirty="0"/>
              <a:t>particles)</a:t>
            </a:r>
          </a:p>
          <a:p>
            <a:pPr marL="514350" indent="-514350">
              <a:buFont typeface="+mj-lt"/>
              <a:buAutoNum type="arabicPeriod"/>
            </a:pPr>
            <a:endParaRPr lang="en-US" u="sng" dirty="0" smtClean="0"/>
          </a:p>
        </p:txBody>
      </p:sp>
    </p:spTree>
    <p:extLst>
      <p:ext uri="{BB962C8B-B14F-4D97-AF65-F5344CB8AC3E}">
        <p14:creationId xmlns:p14="http://schemas.microsoft.com/office/powerpoint/2010/main" val="83259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a:t>How cities clean/recycle our fresh water:</a:t>
            </a:r>
            <a:endParaRPr lang="en-US" dirty="0"/>
          </a:p>
        </p:txBody>
      </p:sp>
      <p:sp>
        <p:nvSpPr>
          <p:cNvPr id="3" name="Content Placeholder 2"/>
          <p:cNvSpPr>
            <a:spLocks noGrp="1"/>
          </p:cNvSpPr>
          <p:nvPr>
            <p:ph idx="1"/>
          </p:nvPr>
        </p:nvSpPr>
        <p:spPr>
          <a:xfrm>
            <a:off x="0" y="1600200"/>
            <a:ext cx="9067800" cy="4525963"/>
          </a:xfrm>
        </p:spPr>
        <p:txBody>
          <a:bodyPr/>
          <a:lstStyle/>
          <a:p>
            <a:pPr marL="514350" indent="-514350">
              <a:buFont typeface="+mj-lt"/>
              <a:buAutoNum type="arabicPeriod"/>
            </a:pPr>
            <a:r>
              <a:rPr lang="en-US" u="sng" dirty="0" smtClean="0"/>
              <a:t>SCREENING </a:t>
            </a:r>
            <a:r>
              <a:rPr lang="en-US" u="sng" dirty="0" smtClean="0"/>
              <a:t>(gets </a:t>
            </a:r>
            <a:r>
              <a:rPr lang="en-US" u="sng" dirty="0" smtClean="0"/>
              <a:t>the chunks out)</a:t>
            </a:r>
          </a:p>
          <a:p>
            <a:pPr marL="514350" indent="-514350">
              <a:buFont typeface="+mj-lt"/>
              <a:buAutoNum type="arabicPeriod"/>
            </a:pPr>
            <a:r>
              <a:rPr lang="en-US" u="sng" dirty="0" smtClean="0"/>
              <a:t>SETTLING TANK </a:t>
            </a:r>
            <a:r>
              <a:rPr lang="en-US" u="sng" dirty="0" smtClean="0"/>
              <a:t>(muddy sludge settles at bottom)</a:t>
            </a:r>
          </a:p>
          <a:p>
            <a:pPr marL="514350" indent="-514350">
              <a:buFont typeface="+mj-lt"/>
              <a:buAutoNum type="arabicPeriod"/>
            </a:pPr>
            <a:r>
              <a:rPr lang="en-US" u="sng" dirty="0"/>
              <a:t>SAND FILTRATION </a:t>
            </a:r>
            <a:r>
              <a:rPr lang="en-US" u="sng" dirty="0" smtClean="0"/>
              <a:t>(removes tiniest </a:t>
            </a:r>
            <a:r>
              <a:rPr lang="en-US" u="sng" dirty="0"/>
              <a:t>particles</a:t>
            </a:r>
            <a:r>
              <a:rPr lang="en-US" u="sng" dirty="0" smtClean="0"/>
              <a:t>)</a:t>
            </a:r>
          </a:p>
          <a:p>
            <a:pPr marL="514350" indent="-514350">
              <a:buFont typeface="+mj-lt"/>
              <a:buAutoNum type="arabicPeriod"/>
            </a:pPr>
            <a:r>
              <a:rPr lang="en-US" u="sng" dirty="0"/>
              <a:t>DECOMPOSING BACTERIA (eat tiniest microbes)</a:t>
            </a:r>
          </a:p>
          <a:p>
            <a:pPr marL="514350" indent="-514350">
              <a:buFont typeface="+mj-lt"/>
              <a:buAutoNum type="arabicPeriod"/>
            </a:pPr>
            <a:endParaRPr lang="en-US" u="sng" dirty="0"/>
          </a:p>
          <a:p>
            <a:pPr marL="514350" indent="-514350">
              <a:buFont typeface="+mj-lt"/>
              <a:buAutoNum type="arabicPeriod"/>
            </a:pPr>
            <a:endParaRPr lang="en-US" u="sng" dirty="0" smtClean="0"/>
          </a:p>
        </p:txBody>
      </p:sp>
    </p:spTree>
    <p:extLst>
      <p:ext uri="{BB962C8B-B14F-4D97-AF65-F5344CB8AC3E}">
        <p14:creationId xmlns:p14="http://schemas.microsoft.com/office/powerpoint/2010/main" val="121840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a:t>How cities clean/recycle our fresh water:</a:t>
            </a:r>
            <a:endParaRPr lang="en-US" dirty="0"/>
          </a:p>
        </p:txBody>
      </p:sp>
      <p:sp>
        <p:nvSpPr>
          <p:cNvPr id="3" name="Content Placeholder 2"/>
          <p:cNvSpPr>
            <a:spLocks noGrp="1"/>
          </p:cNvSpPr>
          <p:nvPr>
            <p:ph idx="1"/>
          </p:nvPr>
        </p:nvSpPr>
        <p:spPr>
          <a:xfrm>
            <a:off x="0" y="1600200"/>
            <a:ext cx="9067800" cy="4525963"/>
          </a:xfrm>
        </p:spPr>
        <p:txBody>
          <a:bodyPr/>
          <a:lstStyle/>
          <a:p>
            <a:pPr marL="514350" indent="-514350">
              <a:buFont typeface="+mj-lt"/>
              <a:buAutoNum type="arabicPeriod"/>
            </a:pPr>
            <a:r>
              <a:rPr lang="en-US" u="sng" dirty="0" smtClean="0"/>
              <a:t>SCREENING </a:t>
            </a:r>
            <a:r>
              <a:rPr lang="en-US" u="sng" dirty="0" smtClean="0"/>
              <a:t>(gets </a:t>
            </a:r>
            <a:r>
              <a:rPr lang="en-US" u="sng" dirty="0" smtClean="0"/>
              <a:t>the chunks out)</a:t>
            </a:r>
          </a:p>
          <a:p>
            <a:pPr marL="514350" indent="-514350">
              <a:buFont typeface="+mj-lt"/>
              <a:buAutoNum type="arabicPeriod"/>
            </a:pPr>
            <a:r>
              <a:rPr lang="en-US" u="sng" dirty="0" smtClean="0"/>
              <a:t>SETTLING TANK </a:t>
            </a:r>
            <a:r>
              <a:rPr lang="en-US" u="sng" dirty="0" smtClean="0"/>
              <a:t>(muddy sludge settles at bottom)</a:t>
            </a:r>
          </a:p>
          <a:p>
            <a:pPr marL="514350" indent="-514350">
              <a:buFont typeface="+mj-lt"/>
              <a:buAutoNum type="arabicPeriod"/>
            </a:pPr>
            <a:r>
              <a:rPr lang="en-US" u="sng" dirty="0"/>
              <a:t>SAND FILTRATION </a:t>
            </a:r>
            <a:r>
              <a:rPr lang="en-US" u="sng" dirty="0" smtClean="0"/>
              <a:t>(removes tiniest </a:t>
            </a:r>
            <a:r>
              <a:rPr lang="en-US" u="sng" dirty="0"/>
              <a:t>particles</a:t>
            </a:r>
            <a:r>
              <a:rPr lang="en-US" u="sng" dirty="0" smtClean="0"/>
              <a:t>)</a:t>
            </a:r>
          </a:p>
          <a:p>
            <a:pPr marL="514350" indent="-514350">
              <a:buFont typeface="+mj-lt"/>
              <a:buAutoNum type="arabicPeriod"/>
            </a:pPr>
            <a:r>
              <a:rPr lang="en-US" u="sng" dirty="0"/>
              <a:t>DECOMPOSING BACTERIA (eat tiniest microbes</a:t>
            </a:r>
            <a:r>
              <a:rPr lang="en-US" u="sng" dirty="0" smtClean="0"/>
              <a:t>)</a:t>
            </a:r>
          </a:p>
          <a:p>
            <a:pPr marL="514350" indent="-514350">
              <a:buFont typeface="+mj-lt"/>
              <a:buAutoNum type="arabicPeriod"/>
            </a:pPr>
            <a:r>
              <a:rPr lang="en-US" u="sng" dirty="0"/>
              <a:t>CHLORINE DISINFECTION (kill anything left)</a:t>
            </a:r>
          </a:p>
          <a:p>
            <a:pPr marL="514350" indent="-514350">
              <a:buFont typeface="+mj-lt"/>
              <a:buAutoNum type="arabicPeriod"/>
            </a:pPr>
            <a:endParaRPr lang="en-US" u="sng" dirty="0"/>
          </a:p>
          <a:p>
            <a:pPr marL="514350" indent="-514350">
              <a:buFont typeface="+mj-lt"/>
              <a:buAutoNum type="arabicPeriod"/>
            </a:pPr>
            <a:endParaRPr lang="en-US" u="sng" dirty="0"/>
          </a:p>
          <a:p>
            <a:pPr marL="514350" indent="-514350">
              <a:buFont typeface="+mj-lt"/>
              <a:buAutoNum type="arabicPeriod"/>
            </a:pPr>
            <a:endParaRPr lang="en-US" u="sng" dirty="0" smtClean="0"/>
          </a:p>
        </p:txBody>
      </p:sp>
    </p:spTree>
    <p:extLst>
      <p:ext uri="{BB962C8B-B14F-4D97-AF65-F5344CB8AC3E}">
        <p14:creationId xmlns:p14="http://schemas.microsoft.com/office/powerpoint/2010/main" val="89272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671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2362200"/>
          </a:xfrm>
        </p:spPr>
        <p:txBody>
          <a:bodyPr>
            <a:noAutofit/>
          </a:bodyPr>
          <a:lstStyle/>
          <a:p>
            <a:r>
              <a:rPr lang="en-US" sz="4400" dirty="0" smtClean="0"/>
              <a:t>How do we keep our &lt;1% good drinking water safe and clean?</a:t>
            </a:r>
            <a:endParaRPr lang="en-US" sz="4400" dirty="0"/>
          </a:p>
        </p:txBody>
      </p:sp>
      <p:sp>
        <p:nvSpPr>
          <p:cNvPr id="5" name="Text Placeholder 4"/>
          <p:cNvSpPr>
            <a:spLocks noGrp="1"/>
          </p:cNvSpPr>
          <p:nvPr>
            <p:ph type="body" idx="1"/>
          </p:nvPr>
        </p:nvSpPr>
        <p:spPr>
          <a:xfrm>
            <a:off x="685800" y="3810000"/>
            <a:ext cx="7772400" cy="2819400"/>
          </a:xfrm>
        </p:spPr>
        <p:txBody>
          <a:bodyPr/>
          <a:lstStyle/>
          <a:p>
            <a:r>
              <a:rPr lang="en-US" b="1" dirty="0" smtClean="0">
                <a:solidFill>
                  <a:schemeClr val="tx1"/>
                </a:solidFill>
              </a:rPr>
              <a:t>There are many ways we can purify water on earth.  For example, you can boil water to help kill harmful bacteria in our drinking water if the sewers overflow into our fresh drinking water supply.</a:t>
            </a:r>
          </a:p>
          <a:p>
            <a:endParaRPr lang="en-US" b="1" dirty="0">
              <a:solidFill>
                <a:schemeClr val="tx1"/>
              </a:solidFill>
            </a:endParaRPr>
          </a:p>
          <a:p>
            <a:r>
              <a:rPr lang="en-US" b="1" dirty="0" smtClean="0">
                <a:solidFill>
                  <a:schemeClr val="tx1"/>
                </a:solidFill>
              </a:rPr>
              <a:t>Hydrologists typically use 5 methods for cleaning our water so we can reuse it over and over again.   Carefully remove the five objects in the bag.   Each represents a different method of water purification. </a:t>
            </a:r>
          </a:p>
          <a:p>
            <a:endParaRPr lang="en-US" b="1" dirty="0">
              <a:solidFill>
                <a:schemeClr val="tx1"/>
              </a:solidFill>
            </a:endParaRPr>
          </a:p>
          <a:p>
            <a:endParaRPr lang="en-US" b="1" dirty="0">
              <a:solidFill>
                <a:schemeClr val="tx1"/>
              </a:solidFill>
            </a:endParaRPr>
          </a:p>
        </p:txBody>
      </p:sp>
      <p:pic>
        <p:nvPicPr>
          <p:cNvPr id="2050" name="Picture 2" descr="http://www.northwestpt.co.uk/wp-content/uploads/2011/10/tap-water.jpg"/>
          <p:cNvPicPr>
            <a:picLocks noChangeAspect="1" noChangeArrowheads="1"/>
          </p:cNvPicPr>
          <p:nvPr/>
        </p:nvPicPr>
        <p:blipFill>
          <a:blip r:embed="rId3" cstate="print"/>
          <a:srcRect/>
          <a:stretch>
            <a:fillRect/>
          </a:stretch>
        </p:blipFill>
        <p:spPr bwMode="auto">
          <a:xfrm>
            <a:off x="5410200" y="457200"/>
            <a:ext cx="3505200" cy="2857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990600"/>
            <a:ext cx="7772400" cy="1470025"/>
          </a:xfrm>
        </p:spPr>
        <p:txBody>
          <a:bodyPr/>
          <a:lstStyle/>
          <a:p>
            <a:r>
              <a:rPr lang="en-US" u="sng" dirty="0" smtClean="0"/>
              <a:t>Why is TURBIDITY a sign of harmful drinking water?</a:t>
            </a:r>
            <a:endParaRPr lang="en-US" u="sng" dirty="0"/>
          </a:p>
        </p:txBody>
      </p:sp>
      <p:sp>
        <p:nvSpPr>
          <p:cNvPr id="7" name="Subtitle 6"/>
          <p:cNvSpPr>
            <a:spLocks noGrp="1"/>
          </p:cNvSpPr>
          <p:nvPr>
            <p:ph type="subTitle" idx="1"/>
          </p:nvPr>
        </p:nvSpPr>
        <p:spPr/>
        <p:txBody>
          <a:bodyPr/>
          <a:lstStyle/>
          <a:p>
            <a:endParaRPr lang="en-US"/>
          </a:p>
        </p:txBody>
      </p:sp>
      <p:pic>
        <p:nvPicPr>
          <p:cNvPr id="3074" name="Picture 2" descr="http://images.ctv.ca/archives/CTVNews/img2/20061117/500_cp_water_06111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48768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5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Germs can be hiding in that </a:t>
            </a:r>
            <a:r>
              <a:rPr lang="en-US" u="sng" dirty="0" smtClean="0"/>
              <a:t>silt </a:t>
            </a:r>
            <a:r>
              <a:rPr lang="en-US" u="sng" dirty="0" smtClean="0"/>
              <a:t>floating in your water!</a:t>
            </a:r>
            <a:endParaRPr lang="en-US" u="sng" dirty="0"/>
          </a:p>
        </p:txBody>
      </p:sp>
      <p:sp>
        <p:nvSpPr>
          <p:cNvPr id="3" name="Content Placeholder 2"/>
          <p:cNvSpPr>
            <a:spLocks noGrp="1"/>
          </p:cNvSpPr>
          <p:nvPr>
            <p:ph idx="1"/>
          </p:nvPr>
        </p:nvSpPr>
        <p:spPr/>
        <p:txBody>
          <a:bodyPr/>
          <a:lstStyle/>
          <a:p>
            <a:endParaRPr lang="en-US"/>
          </a:p>
        </p:txBody>
      </p:sp>
      <p:pic>
        <p:nvPicPr>
          <p:cNvPr id="4098" name="Picture 2" descr="http://0.static.wix.com/media/8fa5a5_25e324c3a33ed774046ab7084f5a3408.jpg_5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09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Germs can be hiding in that </a:t>
            </a:r>
            <a:r>
              <a:rPr lang="en-US" u="sng" dirty="0" smtClean="0"/>
              <a:t>silt </a:t>
            </a:r>
            <a:r>
              <a:rPr lang="en-US" u="sng" dirty="0" smtClean="0"/>
              <a:t>floating in your water!</a:t>
            </a:r>
            <a:endParaRPr lang="en-US" u="sng" dirty="0"/>
          </a:p>
        </p:txBody>
      </p:sp>
      <p:sp>
        <p:nvSpPr>
          <p:cNvPr id="3" name="Content Placeholder 2"/>
          <p:cNvSpPr>
            <a:spLocks noGrp="1"/>
          </p:cNvSpPr>
          <p:nvPr>
            <p:ph idx="1"/>
          </p:nvPr>
        </p:nvSpPr>
        <p:spPr/>
        <p:txBody>
          <a:bodyPr/>
          <a:lstStyle/>
          <a:p>
            <a:endParaRPr lang="en-US"/>
          </a:p>
        </p:txBody>
      </p:sp>
      <p:pic>
        <p:nvPicPr>
          <p:cNvPr id="4098" name="Picture 2" descr="http://0.static.wix.com/media/8fa5a5_25e324c3a33ed774046ab7084f5a3408.jpg_5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436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ncrypted-tbn0.gstatic.com/images?q=tbn:ANd9GcQoUnXCVf4aBu8ONGrTonLnIxuMCN7yC425KVE-c14PeT4bUX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4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BESIDES BOILING, how </a:t>
            </a:r>
            <a:r>
              <a:rPr lang="en-US" b="1" u="sng" dirty="0" smtClean="0"/>
              <a:t>can we possibly keep our  own water clean?</a:t>
            </a:r>
            <a:endParaRPr lang="en-US" b="1" u="sng" dirty="0"/>
          </a:p>
        </p:txBody>
      </p:sp>
      <p:sp>
        <p:nvSpPr>
          <p:cNvPr id="4" name="Content Placeholder 3"/>
          <p:cNvSpPr>
            <a:spLocks noGrp="1"/>
          </p:cNvSpPr>
          <p:nvPr>
            <p:ph sz="quarter" idx="1"/>
          </p:nvPr>
        </p:nvSpPr>
        <p:spPr>
          <a:xfrm>
            <a:off x="304800" y="1589567"/>
            <a:ext cx="4267200" cy="4049233"/>
          </a:xfrm>
        </p:spPr>
        <p:txBody>
          <a:bodyPr>
            <a:normAutofit/>
          </a:bodyPr>
          <a:lstStyle/>
          <a:p>
            <a:pPr marL="514350" indent="-514350">
              <a:buFont typeface="+mj-lt"/>
              <a:buAutoNum type="arabicPeriod"/>
            </a:pPr>
            <a:endParaRPr lang="en-US" sz="4000" dirty="0" smtClean="0"/>
          </a:p>
        </p:txBody>
      </p:sp>
      <p:sp>
        <p:nvSpPr>
          <p:cNvPr id="5" name="Content Placeholder 4"/>
          <p:cNvSpPr>
            <a:spLocks noGrp="1"/>
          </p:cNvSpPr>
          <p:nvPr>
            <p:ph sz="quarter" idx="2"/>
          </p:nvPr>
        </p:nvSpPr>
        <p:spPr>
          <a:xfrm>
            <a:off x="5105400" y="1676400"/>
            <a:ext cx="3625700" cy="4485166"/>
          </a:xfrm>
        </p:spPr>
        <p:txBody>
          <a:bodyPr>
            <a:normAutofit/>
          </a:bodyPr>
          <a:lstStyle/>
          <a:p>
            <a:pPr>
              <a:buNone/>
            </a:pPr>
            <a:endParaRPr lang="en-US" dirty="0"/>
          </a:p>
        </p:txBody>
      </p:sp>
    </p:spTree>
    <p:extLst>
      <p:ext uri="{BB962C8B-B14F-4D97-AF65-F5344CB8AC3E}">
        <p14:creationId xmlns:p14="http://schemas.microsoft.com/office/powerpoint/2010/main" val="4166286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Besides boiling, how </a:t>
            </a:r>
            <a:r>
              <a:rPr lang="en-US" b="1" u="sng" dirty="0" smtClean="0"/>
              <a:t>can we possibly keep our  own water clean?</a:t>
            </a:r>
            <a:endParaRPr lang="en-US" b="1" u="sng" dirty="0"/>
          </a:p>
        </p:txBody>
      </p:sp>
      <p:sp>
        <p:nvSpPr>
          <p:cNvPr id="4" name="Content Placeholder 3"/>
          <p:cNvSpPr>
            <a:spLocks noGrp="1"/>
          </p:cNvSpPr>
          <p:nvPr>
            <p:ph sz="quarter" idx="1"/>
          </p:nvPr>
        </p:nvSpPr>
        <p:spPr>
          <a:xfrm>
            <a:off x="304800" y="1589567"/>
            <a:ext cx="4267200" cy="4049233"/>
          </a:xfrm>
        </p:spPr>
        <p:txBody>
          <a:bodyPr>
            <a:normAutofit/>
          </a:bodyPr>
          <a:lstStyle/>
          <a:p>
            <a:pPr marL="514350" indent="-514350">
              <a:buFont typeface="+mj-lt"/>
              <a:buAutoNum type="arabicPeriod"/>
            </a:pPr>
            <a:r>
              <a:rPr lang="en-US" sz="4000" b="1" u="sng" dirty="0" smtClean="0"/>
              <a:t>AERATION</a:t>
            </a:r>
            <a:r>
              <a:rPr lang="en-US" sz="4000" u="sng" dirty="0" smtClean="0"/>
              <a:t> of tap water (bubbles release toxic gases)</a:t>
            </a:r>
          </a:p>
          <a:p>
            <a:pPr marL="514350" indent="-514350">
              <a:buFont typeface="+mj-lt"/>
              <a:buAutoNum type="arabicPeriod"/>
            </a:pPr>
            <a:endParaRPr lang="en-US" sz="4000" dirty="0" smtClean="0"/>
          </a:p>
        </p:txBody>
      </p:sp>
      <p:sp>
        <p:nvSpPr>
          <p:cNvPr id="5" name="Content Placeholder 4"/>
          <p:cNvSpPr>
            <a:spLocks noGrp="1"/>
          </p:cNvSpPr>
          <p:nvPr>
            <p:ph sz="quarter" idx="2"/>
          </p:nvPr>
        </p:nvSpPr>
        <p:spPr>
          <a:xfrm>
            <a:off x="5105400" y="1676400"/>
            <a:ext cx="3625700" cy="4485166"/>
          </a:xfrm>
        </p:spPr>
        <p:txBody>
          <a:bodyPr>
            <a:normAutofit/>
          </a:bodyPr>
          <a:lstStyle/>
          <a:p>
            <a:pPr>
              <a:buNone/>
            </a:pPr>
            <a:r>
              <a:rPr lang="en-US" dirty="0" smtClean="0"/>
              <a:t>show my sink</a:t>
            </a:r>
            <a:endParaRPr lang="en-US" dirty="0"/>
          </a:p>
        </p:txBody>
      </p:sp>
    </p:spTree>
    <p:extLst>
      <p:ext uri="{BB962C8B-B14F-4D97-AF65-F5344CB8AC3E}">
        <p14:creationId xmlns:p14="http://schemas.microsoft.com/office/powerpoint/2010/main" val="1489495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How can we possibly keep our  own water clean?</a:t>
            </a:r>
            <a:endParaRPr lang="en-US" b="1" u="sng" dirty="0"/>
          </a:p>
        </p:txBody>
      </p:sp>
      <p:sp>
        <p:nvSpPr>
          <p:cNvPr id="4" name="Content Placeholder 3"/>
          <p:cNvSpPr>
            <a:spLocks noGrp="1"/>
          </p:cNvSpPr>
          <p:nvPr>
            <p:ph sz="quarter" idx="1"/>
          </p:nvPr>
        </p:nvSpPr>
        <p:spPr>
          <a:xfrm>
            <a:off x="304800" y="1589567"/>
            <a:ext cx="4267200" cy="4049233"/>
          </a:xfrm>
        </p:spPr>
        <p:txBody>
          <a:bodyPr>
            <a:normAutofit fontScale="92500" lnSpcReduction="20000"/>
          </a:bodyPr>
          <a:lstStyle/>
          <a:p>
            <a:pPr marL="514350" indent="-514350">
              <a:buFont typeface="+mj-lt"/>
              <a:buAutoNum type="arabicPeriod"/>
            </a:pPr>
            <a:r>
              <a:rPr lang="en-US" sz="4000" b="1" u="sng" dirty="0" smtClean="0"/>
              <a:t>AERATION</a:t>
            </a:r>
            <a:r>
              <a:rPr lang="en-US" sz="4000" u="sng" dirty="0" smtClean="0"/>
              <a:t> of tap water (bubbles release toxic gases)</a:t>
            </a:r>
          </a:p>
          <a:p>
            <a:pPr marL="514350" indent="-514350">
              <a:buFont typeface="+mj-lt"/>
              <a:buAutoNum type="arabicPeriod"/>
            </a:pPr>
            <a:endParaRPr lang="en-US" sz="4000" u="sng" dirty="0" smtClean="0"/>
          </a:p>
          <a:p>
            <a:pPr marL="514350" indent="-514350">
              <a:buFont typeface="+mj-lt"/>
              <a:buAutoNum type="arabicPeriod"/>
            </a:pPr>
            <a:r>
              <a:rPr lang="en-US" sz="4000" b="1" u="sng" dirty="0" smtClean="0"/>
              <a:t>FLOCCULATION</a:t>
            </a:r>
            <a:r>
              <a:rPr lang="en-US" sz="4000" u="sng" dirty="0" smtClean="0"/>
              <a:t> gets rid of </a:t>
            </a:r>
            <a:r>
              <a:rPr lang="en-US" sz="4000" u="sng" dirty="0" smtClean="0"/>
              <a:t>turbidity</a:t>
            </a:r>
            <a:endParaRPr lang="en-US" sz="4000" u="sng" dirty="0" smtClean="0"/>
          </a:p>
        </p:txBody>
      </p:sp>
      <p:sp>
        <p:nvSpPr>
          <p:cNvPr id="5" name="Content Placeholder 4"/>
          <p:cNvSpPr>
            <a:spLocks noGrp="1"/>
          </p:cNvSpPr>
          <p:nvPr>
            <p:ph sz="quarter" idx="2"/>
          </p:nvPr>
        </p:nvSpPr>
        <p:spPr>
          <a:xfrm>
            <a:off x="5105400" y="1676400"/>
            <a:ext cx="3625700" cy="4485166"/>
          </a:xfrm>
        </p:spPr>
        <p:txBody>
          <a:bodyPr>
            <a:normAutofit fontScale="92500" lnSpcReduction="20000"/>
          </a:bodyPr>
          <a:lstStyle/>
          <a:p>
            <a:pPr>
              <a:buNone/>
            </a:pPr>
            <a:r>
              <a:rPr lang="en-US" dirty="0" smtClean="0"/>
              <a:t>show 1</a:t>
            </a:r>
            <a:r>
              <a:rPr lang="en-US" baseline="30000" dirty="0" smtClean="0"/>
              <a:t>st</a:t>
            </a:r>
            <a:r>
              <a:rPr lang="en-US" dirty="0" smtClean="0"/>
              <a:t> 3:30 of link…</a:t>
            </a:r>
          </a:p>
          <a:p>
            <a:pPr>
              <a:buNone/>
            </a:pPr>
            <a:r>
              <a:rPr lang="en-US" dirty="0">
                <a:hlinkClick r:id="rId2"/>
              </a:rPr>
              <a:t>https://</a:t>
            </a:r>
            <a:r>
              <a:rPr lang="en-US" dirty="0" smtClean="0">
                <a:hlinkClick r:id="rId2"/>
              </a:rPr>
              <a:t>www.khanacademy.org/partner-content/mit-k12/mit-k12-materials/v/flocculation</a:t>
            </a:r>
            <a:endParaRPr lang="en-US" dirty="0" smtClean="0"/>
          </a:p>
          <a:p>
            <a:pPr>
              <a:buNone/>
            </a:pPr>
            <a:endParaRPr lang="en-US" dirty="0"/>
          </a:p>
        </p:txBody>
      </p:sp>
    </p:spTree>
    <p:extLst>
      <p:ext uri="{BB962C8B-B14F-4D97-AF65-F5344CB8AC3E}">
        <p14:creationId xmlns:p14="http://schemas.microsoft.com/office/powerpoint/2010/main" val="3478860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How can we possibly keep our  own water clean?</a:t>
            </a:r>
            <a:endParaRPr lang="en-US" b="1" u="sng" dirty="0"/>
          </a:p>
        </p:txBody>
      </p:sp>
      <p:sp>
        <p:nvSpPr>
          <p:cNvPr id="4" name="Content Placeholder 3"/>
          <p:cNvSpPr>
            <a:spLocks noGrp="1"/>
          </p:cNvSpPr>
          <p:nvPr>
            <p:ph sz="quarter" idx="1"/>
          </p:nvPr>
        </p:nvSpPr>
        <p:spPr>
          <a:xfrm>
            <a:off x="304800" y="1589567"/>
            <a:ext cx="4267200" cy="4049233"/>
          </a:xfrm>
        </p:spPr>
        <p:txBody>
          <a:bodyPr>
            <a:normAutofit fontScale="77500" lnSpcReduction="20000"/>
          </a:bodyPr>
          <a:lstStyle/>
          <a:p>
            <a:pPr marL="514350" indent="-514350">
              <a:buFont typeface="+mj-lt"/>
              <a:buAutoNum type="arabicPeriod"/>
            </a:pPr>
            <a:r>
              <a:rPr lang="en-US" sz="4000" b="1" u="sng" dirty="0" smtClean="0"/>
              <a:t>AERATION</a:t>
            </a:r>
            <a:r>
              <a:rPr lang="en-US" sz="4000" u="sng" dirty="0" smtClean="0"/>
              <a:t> of tap water (bubbles release toxic gases)</a:t>
            </a:r>
          </a:p>
          <a:p>
            <a:pPr marL="514350" indent="-514350">
              <a:buFont typeface="+mj-lt"/>
              <a:buAutoNum type="arabicPeriod"/>
            </a:pPr>
            <a:endParaRPr lang="en-US" sz="4000" u="sng" dirty="0" smtClean="0"/>
          </a:p>
          <a:p>
            <a:pPr marL="514350" indent="-514350">
              <a:buFont typeface="+mj-lt"/>
              <a:buAutoNum type="arabicPeriod"/>
            </a:pPr>
            <a:r>
              <a:rPr lang="en-US" sz="4000" b="1" u="sng" dirty="0" smtClean="0"/>
              <a:t>FLOCCULATION</a:t>
            </a:r>
            <a:r>
              <a:rPr lang="en-US" sz="4000" u="sng" dirty="0" smtClean="0"/>
              <a:t> gets rid of turbidity</a:t>
            </a:r>
          </a:p>
          <a:p>
            <a:pPr marL="514350" indent="-514350">
              <a:buFont typeface="+mj-lt"/>
              <a:buAutoNum type="arabicPeriod"/>
            </a:pPr>
            <a:endParaRPr lang="en-US" sz="4000" u="sng" dirty="0" smtClean="0"/>
          </a:p>
          <a:p>
            <a:pPr marL="514350" indent="-514350">
              <a:buFont typeface="+mj-lt"/>
              <a:buAutoNum type="arabicPeriod"/>
            </a:pPr>
            <a:r>
              <a:rPr lang="en-US" sz="4000" b="1" u="sng" dirty="0" smtClean="0"/>
              <a:t>CARBON FILTRATION </a:t>
            </a:r>
            <a:r>
              <a:rPr lang="en-US" sz="4000" u="sng" dirty="0" smtClean="0"/>
              <a:t>using CHARCOAL</a:t>
            </a:r>
            <a:r>
              <a:rPr lang="en-US" sz="4000" b="1" u="sng" dirty="0" smtClean="0"/>
              <a:t>!</a:t>
            </a:r>
            <a:endParaRPr lang="en-US" sz="4000" b="1" u="sng" dirty="0"/>
          </a:p>
        </p:txBody>
      </p:sp>
      <p:sp>
        <p:nvSpPr>
          <p:cNvPr id="5" name="Content Placeholder 4"/>
          <p:cNvSpPr>
            <a:spLocks noGrp="1"/>
          </p:cNvSpPr>
          <p:nvPr>
            <p:ph sz="quarter" idx="2"/>
          </p:nvPr>
        </p:nvSpPr>
        <p:spPr>
          <a:xfrm>
            <a:off x="5105400" y="1676400"/>
            <a:ext cx="3625700" cy="4485166"/>
          </a:xfrm>
        </p:spPr>
        <p:txBody>
          <a:bodyPr>
            <a:normAutofit fontScale="77500" lnSpcReduction="20000"/>
          </a:bodyPr>
          <a:lstStyle/>
          <a:p>
            <a:pPr>
              <a:buNone/>
            </a:pPr>
            <a:r>
              <a:rPr lang="en-US" dirty="0" smtClean="0"/>
              <a:t>Charcoal is made of carbon and has so much micro-surface area, it absorbs a lot of impurities! </a:t>
            </a:r>
            <a:endParaRPr lang="en-US" dirty="0"/>
          </a:p>
        </p:txBody>
      </p:sp>
      <p:pic>
        <p:nvPicPr>
          <p:cNvPr id="73730" name="Picture 2" descr="http://img.ehowcdn.com/article-new/ehow/images/a06/f5/6m/use-activated-charcoal-absorption-800x800.jpg"/>
          <p:cNvPicPr>
            <a:picLocks noChangeAspect="1" noChangeArrowheads="1"/>
          </p:cNvPicPr>
          <p:nvPr/>
        </p:nvPicPr>
        <p:blipFill>
          <a:blip r:embed="rId2"/>
          <a:srcRect/>
          <a:stretch>
            <a:fillRect/>
          </a:stretch>
        </p:blipFill>
        <p:spPr bwMode="auto">
          <a:xfrm>
            <a:off x="4876800" y="3276600"/>
            <a:ext cx="4048125" cy="2686051"/>
          </a:xfrm>
          <a:prstGeom prst="rect">
            <a:avLst/>
          </a:prstGeom>
          <a:noFill/>
        </p:spPr>
      </p:pic>
      <p:pic>
        <p:nvPicPr>
          <p:cNvPr id="6" name="Picture 2" descr="http://www.roplex.co.uk/images/ActCbn3.gif"/>
          <p:cNvPicPr>
            <a:picLocks noChangeAspect="1" noChangeArrowheads="1"/>
          </p:cNvPicPr>
          <p:nvPr/>
        </p:nvPicPr>
        <p:blipFill>
          <a:blip r:embed="rId3"/>
          <a:srcRect/>
          <a:stretch>
            <a:fillRect/>
          </a:stretch>
        </p:blipFill>
        <p:spPr bwMode="auto">
          <a:xfrm>
            <a:off x="6691745" y="3248891"/>
            <a:ext cx="2638425" cy="3294684"/>
          </a:xfrm>
          <a:prstGeom prst="rect">
            <a:avLst/>
          </a:prstGeom>
          <a:noFill/>
        </p:spPr>
      </p:pic>
    </p:spTree>
    <p:extLst>
      <p:ext uri="{BB962C8B-B14F-4D97-AF65-F5344CB8AC3E}">
        <p14:creationId xmlns:p14="http://schemas.microsoft.com/office/powerpoint/2010/main" val="3946153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2362200"/>
          </a:xfrm>
        </p:spPr>
        <p:txBody>
          <a:bodyPr>
            <a:noAutofit/>
          </a:bodyPr>
          <a:lstStyle/>
          <a:p>
            <a:pPr lvl="0">
              <a:spcBef>
                <a:spcPct val="20000"/>
              </a:spcBef>
            </a:pPr>
            <a:r>
              <a:rPr lang="en-US" sz="3200" cap="none" dirty="0">
                <a:solidFill>
                  <a:prstClr val="black"/>
                </a:solidFill>
              </a:rPr>
              <a:t>There are many ways we can purify water on earth.  </a:t>
            </a:r>
            <a:endParaRPr lang="en-US" sz="2000" cap="none" dirty="0">
              <a:solidFill>
                <a:prstClr val="black"/>
              </a:solidFill>
            </a:endParaRPr>
          </a:p>
        </p:txBody>
      </p:sp>
      <p:sp>
        <p:nvSpPr>
          <p:cNvPr id="5" name="Text Placeholder 4"/>
          <p:cNvSpPr>
            <a:spLocks noGrp="1"/>
          </p:cNvSpPr>
          <p:nvPr>
            <p:ph type="body" idx="1"/>
          </p:nvPr>
        </p:nvSpPr>
        <p:spPr>
          <a:xfrm>
            <a:off x="685800" y="3810000"/>
            <a:ext cx="7772400" cy="2819400"/>
          </a:xfrm>
        </p:spPr>
        <p:txBody>
          <a:bodyPr/>
          <a:lstStyle/>
          <a:p>
            <a:endParaRPr lang="en-US" b="1" dirty="0">
              <a:solidFill>
                <a:schemeClr val="tx1"/>
              </a:solidFill>
            </a:endParaRPr>
          </a:p>
        </p:txBody>
      </p:sp>
      <p:pic>
        <p:nvPicPr>
          <p:cNvPr id="2050" name="Picture 2" descr="http://www.northwestpt.co.uk/wp-content/uploads/2011/10/tap-water.jpg"/>
          <p:cNvPicPr>
            <a:picLocks noChangeAspect="1" noChangeArrowheads="1"/>
          </p:cNvPicPr>
          <p:nvPr/>
        </p:nvPicPr>
        <p:blipFill>
          <a:blip r:embed="rId3" cstate="print"/>
          <a:srcRect/>
          <a:stretch>
            <a:fillRect/>
          </a:stretch>
        </p:blipFill>
        <p:spPr bwMode="auto">
          <a:xfrm>
            <a:off x="5410200" y="457200"/>
            <a:ext cx="3505200" cy="2857500"/>
          </a:xfrm>
          <a:prstGeom prst="rect">
            <a:avLst/>
          </a:prstGeom>
          <a:noFill/>
        </p:spPr>
      </p:pic>
    </p:spTree>
    <p:extLst>
      <p:ext uri="{BB962C8B-B14F-4D97-AF65-F5344CB8AC3E}">
        <p14:creationId xmlns:p14="http://schemas.microsoft.com/office/powerpoint/2010/main" val="159509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2362200"/>
          </a:xfrm>
        </p:spPr>
        <p:txBody>
          <a:bodyPr>
            <a:noAutofit/>
          </a:bodyPr>
          <a:lstStyle/>
          <a:p>
            <a:pPr lvl="0">
              <a:spcBef>
                <a:spcPct val="20000"/>
              </a:spcBef>
            </a:pPr>
            <a:r>
              <a:rPr lang="en-US" sz="3200" cap="none" dirty="0">
                <a:solidFill>
                  <a:prstClr val="black"/>
                </a:solidFill>
              </a:rPr>
              <a:t>There are many ways we can purify water on earth.  For </a:t>
            </a:r>
            <a:r>
              <a:rPr lang="en-US" sz="3200" cap="none" dirty="0" smtClean="0">
                <a:solidFill>
                  <a:prstClr val="black"/>
                </a:solidFill>
              </a:rPr>
              <a:t>example…</a:t>
            </a:r>
            <a:endParaRPr lang="en-US" sz="2000" cap="none" dirty="0">
              <a:solidFill>
                <a:prstClr val="black"/>
              </a:solidFill>
            </a:endParaRPr>
          </a:p>
        </p:txBody>
      </p:sp>
      <p:sp>
        <p:nvSpPr>
          <p:cNvPr id="5" name="Text Placeholder 4"/>
          <p:cNvSpPr>
            <a:spLocks noGrp="1"/>
          </p:cNvSpPr>
          <p:nvPr>
            <p:ph type="body" idx="1"/>
          </p:nvPr>
        </p:nvSpPr>
        <p:spPr>
          <a:xfrm>
            <a:off x="685800" y="3810000"/>
            <a:ext cx="7772400" cy="2819400"/>
          </a:xfrm>
        </p:spPr>
        <p:txBody>
          <a:bodyPr/>
          <a:lstStyle/>
          <a:p>
            <a:endParaRPr lang="en-US" b="1" dirty="0">
              <a:solidFill>
                <a:schemeClr val="tx1"/>
              </a:solidFill>
            </a:endParaRPr>
          </a:p>
        </p:txBody>
      </p:sp>
      <p:pic>
        <p:nvPicPr>
          <p:cNvPr id="2050" name="Picture 2" descr="http://www.northwestpt.co.uk/wp-content/uploads/2011/10/tap-water.jpg"/>
          <p:cNvPicPr>
            <a:picLocks noChangeAspect="1" noChangeArrowheads="1"/>
          </p:cNvPicPr>
          <p:nvPr/>
        </p:nvPicPr>
        <p:blipFill>
          <a:blip r:embed="rId3" cstate="print"/>
          <a:srcRect/>
          <a:stretch>
            <a:fillRect/>
          </a:stretch>
        </p:blipFill>
        <p:spPr bwMode="auto">
          <a:xfrm>
            <a:off x="5410200" y="457200"/>
            <a:ext cx="3505200" cy="2857500"/>
          </a:xfrm>
          <a:prstGeom prst="rect">
            <a:avLst/>
          </a:prstGeom>
          <a:noFill/>
        </p:spPr>
      </p:pic>
      <p:pic>
        <p:nvPicPr>
          <p:cNvPr id="1026" name="Picture 2" descr="http://collegecandy.files.wordpress.com/2009/07/boiling-water-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925" y="1397576"/>
            <a:ext cx="33337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4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2362200"/>
          </a:xfrm>
        </p:spPr>
        <p:txBody>
          <a:bodyPr>
            <a:noAutofit/>
          </a:bodyPr>
          <a:lstStyle/>
          <a:p>
            <a:pPr lvl="0">
              <a:spcBef>
                <a:spcPct val="20000"/>
              </a:spcBef>
            </a:pPr>
            <a:r>
              <a:rPr lang="en-US" sz="3200" cap="none" dirty="0" smtClean="0">
                <a:solidFill>
                  <a:prstClr val="black"/>
                </a:solidFill>
              </a:rPr>
              <a:t>You </a:t>
            </a:r>
            <a:r>
              <a:rPr lang="en-US" sz="3200" cap="none" dirty="0">
                <a:solidFill>
                  <a:prstClr val="black"/>
                </a:solidFill>
              </a:rPr>
              <a:t>can boil water to help kill harmful bacteria in our drinking water if the sewers overflow into our fresh drinking water supply.</a:t>
            </a:r>
            <a:r>
              <a:rPr lang="en-US" sz="2000" cap="none" dirty="0">
                <a:solidFill>
                  <a:prstClr val="black"/>
                </a:solidFill>
              </a:rPr>
              <a:t/>
            </a:r>
            <a:br>
              <a:rPr lang="en-US" sz="2000" cap="none" dirty="0">
                <a:solidFill>
                  <a:prstClr val="black"/>
                </a:solidFill>
              </a:rPr>
            </a:br>
            <a:endParaRPr lang="en-US" sz="2000" cap="none" dirty="0">
              <a:solidFill>
                <a:prstClr val="black"/>
              </a:solidFill>
            </a:endParaRPr>
          </a:p>
        </p:txBody>
      </p:sp>
      <p:sp>
        <p:nvSpPr>
          <p:cNvPr id="5" name="Text Placeholder 4"/>
          <p:cNvSpPr>
            <a:spLocks noGrp="1"/>
          </p:cNvSpPr>
          <p:nvPr>
            <p:ph type="body" idx="1"/>
          </p:nvPr>
        </p:nvSpPr>
        <p:spPr>
          <a:xfrm>
            <a:off x="685800" y="3810000"/>
            <a:ext cx="7772400" cy="2819400"/>
          </a:xfrm>
        </p:spPr>
        <p:txBody>
          <a:bodyPr/>
          <a:lstStyle/>
          <a:p>
            <a:endParaRPr lang="en-US" b="1" dirty="0">
              <a:solidFill>
                <a:schemeClr val="tx1"/>
              </a:solidFill>
            </a:endParaRPr>
          </a:p>
        </p:txBody>
      </p:sp>
      <p:pic>
        <p:nvPicPr>
          <p:cNvPr id="1026" name="Picture 2" descr="http://collegecandy.files.wordpress.com/2009/07/boiling-water-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1397576"/>
            <a:ext cx="33337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healthywomen.org/sites/default/files/germ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48000"/>
            <a:ext cx="448627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5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normAutofit fontScale="90000"/>
          </a:bodyPr>
          <a:lstStyle/>
          <a:p>
            <a:r>
              <a:rPr lang="en-US" dirty="0"/>
              <a:t>Hydrologists typically use 5 </a:t>
            </a:r>
            <a:r>
              <a:rPr lang="en-US" dirty="0" smtClean="0"/>
              <a:t>steps </a:t>
            </a:r>
            <a:r>
              <a:rPr lang="en-US" dirty="0"/>
              <a:t>for cleaning our water so we can reuse it over and over again.   </a:t>
            </a:r>
            <a:br>
              <a:rPr lang="en-US" dirty="0"/>
            </a:br>
            <a:r>
              <a:rPr lang="en-US" dirty="0"/>
              <a:t/>
            </a:r>
            <a:br>
              <a:rPr lang="en-US" dirty="0"/>
            </a:br>
            <a:endParaRPr lang="en-US" dirty="0"/>
          </a:p>
        </p:txBody>
      </p:sp>
      <p:sp>
        <p:nvSpPr>
          <p:cNvPr id="3" name="Text Placeholder 2"/>
          <p:cNvSpPr>
            <a:spLocks noGrp="1"/>
          </p:cNvSpPr>
          <p:nvPr>
            <p:ph type="body" idx="1"/>
          </p:nvPr>
        </p:nvSpPr>
        <p:spPr>
          <a:xfrm>
            <a:off x="838200" y="914401"/>
            <a:ext cx="7772400" cy="533400"/>
          </a:xfrm>
        </p:spPr>
        <p:txBody>
          <a:bodyPr/>
          <a:lstStyle/>
          <a:p>
            <a:endParaRPr lang="en-US" dirty="0"/>
          </a:p>
        </p:txBody>
      </p:sp>
    </p:spTree>
    <p:extLst>
      <p:ext uri="{BB962C8B-B14F-4D97-AF65-F5344CB8AC3E}">
        <p14:creationId xmlns:p14="http://schemas.microsoft.com/office/powerpoint/2010/main" val="267659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normAutofit fontScale="90000"/>
          </a:bodyPr>
          <a:lstStyle/>
          <a:p>
            <a:r>
              <a:rPr lang="en-US" dirty="0"/>
              <a:t>Hydrologists typically use </a:t>
            </a:r>
            <a:r>
              <a:rPr lang="en-US" u="sng" dirty="0"/>
              <a:t>5 </a:t>
            </a:r>
            <a:r>
              <a:rPr lang="en-US" u="sng" dirty="0" smtClean="0"/>
              <a:t>steps </a:t>
            </a:r>
            <a:r>
              <a:rPr lang="en-US" u="sng" dirty="0"/>
              <a:t>for cleaning our water</a:t>
            </a:r>
            <a:r>
              <a:rPr lang="en-US" dirty="0"/>
              <a:t> so we can reuse it over and over again.   </a:t>
            </a:r>
            <a:br>
              <a:rPr lang="en-US" dirty="0"/>
            </a:br>
            <a:r>
              <a:rPr lang="en-US" dirty="0"/>
              <a:t/>
            </a:r>
            <a:br>
              <a:rPr lang="en-US" dirty="0"/>
            </a:br>
            <a:endParaRPr lang="en-US" dirty="0"/>
          </a:p>
        </p:txBody>
      </p:sp>
      <p:sp>
        <p:nvSpPr>
          <p:cNvPr id="3" name="Text Placeholder 2"/>
          <p:cNvSpPr>
            <a:spLocks noGrp="1"/>
          </p:cNvSpPr>
          <p:nvPr>
            <p:ph type="body" idx="1"/>
          </p:nvPr>
        </p:nvSpPr>
        <p:spPr>
          <a:xfrm>
            <a:off x="838200" y="914401"/>
            <a:ext cx="7772400" cy="533400"/>
          </a:xfrm>
        </p:spPr>
        <p:txBody>
          <a:bodyPr/>
          <a:lstStyle/>
          <a:p>
            <a:endParaRPr lang="en-US" dirty="0"/>
          </a:p>
        </p:txBody>
      </p:sp>
    </p:spTree>
    <p:extLst>
      <p:ext uri="{BB962C8B-B14F-4D97-AF65-F5344CB8AC3E}">
        <p14:creationId xmlns:p14="http://schemas.microsoft.com/office/powerpoint/2010/main" val="35141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362075"/>
          </a:xfrm>
        </p:spPr>
        <p:txBody>
          <a:bodyPr/>
          <a:lstStyle/>
          <a:p>
            <a:pPr algn="ctr"/>
            <a:r>
              <a:rPr lang="en-US" dirty="0" smtClean="0"/>
              <a:t>can you put these 5 steps in the right order??????</a:t>
            </a:r>
            <a:endParaRPr lang="en-US" dirty="0"/>
          </a:p>
        </p:txBody>
      </p:sp>
      <p:sp>
        <p:nvSpPr>
          <p:cNvPr id="3" name="Text Placeholder 2"/>
          <p:cNvSpPr>
            <a:spLocks noGrp="1"/>
          </p:cNvSpPr>
          <p:nvPr>
            <p:ph type="body" idx="1"/>
          </p:nvPr>
        </p:nvSpPr>
        <p:spPr>
          <a:xfrm>
            <a:off x="609600" y="152400"/>
            <a:ext cx="533400" cy="1500187"/>
          </a:xfrm>
        </p:spPr>
        <p:txBody>
          <a:bodyPr/>
          <a:lstStyle/>
          <a:p>
            <a:endParaRPr lang="en-US" dirty="0"/>
          </a:p>
        </p:txBody>
      </p:sp>
    </p:spTree>
    <p:extLst>
      <p:ext uri="{BB962C8B-B14F-4D97-AF65-F5344CB8AC3E}">
        <p14:creationId xmlns:p14="http://schemas.microsoft.com/office/powerpoint/2010/main" val="303678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TotalTime>
  <Words>953</Words>
  <Application>Microsoft Office PowerPoint</Application>
  <PresentationFormat>On-screen Show (4:3)</PresentationFormat>
  <Paragraphs>100</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How do we clean up this mess?</vt:lpstr>
      <vt:lpstr>How do we clean up this mess?</vt:lpstr>
      <vt:lpstr>How do we keep our &lt;1% good drinking water safe and clean?</vt:lpstr>
      <vt:lpstr>There are many ways we can purify water on earth.  </vt:lpstr>
      <vt:lpstr>There are many ways we can purify water on earth.  For example…</vt:lpstr>
      <vt:lpstr>You can boil water to help kill harmful bacteria in our drinking water if the sewers overflow into our fresh drinking water supply. </vt:lpstr>
      <vt:lpstr>Hydrologists typically use 5 steps for cleaning our water so we can reuse it over and over again.     </vt:lpstr>
      <vt:lpstr>Hydrologists typically use 5 steps for cleaning our water so we can reuse it over and over again.     </vt:lpstr>
      <vt:lpstr>can you put these 5 steps in the right order??????</vt:lpstr>
      <vt:lpstr>Carefully remove the five objects in the bag.   Each object represents a different method of water purification.    </vt:lpstr>
      <vt:lpstr>SAND FILTRATION</vt:lpstr>
      <vt:lpstr>SAND FILTRATION</vt:lpstr>
      <vt:lpstr>DECOMPOSING BACTERIA</vt:lpstr>
      <vt:lpstr>DECOMPOSING BACTERIA</vt:lpstr>
      <vt:lpstr>SETTLING TANKS</vt:lpstr>
      <vt:lpstr>SETTLING TANKS</vt:lpstr>
      <vt:lpstr>CHLORINE DISINFECTING</vt:lpstr>
      <vt:lpstr>CHLORINE DISINFECTING</vt:lpstr>
      <vt:lpstr>SCREENING </vt:lpstr>
      <vt:lpstr>SCREENING </vt:lpstr>
      <vt:lpstr>Your job is to order all 5 methods of water treatment in their PROPER order.</vt:lpstr>
      <vt:lpstr>DID YOU GET IT RIGHT?</vt:lpstr>
      <vt:lpstr>How cities clean/recycle our fresh water:</vt:lpstr>
      <vt:lpstr>How cities clean/recycle our fresh water:</vt:lpstr>
      <vt:lpstr>How cities clean/recycle our fresh water:</vt:lpstr>
      <vt:lpstr>How cities clean/recycle our fresh water:</vt:lpstr>
      <vt:lpstr>How cities clean/recycle our fresh water:</vt:lpstr>
      <vt:lpstr>How cities clean/recycle our fresh water:</vt:lpstr>
      <vt:lpstr>PowerPoint Presentation</vt:lpstr>
      <vt:lpstr>Why is TURBIDITY a sign of harmful drinking water?</vt:lpstr>
      <vt:lpstr>Germs can be hiding in that silt floating in your water!</vt:lpstr>
      <vt:lpstr>Germs can be hiding in that silt floating in your water!</vt:lpstr>
      <vt:lpstr>BESIDES BOILING, how can we possibly keep our  own water clean?</vt:lpstr>
      <vt:lpstr>Besides boiling, how can we possibly keep our  own water clean?</vt:lpstr>
      <vt:lpstr>How can we possibly keep our  own water clean?</vt:lpstr>
      <vt:lpstr>How can we possibly keep our  own water clean?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clean up this mess?</dc:title>
  <dc:creator>Owner</dc:creator>
  <cp:lastModifiedBy>Rick</cp:lastModifiedBy>
  <cp:revision>20</cp:revision>
  <dcterms:created xsi:type="dcterms:W3CDTF">2012-03-05T00:32:29Z</dcterms:created>
  <dcterms:modified xsi:type="dcterms:W3CDTF">2014-11-09T20:10:23Z</dcterms:modified>
</cp:coreProperties>
</file>