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81" r:id="rId4"/>
    <p:sldId id="282" r:id="rId5"/>
    <p:sldId id="283" r:id="rId6"/>
    <p:sldId id="284" r:id="rId7"/>
    <p:sldId id="287" r:id="rId8"/>
    <p:sldId id="286" r:id="rId9"/>
    <p:sldId id="288" r:id="rId10"/>
    <p:sldId id="269" r:id="rId11"/>
    <p:sldId id="271" r:id="rId12"/>
    <p:sldId id="289" r:id="rId13"/>
    <p:sldId id="272" r:id="rId14"/>
    <p:sldId id="273" r:id="rId15"/>
    <p:sldId id="280" r:id="rId16"/>
    <p:sldId id="277" r:id="rId17"/>
    <p:sldId id="278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83803" autoAdjust="0"/>
  </p:normalViewPr>
  <p:slideViewPr>
    <p:cSldViewPr>
      <p:cViewPr varScale="1">
        <p:scale>
          <a:sx n="64" d="100"/>
          <a:sy n="64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95DF-F848-4E18-A76F-C03128058BB2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6E1CD-EE4D-414B-9C57-E6C60F0E0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5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mix of ropes and ladders eases access to Warren Cave, a labyrinth of passages melted from the ice by the volcano's heat. Small currents of air probably cause the scalloping around the cave's entrance.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E1CD-EE4D-414B-9C57-E6C60F0E026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54FBE-454A-4FE4-B1D6-ED936F1481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6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7" indent="-228587"/>
            <a:r>
              <a:rPr lang="en-US" dirty="0" smtClean="0"/>
              <a:t>Review</a:t>
            </a:r>
            <a:r>
              <a:rPr lang="en-US" baseline="0" dirty="0" smtClean="0"/>
              <a:t> of Absolute and Relative Dating (Test ?’s)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E1CD-EE4D-414B-9C57-E6C60F0E026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Worksheet on Ice</a:t>
            </a:r>
            <a:r>
              <a:rPr lang="en-US" baseline="0" dirty="0" smtClean="0"/>
              <a:t> Cores </a:t>
            </a:r>
            <a:r>
              <a:rPr lang="en-US" baseline="0" smtClean="0"/>
              <a:t>weather samples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E1CD-EE4D-414B-9C57-E6C60F0E02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9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7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5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2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4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6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41022-C046-4AA3-B030-C287B1ED8C6D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743D-E8BE-403B-975C-F4B485CC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0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rainpop.com/science/earthsystem/erosio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7222" y="-19436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Warm Up, September </a:t>
            </a:r>
            <a:r>
              <a:rPr lang="en-US" dirty="0" smtClean="0">
                <a:solidFill>
                  <a:schemeClr val="bg1"/>
                </a:solidFill>
              </a:rPr>
              <a:t>29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2" descr="Photo: A person walking on the lava floor of a cald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6" name="Picture 2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8" name="Picture 4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50" name="Picture 6" descr="Picture of a climber in an ice cave in Antarc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5733"/>
            <a:ext cx="9144000" cy="6282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7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52400" y="152400"/>
            <a:ext cx="3352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We draw giant cylindrical</a:t>
            </a:r>
            <a:r>
              <a:rPr lang="en-US" dirty="0" smtClean="0"/>
              <a:t> samples from ice sheets.</a:t>
            </a:r>
            <a:endParaRPr lang="en-US" dirty="0"/>
          </a:p>
        </p:txBody>
      </p:sp>
      <p:pic>
        <p:nvPicPr>
          <p:cNvPr id="53250" name="Picture 2" descr="http://antarcticsun.usap.gov/AntarcticSun/science/images/SCAR_icec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609600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Ice core samples can tell us our geologic &amp; </a:t>
            </a:r>
            <a:r>
              <a:rPr lang="en-US" dirty="0" err="1" smtClean="0"/>
              <a:t>meteorlogic</a:t>
            </a:r>
            <a:r>
              <a:rPr lang="en-US" dirty="0" smtClean="0"/>
              <a:t> (weather/climate) past…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Ice traps our atmospheric gases and dust; preserving it in time!</a:t>
            </a:r>
            <a:endParaRPr lang="en-US" dirty="0"/>
          </a:p>
        </p:txBody>
      </p:sp>
      <p:pic>
        <p:nvPicPr>
          <p:cNvPr id="54274" name="Picture 2" descr="http://t2.gstatic.com/images?q=tbn:ANd9GcRbf78ICKstuif9JhkDYWAR5GWbtKUeIft7TpeLWVYEduCdf7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91000"/>
            <a:ext cx="2038350" cy="2238376"/>
          </a:xfrm>
          <a:prstGeom prst="rect">
            <a:avLst/>
          </a:prstGeom>
          <a:noFill/>
        </p:spPr>
      </p:pic>
      <p:pic>
        <p:nvPicPr>
          <p:cNvPr id="54276" name="Picture 4" descr="http://theiceage.webs.com/photos/Ice-cores/Ice_Core_by_GuitarFrea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52699"/>
            <a:ext cx="645795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Lonnie Thomson Ice Cores Video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evidence…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amount of dust and carbon dioxide found deep under ice towards the poles, going back hundreds of thousands of years.</a:t>
            </a:r>
            <a:endParaRPr lang="en-US" dirty="0"/>
          </a:p>
        </p:txBody>
      </p:sp>
      <p:pic>
        <p:nvPicPr>
          <p:cNvPr id="55298" name="Picture 2" descr="http://upload.wikimedia.org/wikipedia/commons/c/c2/Vostok-ice-core-pet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1329" y="3124200"/>
            <a:ext cx="4662671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5126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About how often do we have ice ages?</a:t>
            </a:r>
            <a:endParaRPr lang="en-US" dirty="0"/>
          </a:p>
        </p:txBody>
      </p:sp>
      <p:pic>
        <p:nvPicPr>
          <p:cNvPr id="57346" name="Picture 2" descr="http://upload.wikimedia.org/wikipedia/commons/c/c2/Vostok-ice-core-pet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748" y="801974"/>
            <a:ext cx="7690151" cy="5993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5126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Going  back in time, (left to right), do high amounts of dust possibly cool the Earth?</a:t>
            </a:r>
            <a:endParaRPr lang="en-US" dirty="0"/>
          </a:p>
        </p:txBody>
      </p:sp>
      <p:pic>
        <p:nvPicPr>
          <p:cNvPr id="57346" name="Picture 2" descr="http://upload.wikimedia.org/wikipedia/commons/c/c2/Vostok-ice-core-pet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748" y="1066800"/>
            <a:ext cx="7690151" cy="5728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6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8" y="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Are rising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levels (carbon dioxide) in our past connected to warmer or cooler temperatures?</a:t>
            </a:r>
            <a:endParaRPr lang="en-US" sz="3600" dirty="0"/>
          </a:p>
        </p:txBody>
      </p:sp>
      <p:pic>
        <p:nvPicPr>
          <p:cNvPr id="57346" name="Picture 2" descr="http://upload.wikimedia.org/wikipedia/commons/c/c2/Vostok-ice-core-pet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2999"/>
            <a:ext cx="7848600" cy="567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8" y="19987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Could our overpopulation be driving global warming today? (Use the evidence below.)</a:t>
            </a:r>
            <a:endParaRPr lang="en-US" sz="3600" dirty="0"/>
          </a:p>
        </p:txBody>
      </p:sp>
      <p:pic>
        <p:nvPicPr>
          <p:cNvPr id="57346" name="Picture 2" descr="http://upload.wikimedia.org/wikipedia/commons/c/c2/Vostok-ice-core-pet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616" y="1143000"/>
            <a:ext cx="78507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1999"/>
          </a:xfrm>
        </p:spPr>
        <p:txBody>
          <a:bodyPr>
            <a:noAutofit/>
          </a:bodyPr>
          <a:lstStyle/>
          <a:p>
            <a:r>
              <a:rPr lang="en-US" sz="4500" b="1" u="sng" dirty="0" smtClean="0">
                <a:solidFill>
                  <a:schemeClr val="bg1"/>
                </a:solidFill>
                <a:hlinkClick r:id="rId2"/>
              </a:rPr>
              <a:t>Erosion</a:t>
            </a:r>
            <a:endParaRPr lang="en-US" sz="45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etec602.wikispaces.com/file/view/brainpop.jpg/38005180/brainp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1" y="914400"/>
            <a:ext cx="8305800" cy="555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14400"/>
          </a:xfrm>
        </p:spPr>
        <p:txBody>
          <a:bodyPr/>
          <a:lstStyle/>
          <a:p>
            <a:r>
              <a:rPr lang="en-US" sz="52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“Latin and Greek” Derivatives*</a:t>
            </a:r>
          </a:p>
        </p:txBody>
      </p:sp>
      <p:pic>
        <p:nvPicPr>
          <p:cNvPr id="13314" name="Picture 2" descr="Picture of a fire thrower in a quarry tunnel in Par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10682" y="1303426"/>
            <a:ext cx="9144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600" dirty="0" smtClean="0">
                <a:solidFill>
                  <a:schemeClr val="bg1"/>
                </a:solidFill>
              </a:rPr>
              <a:t>21) 	</a:t>
            </a:r>
            <a:r>
              <a:rPr lang="en-US" sz="4600" dirty="0" err="1" smtClean="0">
                <a:solidFill>
                  <a:schemeClr val="bg1"/>
                </a:solidFill>
              </a:rPr>
              <a:t>luna</a:t>
            </a:r>
            <a:r>
              <a:rPr lang="en-US" sz="4600" dirty="0" smtClean="0">
                <a:solidFill>
                  <a:schemeClr val="bg1"/>
                </a:solidFill>
              </a:rPr>
              <a:t>				moon</a:t>
            </a:r>
            <a:endParaRPr lang="en-US" sz="4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600" dirty="0" smtClean="0">
                <a:solidFill>
                  <a:schemeClr val="bg1"/>
                </a:solidFill>
              </a:rPr>
              <a:t>22) 	sol					sun</a:t>
            </a:r>
          </a:p>
          <a:p>
            <a:pPr marL="0" indent="0">
              <a:buNone/>
            </a:pPr>
            <a:r>
              <a:rPr lang="en-US" sz="4600" dirty="0" smtClean="0">
                <a:solidFill>
                  <a:schemeClr val="bg1"/>
                </a:solidFill>
              </a:rPr>
              <a:t>23) 	hydro				water</a:t>
            </a:r>
          </a:p>
          <a:p>
            <a:pPr marL="0" indent="0">
              <a:buNone/>
            </a:pPr>
            <a:r>
              <a:rPr lang="en-US" sz="4600" dirty="0" smtClean="0">
                <a:solidFill>
                  <a:schemeClr val="bg1"/>
                </a:solidFill>
              </a:rPr>
              <a:t>24) 	cycle				ring</a:t>
            </a:r>
          </a:p>
          <a:p>
            <a:pPr marL="0" indent="0">
              <a:buNone/>
            </a:pPr>
            <a:r>
              <a:rPr lang="en-US" sz="4600" dirty="0" smtClean="0">
                <a:solidFill>
                  <a:schemeClr val="bg1"/>
                </a:solidFill>
              </a:rPr>
              <a:t>25) 	</a:t>
            </a:r>
            <a:r>
              <a:rPr lang="en-US" sz="4600" dirty="0" err="1" smtClean="0">
                <a:solidFill>
                  <a:schemeClr val="bg1"/>
                </a:solidFill>
              </a:rPr>
              <a:t>atmos</a:t>
            </a:r>
            <a:r>
              <a:rPr lang="en-US" sz="4600" dirty="0" smtClean="0">
                <a:solidFill>
                  <a:schemeClr val="bg1"/>
                </a:solidFill>
              </a:rPr>
              <a:t>				air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8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Derivative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</a:t>
            </a:r>
            <a:r>
              <a:rPr lang="en-US" sz="5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Translation</a:t>
            </a:r>
            <a:endParaRPr lang="en-US" sz="5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0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6482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u="sng" dirty="0" smtClean="0">
                <a:solidFill>
                  <a:srgbClr val="FFC000"/>
                </a:solidFill>
              </a:rPr>
              <a:t>Looking at a clock?</a:t>
            </a:r>
            <a:endParaRPr lang="en-US" sz="4500" u="sng" dirty="0">
              <a:solidFill>
                <a:srgbClr val="FFC000"/>
              </a:solidFill>
            </a:endParaRPr>
          </a:p>
        </p:txBody>
      </p:sp>
      <p:pic>
        <p:nvPicPr>
          <p:cNvPr id="2" name="Picture 2" descr="Photo: A person walking on the lava floor of a cald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6" name="Picture 2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8" name="Picture 4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0" y="0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400" dirty="0" smtClean="0">
                <a:solidFill>
                  <a:schemeClr val="bg1"/>
                </a:solidFill>
              </a:rPr>
              <a:t>Absolute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371600"/>
            <a:ext cx="73914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u="sng" dirty="0" smtClean="0">
                <a:solidFill>
                  <a:srgbClr val="FFC000"/>
                </a:solidFill>
              </a:rPr>
              <a:t>Looking at </a:t>
            </a:r>
          </a:p>
          <a:p>
            <a:pPr algn="l"/>
            <a:r>
              <a:rPr lang="en-US" sz="4500" u="sng" dirty="0" smtClean="0">
                <a:solidFill>
                  <a:srgbClr val="FFC000"/>
                </a:solidFill>
              </a:rPr>
              <a:t>sedimentary layers?</a:t>
            </a:r>
            <a:endParaRPr lang="en-US" sz="4500" u="sng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1447800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400" dirty="0" smtClean="0">
                <a:solidFill>
                  <a:schemeClr val="bg1"/>
                </a:solidFill>
              </a:rPr>
              <a:t>Relative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895600"/>
            <a:ext cx="73914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u="sng" dirty="0" smtClean="0">
                <a:solidFill>
                  <a:srgbClr val="FFC000"/>
                </a:solidFill>
              </a:rPr>
              <a:t>Looking at an index fossil?</a:t>
            </a:r>
            <a:endParaRPr lang="en-US" sz="4500" u="sng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2895600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400" dirty="0" smtClean="0">
                <a:solidFill>
                  <a:schemeClr val="bg1"/>
                </a:solidFill>
              </a:rPr>
              <a:t>Relative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343400"/>
            <a:ext cx="4191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u="sng" dirty="0" smtClean="0">
                <a:solidFill>
                  <a:srgbClr val="FFC000"/>
                </a:solidFill>
              </a:rPr>
              <a:t>Measuring C-14?</a:t>
            </a:r>
            <a:endParaRPr lang="en-US" sz="4500" u="sng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4343400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400" dirty="0" smtClean="0">
                <a:solidFill>
                  <a:schemeClr val="bg1"/>
                </a:solidFill>
              </a:rPr>
              <a:t>Absolute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943600"/>
            <a:ext cx="1371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u="sng" dirty="0" smtClean="0">
                <a:solidFill>
                  <a:srgbClr val="FFC000"/>
                </a:solidFill>
              </a:rPr>
              <a:t>5 + 5</a:t>
            </a:r>
            <a:endParaRPr lang="en-US" sz="4500" u="sng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5867400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400" dirty="0" smtClean="0">
                <a:solidFill>
                  <a:schemeClr val="bg1"/>
                </a:solidFill>
              </a:rPr>
              <a:t>Absolute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www.rpdp.net/sciencetips_v3/images/l8d2/L8D2_clip_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250"/>
            <a:ext cx="9144000" cy="68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4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s://encrypted-tbn0.gstatic.com/images?q=tbn:ANd9GcSGtpRo-j24ab71kEkC9TB9iJAru-gwchnl0sE1NyTQMs2KuHP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100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gg.uwyo.edu/media/time/diagrams/relative_dating_exerci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2"/>
            <a:ext cx="9144000" cy="715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1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1999"/>
          </a:xfrm>
        </p:spPr>
        <p:txBody>
          <a:bodyPr>
            <a:noAutofit/>
          </a:bodyPr>
          <a:lstStyle/>
          <a:p>
            <a:r>
              <a:rPr lang="en-US" sz="4500" b="1" u="sng" dirty="0" smtClean="0">
                <a:solidFill>
                  <a:schemeClr val="bg1"/>
                </a:solidFill>
              </a:rPr>
              <a:t>Index Fossil*</a:t>
            </a:r>
            <a:endParaRPr lang="en-US" sz="4500" b="1" u="sng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773" y="838200"/>
            <a:ext cx="9131643" cy="25146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- A </a:t>
            </a:r>
            <a:r>
              <a:rPr lang="en-US" sz="3600" dirty="0" smtClean="0">
                <a:solidFill>
                  <a:schemeClr val="bg1"/>
                </a:solidFill>
              </a:rPr>
              <a:t>fossil used to identify the relative age of a specific rock layers and geologic time periods.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-20594" y="1981200"/>
            <a:ext cx="913164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AutoShape 2" descr="https://courseware.e-education.psu.edu/courses/earth105new/graphics/L02_fossil_hpl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dl0.creation.com/articles/p085/c08528/fos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65" y="2286000"/>
            <a:ext cx="4427324" cy="43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regentsearth.com/ILLUSTRATED%20GLOSSARY/Glossary%20Pix/IndexFos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" y="303551"/>
            <a:ext cx="9018045" cy="59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7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geol.umd.edu/~jmerck/geol342/images/18faunals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160"/>
            <a:ext cx="9144000" cy="7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260</Words>
  <Application>Microsoft Office PowerPoint</Application>
  <PresentationFormat>On-screen Show (4:3)</PresentationFormat>
  <Paragraphs>42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“Latin and Greek” Derivatives*</vt:lpstr>
      <vt:lpstr>PowerPoint Presentation</vt:lpstr>
      <vt:lpstr>PowerPoint Presentation</vt:lpstr>
      <vt:lpstr>PowerPoint Presentation</vt:lpstr>
      <vt:lpstr>PowerPoint Presentation</vt:lpstr>
      <vt:lpstr>Index Fossil*</vt:lpstr>
      <vt:lpstr>PowerPoint Presentation</vt:lpstr>
      <vt:lpstr>PowerPoint Presentation</vt:lpstr>
      <vt:lpstr>We draw giant cylindrical samples from ice sheets.</vt:lpstr>
      <vt:lpstr>Ice core samples can tell us our geologic &amp; meteorlogic (weather/climate) past…</vt:lpstr>
      <vt:lpstr>Lonnie Thomson Ice Cores Video</vt:lpstr>
      <vt:lpstr>Let’s look at the evidence…</vt:lpstr>
      <vt:lpstr>About how often do we have ice ages?</vt:lpstr>
      <vt:lpstr>Going  back in time, (left to right), do high amounts of dust possibly cool the Earth?</vt:lpstr>
      <vt:lpstr>Are rising CO2 levels (carbon dioxide) in our past connected to warmer or cooler temperatures?</vt:lpstr>
      <vt:lpstr>Could our overpopulation be driving global warming today? (Use the evidence below.)</vt:lpstr>
      <vt:lpstr>Erosion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KoryT</dc:creator>
  <cp:lastModifiedBy>KoryT</cp:lastModifiedBy>
  <cp:revision>238</cp:revision>
  <dcterms:created xsi:type="dcterms:W3CDTF">2013-09-18T01:50:19Z</dcterms:created>
  <dcterms:modified xsi:type="dcterms:W3CDTF">2014-09-29T02:11:44Z</dcterms:modified>
</cp:coreProperties>
</file>