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69" r:id="rId4"/>
    <p:sldId id="272" r:id="rId5"/>
    <p:sldId id="275" r:id="rId6"/>
    <p:sldId id="273" r:id="rId7"/>
    <p:sldId id="274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71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DD06A-6E98-4B56-A7F4-DDF7B8F9D88A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A0E51-3FCF-4BE1-9FA3-F3FF983F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61B2-9E06-4A60-BE47-6A504B6982F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3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3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3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29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3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92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4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6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6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66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6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79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69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50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76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4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9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28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34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76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5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6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1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78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0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9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7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8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8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0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70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69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383231-8133-42C6-AA98-80764066C8B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11/8/2018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256651-CC86-4876-B835-495E847C080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25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edincraft.co.uk/images/product/ball%20lg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imgres?imgurl=http://www.neonhusky.net/NH/CJ-M73-Cool01.jpg&amp;imgrefurl=http://www.neonhusky.net/NH/CG-Misc.html&amp;usg=__x6mZvYzFBO9nP6lU3H45_6wJ0u0=&amp;h=697&amp;w=600&amp;sz=54&amp;hl=en&amp;start=8&amp;zoom=1&amp;itbs=1&amp;tbnid=3fIoTKmJdUsofM:&amp;tbnh=139&amp;tbnw=120&amp;prev=/images?q=metal+ball&amp;hl=en&amp;safe=active&amp;gbv=2&amp;tbs=isch:1&amp;ei=Ra9GTfP7MsmCgAeUyOW-A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THFuUZNQh0AEyCjzbkF/SIG=12rdi19r1/EXP=1296567109/**http:/www.epa.gov/athens/education/PhytoLessonPlan/images/figure03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PDoS_g3z5N1F4ABhajzbkF/SIG=12nn3bct9/EXP=1296052576/**http:/farm4.static.flickr.com/3023/2917903711_9c1596854c.jpg?v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PDoS0L1T5Nww8Ay.iJzbkF;_ylu=X3oDMTBpc2VvdmQ2BHBvcwM3BHNlYwNzcgR2dGlkAw--/SIG=1k3l3460t/EXP=1296049803/**http:/images.search.yahoo.com/images/view?back=http://images.search.yahoo.com/search/images?p=surface+tension&amp;ei=UTF-8&amp;fr=yfp-t-701&amp;w=750&amp;h=500&amp;imgurl=www.thephotoforum.com/photos/data/129/junephoto45-SurfaceTension.jpg&amp;rurl=http://www.thephotoforum.com/photos/showphoto.php/photo/2472/size/big/ppuser/40498&amp;size=85KB&amp;name=junephoto45-Surf...&amp;p=surface+tension&amp;oid=ac179a90e5355b48b1bc8911df62c54b&amp;fr2=&amp;no=7&amp;tt=54700&amp;sigr=12ifgivh6&amp;sigi=12415tivu&amp;sigb=12kp1jdk9&amp;.crumb=.tazdScnvC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iro.au/helix/sciencemail/activities/images/WaterCharg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287176"/>
            <a:ext cx="3276600" cy="3570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2600"/>
            <a:ext cx="6480048" cy="2301240"/>
          </a:xfrm>
        </p:spPr>
        <p:txBody>
          <a:bodyPr/>
          <a:lstStyle/>
          <a:p>
            <a:r>
              <a:rPr smtClean="0"/>
              <a:t>Cohesion, Adhesion, and Surface 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6480048" cy="1752600"/>
          </a:xfrm>
        </p:spPr>
        <p:txBody>
          <a:bodyPr>
            <a:noAutofit/>
          </a:bodyPr>
          <a:lstStyle/>
          <a:p>
            <a:r>
              <a:rPr lang="en-US" sz="5000" dirty="0"/>
              <a:t>Properties of Water:</a:t>
            </a:r>
          </a:p>
        </p:txBody>
      </p:sp>
    </p:spTree>
    <p:extLst>
      <p:ext uri="{BB962C8B-B14F-4D97-AF65-F5344CB8AC3E}">
        <p14:creationId xmlns:p14="http://schemas.microsoft.com/office/powerpoint/2010/main" val="4363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Buoyancy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upward force on an object in a liquid or gas. </a:t>
            </a:r>
          </a:p>
          <a:p>
            <a:pPr lvl="1"/>
            <a:r>
              <a:rPr lang="en-US" dirty="0" smtClean="0"/>
              <a:t>Buoyancy allows boats to float and makes a rock feel lighter in water than in air. </a:t>
            </a:r>
          </a:p>
          <a:p>
            <a:pPr lvl="1"/>
            <a:r>
              <a:rPr lang="en-US" dirty="0" smtClean="0"/>
              <a:t>Buoyancy- if an object pushes</a:t>
            </a:r>
          </a:p>
          <a:p>
            <a:pPr lvl="1">
              <a:buNone/>
            </a:pPr>
            <a:r>
              <a:rPr lang="en-US" dirty="0" smtClean="0"/>
              <a:t>	away more water weight than </a:t>
            </a:r>
          </a:p>
          <a:p>
            <a:pPr lvl="1">
              <a:buNone/>
            </a:pPr>
            <a:r>
              <a:rPr lang="en-US" dirty="0" smtClean="0"/>
              <a:t>	its own weight then the object </a:t>
            </a:r>
          </a:p>
          <a:p>
            <a:pPr lvl="1">
              <a:buNone/>
            </a:pPr>
            <a:r>
              <a:rPr lang="en-US" dirty="0" smtClean="0"/>
              <a:t>	will float. 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http://library.thinkquest.org/22588/buoyanc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429000"/>
            <a:ext cx="320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4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Amount of matter present in a given volume</a:t>
            </a:r>
          </a:p>
          <a:p>
            <a:pPr>
              <a:buNone/>
            </a:pPr>
            <a:r>
              <a:rPr lang="en-US" sz="4000" dirty="0"/>
              <a:t>D=m/v</a:t>
            </a:r>
          </a:p>
          <a:p>
            <a:pPr>
              <a:buNone/>
            </a:pPr>
            <a:r>
              <a:rPr lang="en-US" sz="4000" dirty="0"/>
              <a:t>Styrofoam			metal</a:t>
            </a:r>
          </a:p>
        </p:txBody>
      </p:sp>
      <p:pic>
        <p:nvPicPr>
          <p:cNvPr id="4" name="Picture 3" descr="See full size imag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196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0.gstatic.com/images?q=tbn:ANd9GcQuziuf_Hoc5v1BPxQ79u28jPd9PTFTvALmlzNQD4v4Z-E4IwsejPTqEbgx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19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38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Rise of a liquid through a tiny opening or tube</a:t>
            </a:r>
          </a:p>
          <a:p>
            <a:r>
              <a:rPr lang="en-US" sz="4000" dirty="0"/>
              <a:t>Capillary action gives </a:t>
            </a:r>
          </a:p>
          <a:p>
            <a:pPr>
              <a:buNone/>
            </a:pPr>
            <a:r>
              <a:rPr lang="en-US" sz="4000" dirty="0"/>
              <a:t>	plants the ability to </a:t>
            </a:r>
          </a:p>
          <a:p>
            <a:pPr>
              <a:buNone/>
            </a:pPr>
            <a:r>
              <a:rPr lang="en-US" sz="4000" dirty="0"/>
              <a:t>	absorb water from the</a:t>
            </a:r>
          </a:p>
          <a:p>
            <a:pPr>
              <a:buNone/>
            </a:pPr>
            <a:r>
              <a:rPr lang="en-US" sz="4000" dirty="0"/>
              <a:t>	ground. </a:t>
            </a:r>
            <a:r>
              <a:rPr lang="en-US" sz="4000" dirty="0" smtClean="0"/>
              <a:t>(Xylem)</a:t>
            </a:r>
            <a:endParaRPr lang="en-US" sz="4000" dirty="0"/>
          </a:p>
        </p:txBody>
      </p:sp>
      <p:pic>
        <p:nvPicPr>
          <p:cNvPr id="5122" name="Picture 2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388168"/>
            <a:ext cx="3200400" cy="4469832"/>
          </a:xfrm>
          <a:prstGeom prst="rect">
            <a:avLst/>
          </a:prstGeom>
          <a:noFill/>
        </p:spPr>
      </p:pic>
      <p:sp>
        <p:nvSpPr>
          <p:cNvPr id="5" name="Curved Up Arrow 4"/>
          <p:cNvSpPr/>
          <p:nvPr/>
        </p:nvSpPr>
        <p:spPr>
          <a:xfrm>
            <a:off x="7543800" y="5715000"/>
            <a:ext cx="1143000" cy="990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5123" name="Picture 3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2438400"/>
            <a:ext cx="1066800" cy="1122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15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467600" cy="1143000"/>
          </a:xfrm>
        </p:spPr>
        <p:txBody>
          <a:bodyPr/>
          <a:lstStyle/>
          <a:p>
            <a:r>
              <a:rPr lang="en-US" dirty="0" smtClean="0"/>
              <a:t>Specific Heat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76415"/>
            <a:ext cx="9090454" cy="583444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Specific heat is another physical property of matter.</a:t>
            </a:r>
          </a:p>
          <a:p>
            <a:endParaRPr lang="en-US" dirty="0" smtClean="0"/>
          </a:p>
          <a:p>
            <a:r>
              <a:rPr lang="en-US" dirty="0" smtClean="0"/>
              <a:t>The temperature of matter is a direct measure of the motion of the molecules: The greater the motion the higher the temperature:</a:t>
            </a:r>
          </a:p>
          <a:p>
            <a:endParaRPr lang="en-US" dirty="0" smtClean="0"/>
          </a:p>
          <a:p>
            <a:r>
              <a:rPr lang="en-US" dirty="0" smtClean="0"/>
              <a:t>The energy required to raise the temperature of one gram of any substance 1 degree Celsius.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Amoeba Sisters: Properties of Water  TOTD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makes water so unique?</a:t>
            </a:r>
          </a:p>
          <a:p>
            <a:r>
              <a:rPr lang="en-US" sz="3200" dirty="0" smtClean="0"/>
              <a:t>What does it mean water is polar?</a:t>
            </a:r>
          </a:p>
          <a:p>
            <a:r>
              <a:rPr lang="en-US" sz="3200" dirty="0" smtClean="0"/>
              <a:t>How does water get up the tree from the roots?</a:t>
            </a:r>
          </a:p>
          <a:p>
            <a:r>
              <a:rPr lang="en-US" sz="3200" dirty="0" smtClean="0"/>
              <a:t>Why can insects walk on water?</a:t>
            </a:r>
          </a:p>
          <a:p>
            <a:r>
              <a:rPr lang="en-US" sz="3200" dirty="0" smtClean="0"/>
              <a:t>Why don’t fish die when pond freezes in winter?</a:t>
            </a:r>
          </a:p>
          <a:p>
            <a:r>
              <a:rPr lang="en-US" sz="3200" dirty="0" smtClean="0"/>
              <a:t>How is high specific heat for water important?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310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# </a:t>
            </a:r>
            <a:r>
              <a:rPr lang="en-US" dirty="0" smtClean="0"/>
              <a:t>11</a:t>
            </a:r>
            <a:r>
              <a:rPr lang="en-US" dirty="0" smtClean="0"/>
              <a:t>                           </a:t>
            </a:r>
            <a:r>
              <a:rPr lang="en-US" dirty="0" smtClean="0"/>
              <a:t>Nov. </a:t>
            </a:r>
            <a:r>
              <a:rPr lang="en-US" dirty="0" smtClean="0"/>
              <a:t>8, 2018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Fold your notebook page in half.  Draw lines to divide page into 6 boxes for note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5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polarity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865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0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olarity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1" y="-27917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4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polarity of wa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86" y="588724"/>
            <a:ext cx="8558892" cy="553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30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467600" cy="1143000"/>
          </a:xfrm>
        </p:spPr>
        <p:txBody>
          <a:bodyPr/>
          <a:lstStyle/>
          <a:p>
            <a:r>
              <a:rPr lang="en-US" dirty="0" smtClean="0"/>
              <a:t>Cohesion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599"/>
            <a:ext cx="8305800" cy="6587647"/>
          </a:xfrm>
        </p:spPr>
        <p:txBody>
          <a:bodyPr/>
          <a:lstStyle/>
          <a:p>
            <a:r>
              <a:rPr lang="en-US" dirty="0" smtClean="0"/>
              <a:t>The ability of water molecules to stick to other water molecules is known as cohesion. </a:t>
            </a:r>
          </a:p>
          <a:p>
            <a:pPr lvl="1"/>
            <a:r>
              <a:rPr lang="en-US" dirty="0" smtClean="0"/>
              <a:t>Puddles of water on a flat surface </a:t>
            </a:r>
          </a:p>
          <a:p>
            <a:pPr lvl="1"/>
            <a:r>
              <a:rPr lang="en-US" dirty="0" smtClean="0"/>
              <a:t>Cohesion is responsible for the tension on the surface of water that permits you to fill a glass with water beyond the top. </a:t>
            </a:r>
          </a:p>
          <a:p>
            <a:pPr lvl="1"/>
            <a:endParaRPr lang="en-US" dirty="0"/>
          </a:p>
        </p:txBody>
      </p:sp>
      <p:pic>
        <p:nvPicPr>
          <p:cNvPr id="15364" name="Picture 4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1"/>
            <a:ext cx="4419600" cy="2952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1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water molecules to stick to other types of molecules. </a:t>
            </a:r>
          </a:p>
          <a:p>
            <a:pPr lvl="1"/>
            <a:r>
              <a:rPr lang="en-US" dirty="0" smtClean="0"/>
              <a:t>Water droplets on a car windshield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2052" name="Picture 4" descr="View Full Siz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1" y="3200400"/>
            <a:ext cx="2645225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15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467600" cy="1143000"/>
          </a:xfrm>
        </p:spPr>
        <p:txBody>
          <a:bodyPr/>
          <a:lstStyle/>
          <a:p>
            <a:r>
              <a:rPr lang="en-US" dirty="0" smtClean="0"/>
              <a:t>Surface Tension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7924800" cy="5334000"/>
          </a:xfrm>
        </p:spPr>
        <p:txBody>
          <a:bodyPr/>
          <a:lstStyle/>
          <a:p>
            <a:r>
              <a:rPr lang="en-US" dirty="0" smtClean="0"/>
              <a:t>The pull on the surface of liquids caused by the attraction of the molecules to one another. (cohesion)</a:t>
            </a:r>
          </a:p>
          <a:p>
            <a:r>
              <a:rPr lang="en-US" dirty="0" smtClean="0"/>
              <a:t>Surface Tension makes it seem that there is a thin, elastic cover on the liquid.  </a:t>
            </a:r>
          </a:p>
          <a:p>
            <a:r>
              <a:rPr lang="en-US" dirty="0" smtClean="0"/>
              <a:t>It allows insects to walk on water. </a:t>
            </a:r>
            <a:endParaRPr lang="en-US" dirty="0"/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114800"/>
            <a:ext cx="3795622" cy="2514600"/>
          </a:xfrm>
          <a:prstGeom prst="rect">
            <a:avLst/>
          </a:prstGeom>
          <a:noFill/>
        </p:spPr>
      </p:pic>
      <p:pic>
        <p:nvPicPr>
          <p:cNvPr id="1030" name="Picture 6" descr="View Full 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114800"/>
            <a:ext cx="3429000" cy="2678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05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polarity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7" y="496090"/>
            <a:ext cx="8292230" cy="57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58641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325</Words>
  <Application>Microsoft Office PowerPoint</Application>
  <PresentationFormat>Widescreen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Wingdings 2</vt:lpstr>
      <vt:lpstr>Technic</vt:lpstr>
      <vt:lpstr>1_Technic</vt:lpstr>
      <vt:lpstr>2_Technic</vt:lpstr>
      <vt:lpstr>Cohesion, Adhesion, and Surface Tension</vt:lpstr>
      <vt:lpstr>ITEM # 11                           Nov. 8, 2018</vt:lpstr>
      <vt:lpstr>PowerPoint Presentation</vt:lpstr>
      <vt:lpstr>PowerPoint Presentation</vt:lpstr>
      <vt:lpstr>PowerPoint Presentation</vt:lpstr>
      <vt:lpstr>Cohesion </vt:lpstr>
      <vt:lpstr>Adhesion </vt:lpstr>
      <vt:lpstr>Surface Tension </vt:lpstr>
      <vt:lpstr>PowerPoint Presentation</vt:lpstr>
      <vt:lpstr>Buoyancy </vt:lpstr>
      <vt:lpstr>density</vt:lpstr>
      <vt:lpstr>Capillary action</vt:lpstr>
      <vt:lpstr>Specific Heat </vt:lpstr>
      <vt:lpstr>Amoeba Sisters: Properties of Water  TOTD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</dc:title>
  <dc:creator>Greenberg, Mitchell</dc:creator>
  <cp:lastModifiedBy>Greenberg, Mitchell</cp:lastModifiedBy>
  <cp:revision>15</cp:revision>
  <dcterms:created xsi:type="dcterms:W3CDTF">2015-10-27T17:08:22Z</dcterms:created>
  <dcterms:modified xsi:type="dcterms:W3CDTF">2018-11-08T14:08:02Z</dcterms:modified>
</cp:coreProperties>
</file>