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9"/>
  </p:notesMasterIdLst>
  <p:handoutMasterIdLst>
    <p:handoutMasterId r:id="rId40"/>
  </p:handoutMasterIdLst>
  <p:sldIdLst>
    <p:sldId id="305" r:id="rId6"/>
    <p:sldId id="262" r:id="rId7"/>
    <p:sldId id="277" r:id="rId8"/>
    <p:sldId id="278" r:id="rId9"/>
    <p:sldId id="29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06" r:id="rId21"/>
    <p:sldId id="307" r:id="rId22"/>
    <p:sldId id="308" r:id="rId23"/>
    <p:sldId id="309" r:id="rId24"/>
    <p:sldId id="289" r:id="rId25"/>
    <p:sldId id="291" r:id="rId26"/>
    <p:sldId id="292" r:id="rId27"/>
    <p:sldId id="293" r:id="rId28"/>
    <p:sldId id="304" r:id="rId29"/>
    <p:sldId id="297" r:id="rId30"/>
    <p:sldId id="298" r:id="rId31"/>
    <p:sldId id="299" r:id="rId32"/>
    <p:sldId id="300" r:id="rId33"/>
    <p:sldId id="301" r:id="rId34"/>
    <p:sldId id="302" r:id="rId35"/>
    <p:sldId id="310" r:id="rId36"/>
    <p:sldId id="294" r:id="rId37"/>
    <p:sldId id="295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15" autoAdjust="0"/>
  </p:normalViewPr>
  <p:slideViewPr>
    <p:cSldViewPr>
      <p:cViewPr varScale="1">
        <p:scale>
          <a:sx n="64" d="100"/>
          <a:sy n="64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945E9C-82AA-4190-BE75-00DFFEE89BE8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905BA0-ADBA-4B17-9B0B-E28538719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1660F-7E40-472B-A8E0-81A97FCCBFA0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6E6AD9-AB32-4B9D-9C44-1FDF288A1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30" indent="-23293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2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0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2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1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7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78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4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8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41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51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8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6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0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1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8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8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9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layer would you want your</a:t>
            </a:r>
            <a:r>
              <a:rPr lang="en-US" baseline="0" dirty="0" smtClean="0"/>
              <a:t> water to go through first? Which one last?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67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4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4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4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0994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1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9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9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00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8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21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66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0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82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88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090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64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39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60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39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658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06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73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97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3633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87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35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7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20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58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703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41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21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2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41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2450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50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28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36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8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210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59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3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568FB0-D086-4BF6-8188-ADD28D30F3FD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076837-E26B-42BF-9589-888420DF7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5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1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2CF7B7-1A3A-40DF-8DE2-3F10DA4D972B}" type="datetimeFigureOut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10/20/2015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63B661-202C-4DBD-AB6B-5DD33077A67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alt/sandy/mangroot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alt/sandy/mangroot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MS_Watersheds_5minuteprep_WN4.ppt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0500" y="-3587750"/>
            <a:ext cx="19685000" cy="140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Birds have plenty of nesting sites too!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lh6.ggpht.com/_37Zh_xAWjoI/ShE4d0YdbKI/AAAAAAAAB6o/IhUBM_rUR70/clip_image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905250" cy="2762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7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Birds have plenty of nesting sites too!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lh6.ggpht.com/_37Zh_xAWjoI/ShE4d0YdbKI/AAAAAAAAB6o/IhUBM_rUR70/clip_image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905250" cy="2762251"/>
          </a:xfrm>
          <a:prstGeom prst="rect">
            <a:avLst/>
          </a:prstGeom>
          <a:noFill/>
        </p:spPr>
      </p:pic>
      <p:pic>
        <p:nvPicPr>
          <p:cNvPr id="30724" name="Picture 4" descr="http://naturallycuriouswithmaryholland.files.wordpress.com/2011/06/6-23-11-raided-wild-turkey-nest-c-img_5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0"/>
            <a:ext cx="5562600" cy="3708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8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Birds have plenty of nesting sites too!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lh6.ggpht.com/_37Zh_xAWjoI/ShE4d0YdbKI/AAAAAAAAB6o/IhUBM_rUR70/clip_image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905250" cy="2762251"/>
          </a:xfrm>
          <a:prstGeom prst="rect">
            <a:avLst/>
          </a:prstGeom>
          <a:noFill/>
        </p:spPr>
      </p:pic>
      <p:pic>
        <p:nvPicPr>
          <p:cNvPr id="30724" name="Picture 4" descr="http://naturallycuriouswithmaryholland.files.wordpress.com/2011/06/6-23-11-raided-wild-turkey-nest-c-img_5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0"/>
            <a:ext cx="5562600" cy="3708401"/>
          </a:xfrm>
          <a:prstGeom prst="rect">
            <a:avLst/>
          </a:prstGeom>
          <a:noFill/>
        </p:spPr>
      </p:pic>
      <p:pic>
        <p:nvPicPr>
          <p:cNvPr id="30726" name="Picture 6" descr="http://www.newforestexplorersguide.co.uk/sitefolders/wildlife/birds/aadisturbance/IMG_7728_redsh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0"/>
            <a:ext cx="4457698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7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Estuaries have 2x life because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 ecosystems are colliding!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www.fws.gov/caribbean/Refuges/Greencay/Green%20C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620000" cy="4973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3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Estuaries have 2x life because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 ecosystems are colliding!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www.fws.gov/caribbean/Refuges/Greencay/Green%20C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3657600"/>
            <a:ext cx="4524375" cy="2952751"/>
          </a:xfrm>
          <a:prstGeom prst="rect">
            <a:avLst/>
          </a:prstGeom>
          <a:noFill/>
        </p:spPr>
      </p:pic>
      <p:pic>
        <p:nvPicPr>
          <p:cNvPr id="39939" name="il_fi" descr="wetlandscoll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565265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1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Estuaries:  2 X the breeding &amp; feeding!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farm5.staticflickr.com/4115/4857844687_20f37edcb1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458200" cy="5643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8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853411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When Fresh  rivers run into salty Ocean</a:t>
            </a:r>
            <a:r>
              <a:rPr lang="en-US" dirty="0" smtClean="0"/>
              <a:t> = </a:t>
            </a:r>
            <a:r>
              <a:rPr lang="en-US" u="sng" dirty="0" smtClean="0"/>
              <a:t>estuaries</a:t>
            </a:r>
            <a:endParaRPr lang="en-US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estu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53955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4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853411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When fresh river water gets to the ocean, salinity (saltiness) increases</a:t>
            </a:r>
            <a:endParaRPr lang="en-US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estu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53955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365692">
            <a:off x="1263896" y="2902147"/>
            <a:ext cx="1759954" cy="8729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853411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When ocean water pushes up river salinity (saltiness) decreases</a:t>
            </a:r>
            <a:endParaRPr lang="en-US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estu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53955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2582916">
            <a:off x="1263896" y="2902147"/>
            <a:ext cx="1759954" cy="8729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853411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salty/fresh mix = brackish </a:t>
            </a:r>
            <a:endParaRPr lang="en-US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estu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53955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0835" y="2572434"/>
            <a:ext cx="190308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brackish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u="sng" dirty="0" smtClean="0">
                <a:solidFill>
                  <a:srgbClr val="FFC000"/>
                </a:solidFill>
              </a:rPr>
              <a:t>Warm Up, October 16</a:t>
            </a:r>
            <a:r>
              <a:rPr lang="en-US" sz="4500" u="sng" baseline="30000" dirty="0" smtClean="0">
                <a:solidFill>
                  <a:srgbClr val="FFC000"/>
                </a:solidFill>
              </a:rPr>
              <a:t>th</a:t>
            </a:r>
            <a:r>
              <a:rPr lang="en-US" sz="4500" u="sng" dirty="0" smtClean="0">
                <a:solidFill>
                  <a:srgbClr val="FFC000"/>
                </a:solidFill>
              </a:rPr>
              <a:t>, 2014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pic>
        <p:nvPicPr>
          <p:cNvPr id="2" name="Picture 2" descr="Photo: A person walking on the lava floor of a cald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6" name="Picture 2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8" name="Picture 4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4098" name="Picture 2" descr="http://www.spp.waterloo.il.us/spps/school/Mrs.%20Day/pumpk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304800"/>
            <a:ext cx="1619250" cy="1543051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10682" y="914400"/>
            <a:ext cx="9144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Log in to </a:t>
            </a:r>
            <a:r>
              <a:rPr lang="en-US" sz="4000" dirty="0" err="1" smtClean="0">
                <a:solidFill>
                  <a:schemeClr val="bg1"/>
                </a:solidFill>
              </a:rPr>
              <a:t>Chromebook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Go to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Kahoot.it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Wait for PIN Number.</a:t>
            </a: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Type your First Name/Last Name only.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9698" name="Picture 2" descr="Picture of a path in an aspen forest in Color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8194" name="Picture 2" descr="Picture of a herd of elephants in Kenya’s Tsavo East National P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5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 how lush &amp; fertile an estuary looks from space!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78" name="il_fi" descr="ANd9GcR49amIjuCo9YJPakmdO9pnAmcFTtPfGPCGcLVVf6DCmakWlk8BkUUwLKiq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37434"/>
            <a:ext cx="6096000" cy="518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8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 types of estuary: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SALT MARSH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Atlantic Carolina coasts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Stinky cord grass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Absorbs tons of moisture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MANGROVES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Louisiana &amp; gulf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Hurricane proof trees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Absorbs tons of moisture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pic>
        <p:nvPicPr>
          <p:cNvPr id="5124" name="Picture 4" descr="saltmars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Mangro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25908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9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 types of estuary: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SALT MARSH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Atlantic Carolina coasts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Stinky cord grass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Absorbs tons of moisture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MANGROVES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Louisiana &amp; gulf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Hurricane proof trees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Absorbs tons of moisture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pic>
        <p:nvPicPr>
          <p:cNvPr id="5122" name="Picture 2" descr="Mangrove Roo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500" y="3076575"/>
            <a:ext cx="4387500" cy="3714751"/>
          </a:xfrm>
          <a:prstGeom prst="rect">
            <a:avLst/>
          </a:prstGeom>
          <a:noFill/>
        </p:spPr>
      </p:pic>
      <p:pic>
        <p:nvPicPr>
          <p:cNvPr id="5123" name="Picture 3" descr="01-Sample%20Site%20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" y="3076574"/>
            <a:ext cx="4671156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types of estuary:  2X life &amp; nutrients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SALT MARSH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Atlantic Carolina coasts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Stinky cord grass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Absorbs tons of moisture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MANGROVES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Louisiana &amp; gulf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Hurricane proof trees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Absorbs tons of moisture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both pictures, the water is above the ground for some reason, and we know it is on top of </a:t>
            </a:r>
            <a:r>
              <a:rPr lang="en-US" dirty="0" smtClean="0">
                <a:solidFill>
                  <a:schemeClr val="bg1"/>
                </a:solidFill>
              </a:rPr>
              <a:t>soil. </a:t>
            </a:r>
            <a:r>
              <a:rPr lang="en-US" dirty="0" smtClean="0">
                <a:solidFill>
                  <a:schemeClr val="bg1"/>
                </a:solidFill>
              </a:rPr>
              <a:t>Why isn’t the water sinking if the </a:t>
            </a:r>
            <a:r>
              <a:rPr lang="en-US" dirty="0" smtClean="0">
                <a:solidFill>
                  <a:schemeClr val="bg1"/>
                </a:solidFill>
              </a:rPr>
              <a:t>soil is </a:t>
            </a:r>
            <a:r>
              <a:rPr lang="en-US" u="sng" dirty="0" smtClean="0">
                <a:solidFill>
                  <a:schemeClr val="bg1"/>
                </a:solidFill>
              </a:rPr>
              <a:t>permeable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Mangrove Roo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0"/>
            <a:ext cx="4387500" cy="3629025"/>
          </a:xfrm>
          <a:prstGeom prst="rect">
            <a:avLst/>
          </a:prstGeom>
          <a:noFill/>
        </p:spPr>
      </p:pic>
      <p:pic>
        <p:nvPicPr>
          <p:cNvPr id="9" name="Picture 4" descr="saltmarsh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48000"/>
            <a:ext cx="4391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8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Permeable vs. Impermeable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sp>
        <p:nvSpPr>
          <p:cNvPr id="2050" name="AutoShape 2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28amar46.com/wp-content/uploads/2014/03/Glass-of-Water-1-706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677543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Permeable vs. Impermeable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sp>
        <p:nvSpPr>
          <p:cNvPr id="2050" name="AutoShape 2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 descr="http://assets.inhabitots.com/wp-content/uploads/2013/12/why-give-up-paper-towels-537x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310951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Permeable vs. Impermeable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sp>
        <p:nvSpPr>
          <p:cNvPr id="2050" name="AutoShape 2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8" name="Picture 4" descr="http://www.maji4lifeinc.com/wp-content/uploads/2013/10/tumblr_static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868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Permeable vs. Impermeable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sp>
        <p:nvSpPr>
          <p:cNvPr id="2050" name="AutoShape 2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6" name="Picture 2" descr="http://i.bnet.com/blogs/soilhandfu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5486400" cy="535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So how does permeable layers affect your groundwater?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sp>
        <p:nvSpPr>
          <p:cNvPr id="2050" name="AutoShape 2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88037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chemeClr val="bg1"/>
                </a:solidFill>
              </a:rPr>
              <a:t>What happens when fresh &amp; salt water meet?</a:t>
            </a:r>
            <a:endParaRPr lang="en-US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What happens to your water as it goes through different permeable layers?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2050" name="AutoShape 2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APEBQUDxQUFBQUEBQUFxAUFBUQFRUUFBYWFhUUFBQYHCggGBwlHBUUITEhJSkrLi4uFx8zODMsNygtLi0BCgoKDg0OFBAPFCwcHBwsLCwsLCwsLCwsLCwsLCwrLCwsLCwsLCwsLCwsLCwsLCwsLCwsLCwsLCwsLCwsLCssN//AABEIAQ4AugMBIgACEQEDEQH/xAAcAAEAAQUBAQAAAAAAAAAAAAAABQECAwQGBwj/xABLEAABAwIDAwkDBwcKBwEAAAABAAIDBBEFEiEGMVETIjJBYXGBkaEHUrEUI0JicpLBJIKywtHh8BUzNERjk5Sis9JTVGRzg6TDFv/EABYBAQEBAAAAAAAAAAAAAAAAAAABAv/EABgRAQEBAQEAAAAAAAAAAAAAAAABESEx/9oADAMBAAIRAxEAPwD3FERAREQEREBRzYBNUco7VsOZkY6s50kk7wOYDvHznFb0riAbb9w7zoPVIYwxoA6h58Se1BeiIgwzO1DeJ9Bqf2eKzLUo38o57+oEsb3NPOI/OuPzVtoCIiAiIgIiICIiAiIgIiICIiAiIgIiIMTtXAcAXeO4fE+Sykqxu8+A9L/ijxe3eguC1MWqeTiuOk5zI29fPkcGN8ATfuBW4oWd/L10cY6NNGZ37/52UOihHA83lyR1cwoJanhEbWtbuaAB4cVkREBERAREQEREBERAREQEREBERAREQEREGOI3BP1j6G34K9QOylfLU/KHvPMbVTRRiwAyxyPBdxN72v8AV3BT6DBXVbII3ySkNYxhc5x3ANFyovZJpdAZ3iz6p5nIO9rHANiae6Nsd+2/FR3tEaZoYKRp1q6uKMgb+TZeWU9waxdUxoaAALACwHADcEFyIiAiIgIiICIiAiIgIiICIiAiIgxzztYLuNvX0C1xX36Ecru3KGf6hasVbSlz8znOyjdGOaOrUkanuvbsWzG49VkGKSoqPoQtPY+UM87NctSpqsRa0mOmpnEDRpq5Gk/+vb1UpmPZ6/tVHONtbIOV2bmrhAI4oqX5rmE8tUWc/e52Y07Q65JJLbi53qZecQtoKW/Ault52/Bbssobl1tmcGjt0Jt5Aq6qqmxRvkebNYxznHgGi59Ag4usZUnE4pZHxOkjhdCyBkcszYjMQ500mQlzLhmXM4Btrrpw2v8AepvuS/71mwun5OPoBr3kySWtrI/V1z123dwHBbeY8PUII7JX+/Tf3cv+9Mtf71N9yX/epHMeHqFXMeHwQRtq7jTfdlH4qv5d/wBN5yD8FI5jw9UueHqgjC+v9ymP/klb/wDMqxtRiOt4Kbf/AM1ILjj/AEdSuY8PVUzO4Dz/AHII01dcP6tEe6pJ+MQVP5Sqhvo3n7E0Dv0nNUnmdwHn+5UJd2eqCObjEv0qOqb2/k7/ANCYlZv5XYBz2TN74ZD5lrTZbRc7iPVWPeesjyQKavil6D2k8L2P3Tqtlc/NSOlkzNe5pHUNzrHrB3eFl0CAiIgIiINLEalseQOIGd+QX94gkDvOWyvYLjX+LKP2swdldSyU7yW8o0Fr29Jj2ODmPb2hwBWPZKglpaWOGeV08jAQZnklzrknedSBewuglqeZkjGvjcHNcA5r2kOa4HUEEbwr3hYaKkZC0tjGVuZzg0bhmNzYdWpPmsGL4kymYXyODQGk3PYCdAN50OiDS2vrBT0vLE2EU0DyfqiVmb/KXLNix5V8cI3Pla59v+HEeUIPEOLWtP214t7R/aaytpTTRwSBsmUyScqG5S06sa3KdDYG/A7r7pj2ae0Srrq4tlpXPj5PkxJE1zuR1uTI46WNm33dEIPaUVAQdyqgsjjDdw3m57TxJWRURBVFiD3ZrZebbp3G/hZZLoBVpQuCpmHFAVCrXTNG8jzWM1cY3uCKvcscm5a0+LU7Bd8jQO0q2PE4JW3jkY4djh8ERWg6allD4a8FxPaB6qYQEREBERBDbS15p4jIAHFjS4tLsvNBF9Vp4DtRT1gBjc3pWIzNPVdrhY6tO6/HRRXtSkPIhuuRzXZgNNBbz1svAHvma9z6W7A19w4HKGvBuACdOr0RH0btttrDhbGjLys0nQhBtp7zyAbDw1XI4PiUmLSFuKP5O9zHRw5mu6xle5vOvZx69xN7Lx+fEKmOZktSx7HucJOV3F+uj2Hc63Z3Ludl9pmNk/IYZqiqeBGyWQNYxhdYXyhzszjYamw39qGvQMP9m1GJo5DGGtjJLYLufzyelJITd9vd3aneupgwGBhGVgFtwHNGvADQLh6LZPHZ7yT4lJA6+kLWhw8bHcs8WOV+GO5LE3CRhJyVDB0/quPV5IO+5Nreq3crXyX6LyCP43FcJN7UaKI2EchPe343WtiPtDlIa6Gje5p3Exyv8i0AIOzzzXN3+Gl/JY88rr3cbeS4w7QYrIxskVK9+fP821ha5hY7KcwIG/q1Kqyl2hqB/MsiB/4s4Z/lYHHzUV2Oct6Th4u/esE2LQs1dIweq5cbEYnK5ramsZEHXPzMb5j2892Vo8R1qRj9ktC7+lSVNR18+QRtPZaMN+KYaVe3eGxaPqRfgHNH4qHqvaphw0i5ad3uRhxJ8RouwovZ3g8NslHDcdbmmQ+byVP01BDDpFHGwfUY1vwCo8updr8Sqv6Lg0+Xqkml5Hxs6PXwKzU+FbSTyF7hR00drCF2aY95LTcnxG7cvUyqIOBbstiz+nVUjNN7aNzyO0Zpd/escmwM2U8piNQ4nrZFTReXzZsvQVq1h0QcVszh8lLURxieR7DK4lrwwXOUm5LWi/RXoa5DCm3q4+zlHeTSPxXXoQREQEREHH+0XDflMbGgkOyyZSOp1hZeabDYIzNFHMwOZLUAGEk/QBvfr0LXL2HaVukZ+uR5g/sXFbH0Y/lKd8lwYoyfqB0unKD62Vrr954olb+13yfEaSVkzG/Jo7kVH0muZudAQNXdVhe97HepHZbYmjpIG2iIe6NmYOdmLXWBcAR133nr7ly+weGZnQtqpM0DJD8lZqGTzNzTFzgTe7AC4N3XBdckC3qiCoKwV9BFUMLJmB7T9Ej4cFmVwRURQbLUFObxU0TXe9kDneBdcqWa2wVyIMbIWtuWixJuSN5PaetXgIiCqIiCiKqogoVRVVEFpWlX9E6reKjcVdZp7kETs8L1V+ELz5uZ+9dYuX2VbeaQ8ImD7xcf1V1CAiIgIiIInaVvzTTwkb63H4rj8Sp6lpDqWMSGRsjHNccozW+bc48NXLtdoW3p39hafJwUfhdiNfev4/wURymztY6OWnbWhx5GIymUkcnDJLnjs67b3A5Vl721PEL0kLndq8Lmnhf8lDOUfFyZz6XbckdmhJ81IYDHJDTww1Dg6VsDA5wOjnNaA4jsugkgdToerXirkVUURWvaCCD1hI2BoAG4C3kguREQEREBUVVRBQoiogoVFYyeYe5SrlC407molWbJM/nncXtb91t/1l0KiNmGWhJ96V58jl/VUuiiIiAiIg1MWZmglH9m70BKhMId277H0XSPbcEcQR5rksDJFhwAHkbFVK6livtrda1LMHAkX0JBuLbldQVsc7A+J2ZptY2IuCA4EXG4ggg9YIUVsqqoqoCIiAiIgIiICoqqiChVFVUQWvUBjb93ep2UrlNoJjcge6bd+4IOjwFtqaPtbm+8S78VvrFSx5GNb7rGt8hZZUBERAREQF5JtxM+KVkbZZGNfUSNMcZyOfz2kHPY2ABJPcvW1wG1ezkdVWh0hcMovZpy3a8AEEjW2hRKybF4pI88iyX5Sxsjw6TRxibfM1sjrkE2sLb9d1l2GHUEVPGI4GBjBuaL6efUBYAdQAG4LWwilihibHC1rGNFgxoDQPAKRCpFyqsM1QxnTc1v2iBoN51WUKKqioqoCIiAiIgKiqqICtKuVpQYJ3aLk6gcpUsbxkYP81z6BdTVnQrm8HbnrR2B7vIZR+kg7FERAREQEREBcxtLK2OohzHLyrSxt+tzDmtfjY+i6dcn7ScLNVSta0NLuUFsxLQLg65hqN3UhUrhxDGb9BckntP71JtK4fY6mq6YCOuqmz57iNpZztLb5NC7TiPFdu1VIhsdwuqkkD6SWOMuhML+UjMha0m4fHY9IXPNOh01FtZikgEUbGNvZjGtBOps0AC546Ks0zWNLnGwH4mwHfcgLUpcWjkmdDq2VjGvMbhYljtz2kEhwvcGx0O/eFFSCIrGygm3Xr420NkF6LRrq18brNje64GUtaXguueaSOh1c52mvYtelxgOlZC4DlXMLnxtBvEAL3f1WvzQesndvsEqqqNrK6SMuu1x15gZG6TMLDQlu4k34W7VIMNwCRY23cOxBVFVUQCrSrisbyg0MRks0qK2SjvNM/g1rR3uJcfg1bOOzWYVk2RhywOd78rj4Nsz9UoicRERRERAREQFo41Hmgd2Wd5EH4XW8rJmZmkcQR5hBwWLmlkLG1RLQxzSwtfkdI91uYLEEjo7lL4JiQ+Vup43GSPkDLmL87onBzGiPjYguOp+ieK4jEdkWV9Vy0k72ZQWOjDAcoHSDXX5u7rBXZbI4PQxMe6kzEyc18pcXPJbe2p3WvcW01uqjPtpUAwOjc4xtkAHLWc3I4OBaQ61gbgW1GqgOXFQXyNdUTuETAyKMtjY52oOaZ2gINzzj1i19y53b/b+aEtpSCKiKUZs8bjHLbRrgA4CxFnDeOpakWN1Ur72gp3xDM6NkobmFrZuTcCAdADcgbrnUKFeiVmaio2VTmFkkeV0rOWdK0Mc4CQE7nWaSd1rjRdRHTsz8oBziLZrk6Gx0G4XsN3BeN0lFU4mx3y3EDyL99PG7IS09Rexjoxod3O8N69HiqnU0DeQz1DGtDQ0lshs0WHzjRxA33QdDJGSQbkWN7C2vYVcGhWRyXaCdCQNL3seCvuiqoqXS6CqomZWkoKlYZDor3PWrUv0QQO0EugHauhwiHk4I29YYL951PqVyla/lJ2Mv0nBtu/eu3CJBERFEREBERAREQeLbXYy7CsTkdmAZI/Nkdpe4vcea1a/FJa02gqYoAdQbSse2/WMjw13Y6wKye3yINnhLmBzJWBtySLODrX8rLlcG2CqhIHsc9kJIPzZEjvC4sjL0mswukr443VTI56mJjWiR80jGvAGpLWu0vwK3cL2Ow7M1z4qcNDbcgGRFvc5w6Y71ymKU9VSkCno5ahgA+d5VrHnvisCD3XHaopu1kkV+WoKmIe9JyrB/pOKHXS1+yFTRyuGEygxyHPyDwGtYLglrZbWGtiOvTxWw7EMbpG55YM4tlL45I5yB1E3cHE9+i5iDb6nf0WN8atkfpJG1b8G1rHDmQOf/wBurgl/RQbtDtviPK8+gmc03aAQ6NtyBl6Qte/b13uvVMPqC6JhfYOLAXAbg62oHjdeUR7UOO6kqj3SNOn3VeNonkX+R1luNxbzyor1syjiFjdVsH0h5rxyba9g3wSi3vTxs8yWrTqNtYm74WjsNdT38gLoPa3V8Y3vb5hYJMXgG97fMLw2b2g04sBG25+iJnSG/wCbDb1V0O0VZO60OHTuF9H2kDe8vIaB4odew1G01MzfIPDVcjtD7TKOEENdmdusP3qFrsBnqaa7mzU0xOkUb2Tttbe9+Wze5rj3rz6s2HqKfNLU2fGwOc4XLCbC+9NTHpXsurn4lXuqH3LWB1gdzT1W8969jXlnsJpvyeWQNytzBjR6uP6K9TRoREQEREBERAREQeae3nCuWw0SDpQyA+DtPiAtf2dV3K00TuLG/Bdrt3RGfDqlgFyYXEDtbzvwXkvsdrByBYd7JHN9bj0KJXstLuW01o4LRo3rfaVRjlo4n9ONjvtNa74haM2zGHydOkpnfagid8WqVCqoqBOxGFH+o0n+HiHwaqf/AIXCf+Rpf7iP9i6AKt0HPjYnCh/UaT/DxH9VbEOzNBH/ADdJTN+zBG34NUuVaUGCKkiZ0GNb9lob8Fe5g4BZCsbyg0K4gBeQ+1WvtCWDfI8MA7Cbn0BXqWLT2BXhW20rqnE6eFm8EG3a91h8PVEe4ezLDfk2GQN63NLz3u/cAupWCipxFExg3MY1o/NACzooiIgIiICIiAiIgo5oIIO4ixC8OwHDP5OxSqpyLNMnKM7Wu3W8LL3Jc1tZs82oLZ48rZ4wQCdA9vuOI3dhQbFCdB3KTYuNwzHmRkMqWvp3bvnW5WOO7mTC7HbtwN+xdfTytcLgg9xuqjOFcrQrgoqoVUaqlBaVaVcVaUBYZSsq1KyUNBvp2nRBze0lSGMcSvKvZrSHEcedMQckLi/XqEfNb5usut2mxxlS4wUf5TMbjJFz2tP9o8c1g7yuu9mux7cKpbOIdPKc8rxuv7rTwFylSOvRERRERAREQEREBERAUBjNeWu06ipyZ+VpPYuMxF/KOtxKsSpCPF2TAtc0m++3OHi3eroKCEaxtyfZvH5jS6pQUrWgWCk2MVqMDGSD6bvFt/2rI2aQfTHi0rO1ivy/xdRWu2ql4x+qu+VScWeqzhqZCoNc1MnFnkVY6aTiPBjitot71aWqjRlEp3vcO4Nb+kousw6lf/SS6Xix7nyNPezoKec1alTT3QQmIYpBGzk4GNYBuAa1tu5rdGqX2XxIyDK7fvC5fG8LcDmZ5LHsvUvjmbf3lWZ69MRAiy2IiICIiAiIgIiINTEX2ZbioCmhu4lwI14KUxqUjd1BR8Ey1Ga34hbctli1I5CthjkGcIsQerg9RWUFLqxrlW6CpVqEqhKAVY9VurXOQaFYwEFcy0Bk/iusmsoapYwG+UX42181UdbSyZmNPEBZVG4FJmi7ipJZa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14" name="Picture 2" descr="http://www.redialled.com/soil-ground-dirt-cross-s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14600"/>
            <a:ext cx="5867400" cy="1584960"/>
          </a:xfrm>
          <a:prstGeom prst="rect">
            <a:avLst/>
          </a:prstGeom>
          <a:noFill/>
        </p:spPr>
      </p:pic>
      <p:pic>
        <p:nvPicPr>
          <p:cNvPr id="64516" name="Picture 4" descr="http://loadngobuildingmaterials.com/wp-content/gallery/pebbles_1/crushed-grav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676400"/>
            <a:ext cx="5867400" cy="1158240"/>
          </a:xfrm>
          <a:prstGeom prst="rect">
            <a:avLst/>
          </a:prstGeom>
          <a:noFill/>
        </p:spPr>
      </p:pic>
      <p:pic>
        <p:nvPicPr>
          <p:cNvPr id="64518" name="Picture 6" descr="http://www.cjmulchandmore.com/wp-content/uploads/2014/06/s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038600"/>
            <a:ext cx="5867400" cy="1219200"/>
          </a:xfrm>
          <a:prstGeom prst="rect">
            <a:avLst/>
          </a:prstGeom>
          <a:noFill/>
        </p:spPr>
      </p:pic>
      <p:pic>
        <p:nvPicPr>
          <p:cNvPr id="64520" name="Picture 8" descr="http://www.chelseasdream.com/jpg/clay_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257800"/>
            <a:ext cx="5867400" cy="1295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1905000"/>
            <a:ext cx="134665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Gravel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124200"/>
            <a:ext cx="92525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Soil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267200"/>
            <a:ext cx="107753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Sand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638800"/>
            <a:ext cx="9361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Clay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chool.discoveryeducation.com/schooladventures/soil/images/particle_sizes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66800"/>
            <a:ext cx="6934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Water Filtration Lab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bg1"/>
                </a:solidFill>
              </a:rPr>
              <a:t>three </a:t>
            </a:r>
            <a:r>
              <a:rPr lang="en-US" sz="3000" b="1" dirty="0" smtClean="0">
                <a:solidFill>
                  <a:schemeClr val="bg1"/>
                </a:solidFill>
              </a:rPr>
              <a:t>materials to filter out our ‘polluted</a:t>
            </a:r>
            <a:r>
              <a:rPr lang="en-US" sz="3000" b="1" dirty="0">
                <a:solidFill>
                  <a:schemeClr val="bg1"/>
                </a:solidFill>
              </a:rPr>
              <a:t>’ water </a:t>
            </a:r>
            <a:r>
              <a:rPr lang="en-US" sz="3000" b="1" dirty="0" smtClean="0">
                <a:solidFill>
                  <a:schemeClr val="bg1"/>
                </a:solidFill>
              </a:rPr>
              <a:t>(food coloring, glitter, salt.</a:t>
            </a: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bg1"/>
                </a:solidFill>
              </a:rPr>
              <a:t>Gravel, sand, sandy soil, clay, tissue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bg1"/>
                </a:solidFill>
              </a:rPr>
              <a:t>The objective is to filter out all ‘pollution’ in the water. </a:t>
            </a: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bg1"/>
                </a:solidFill>
              </a:rPr>
              <a:t>Hypothesis:</a:t>
            </a:r>
          </a:p>
          <a:p>
            <a:pPr>
              <a:buFontTx/>
              <a:buChar char="-"/>
            </a:pPr>
            <a:r>
              <a:rPr lang="en-US" sz="3000" b="1" dirty="0" smtClean="0">
                <a:solidFill>
                  <a:schemeClr val="bg1"/>
                </a:solidFill>
              </a:rPr>
              <a:t>Why?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What Happened? Analyze, be specific.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0"/>
            <a:ext cx="92202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chemeClr val="bg1"/>
                </a:solidFill>
              </a:rPr>
              <a:t>Extra time? </a:t>
            </a:r>
            <a:br>
              <a:rPr lang="en-US" sz="5500" dirty="0" smtClean="0">
                <a:solidFill>
                  <a:schemeClr val="bg1"/>
                </a:solidFill>
              </a:rPr>
            </a:br>
            <a:r>
              <a:rPr lang="en-US" sz="5500" dirty="0" smtClean="0">
                <a:solidFill>
                  <a:schemeClr val="bg1"/>
                </a:solidFill>
              </a:rPr>
              <a:t>Begin </a:t>
            </a:r>
            <a:r>
              <a:rPr lang="en-US" sz="5500" u="sng" dirty="0" smtClean="0">
                <a:solidFill>
                  <a:schemeClr val="bg1"/>
                </a:solidFill>
              </a:rPr>
              <a:t>Amazon: Blue Planet</a:t>
            </a:r>
            <a:endParaRPr lang="en-US" sz="5500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tatic6.businessinsider.com/image/50f3dc2b6bb3f7760b000040/jpmorgan-presents-7-interesting-market-stories-that-are-lurking-beneath-the-sur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199"/>
            <a:ext cx="70104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il_fi" descr="serie_kap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2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6477000" cy="100965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Estuary*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914400"/>
            <a:ext cx="9144000" cy="5791200"/>
          </a:xfrm>
        </p:spPr>
        <p:txBody>
          <a:bodyPr>
            <a:noAutofit/>
          </a:bodyPr>
          <a:lstStyle/>
          <a:p>
            <a:pPr lvl="1" algn="l"/>
            <a:r>
              <a:rPr lang="en-US" sz="4500" dirty="0" smtClean="0">
                <a:solidFill>
                  <a:schemeClr val="bg1"/>
                </a:solidFill>
              </a:rPr>
              <a:t>When salt water and fresh water mix in a river, delta, or other source.</a:t>
            </a:r>
          </a:p>
          <a:p>
            <a:pPr lvl="1" algn="l"/>
            <a:endParaRPr lang="en-US" sz="4500" dirty="0" smtClean="0">
              <a:solidFill>
                <a:schemeClr val="bg1"/>
              </a:solidFill>
            </a:endParaRPr>
          </a:p>
          <a:p>
            <a:pPr lvl="1" algn="l"/>
            <a:r>
              <a:rPr lang="en-US" sz="4500" dirty="0" smtClean="0">
                <a:solidFill>
                  <a:schemeClr val="bg1"/>
                </a:solidFill>
              </a:rPr>
              <a:t>2 Types:</a:t>
            </a:r>
          </a:p>
          <a:p>
            <a:pPr lvl="1" algn="l"/>
            <a:r>
              <a:rPr lang="en-US" sz="4500" dirty="0" smtClean="0">
                <a:solidFill>
                  <a:schemeClr val="bg1"/>
                </a:solidFill>
              </a:rPr>
              <a:t>	- Mangrove Forest</a:t>
            </a:r>
          </a:p>
          <a:p>
            <a:pPr lvl="1" algn="l"/>
            <a:r>
              <a:rPr lang="en-US" sz="4500" dirty="0" smtClean="0">
                <a:solidFill>
                  <a:schemeClr val="bg1"/>
                </a:solidFill>
              </a:rPr>
              <a:t>	- Salt Marsh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MAYBE A FRESH WATER CROCODILE WANTS A SALTY MEAL IN THE SEA!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il_fi" descr="717693-a-beautiful-picture-of-a-coral-reef-teeming-with-life-and-bubbles-in-the-background-shot-in-the-red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47900"/>
            <a:ext cx="73914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9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5105400"/>
            <a:ext cx="9372600" cy="15240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Maybe it wants a shark dinner!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vivekmittal.files.wordpress.com/2008/09/shark-vs-crocodi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7848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8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Double the plant life!!!!!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oceanservice.noaa.gov/education/kits/estuaries/media/estuar10g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458200" cy="4954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9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Birds always have something to eat.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il_fi" descr="fraser_additional-resources_395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6581"/>
            <a:ext cx="8153400" cy="543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2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1891</TotalTime>
  <Words>432</Words>
  <Application>Microsoft Office PowerPoint</Application>
  <PresentationFormat>On-screen Show (4:3)</PresentationFormat>
  <Paragraphs>114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Book Antiqua</vt:lpstr>
      <vt:lpstr>Calibri</vt:lpstr>
      <vt:lpstr>Franklin Gothic Book</vt:lpstr>
      <vt:lpstr>Franklin Gothic Medium</vt:lpstr>
      <vt:lpstr>Lucida Sans</vt:lpstr>
      <vt:lpstr>Wingdings</vt:lpstr>
      <vt:lpstr>Wingdings 2</vt:lpstr>
      <vt:lpstr>Wingdings 3</vt:lpstr>
      <vt:lpstr>Apex</vt:lpstr>
      <vt:lpstr>Trek</vt:lpstr>
      <vt:lpstr>1_Trek</vt:lpstr>
      <vt:lpstr>2_Trek</vt:lpstr>
      <vt:lpstr>3_Trek</vt:lpstr>
      <vt:lpstr>PowerPoint Presentation</vt:lpstr>
      <vt:lpstr>PowerPoint Presentation</vt:lpstr>
      <vt:lpstr>What happens when fresh &amp; salt water meet?</vt:lpstr>
      <vt:lpstr>PowerPoint Presentation</vt:lpstr>
      <vt:lpstr>Estuary*</vt:lpstr>
      <vt:lpstr>MAYBE A FRESH WATER CROCODILE WANTS A SALTY MEAL IN THE SEA!</vt:lpstr>
      <vt:lpstr>Maybe it wants a shark dinner!</vt:lpstr>
      <vt:lpstr>Double the plant life!!!!!</vt:lpstr>
      <vt:lpstr>Birds always have something to eat.</vt:lpstr>
      <vt:lpstr>Birds have plenty of nesting sites too!</vt:lpstr>
      <vt:lpstr>Birds have plenty of nesting sites too!</vt:lpstr>
      <vt:lpstr>Birds have plenty of nesting sites too!</vt:lpstr>
      <vt:lpstr>Estuaries have 2x life because  2 ecosystems are colliding!</vt:lpstr>
      <vt:lpstr>Estuaries have 2x life because  2 ecosystems are colliding!</vt:lpstr>
      <vt:lpstr>Estuaries:  2 X the breeding &amp; feeding!</vt:lpstr>
      <vt:lpstr>When Fresh  rivers run into salty Ocean = estuaries</vt:lpstr>
      <vt:lpstr>When fresh river water gets to the ocean, salinity (saltiness) increases</vt:lpstr>
      <vt:lpstr>When ocean water pushes up river salinity (saltiness) decreases</vt:lpstr>
      <vt:lpstr>salty/fresh mix = brackish </vt:lpstr>
      <vt:lpstr>Look how lush &amp; fertile an estuary looks from space!</vt:lpstr>
      <vt:lpstr>2 types of estuary:</vt:lpstr>
      <vt:lpstr>2 types of estuary:</vt:lpstr>
      <vt:lpstr>2 types of estuary:  2X life &amp; nutrients</vt:lpstr>
      <vt:lpstr>In both pictures, the water is above the ground for some reason, and we know it is on top of soil. Why isn’t the water sinking if the soil is permeable?</vt:lpstr>
      <vt:lpstr>Permeable vs. Impermeable</vt:lpstr>
      <vt:lpstr>Permeable vs. Impermeable</vt:lpstr>
      <vt:lpstr>Permeable vs. Impermeable</vt:lpstr>
      <vt:lpstr>Permeable vs. Impermeable</vt:lpstr>
      <vt:lpstr>So how does permeable layers affect your groundwater?</vt:lpstr>
      <vt:lpstr>What happens to your water as it goes through different permeable layers?</vt:lpstr>
      <vt:lpstr>PowerPoint Presentation</vt:lpstr>
      <vt:lpstr>Water Filtration Lab</vt:lpstr>
      <vt:lpstr>Extra time?  Begin Amazon: Blue Planet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KoryT</dc:creator>
  <cp:lastModifiedBy>Greenberg, Mitchell</cp:lastModifiedBy>
  <cp:revision>81</cp:revision>
  <cp:lastPrinted>2015-10-20T14:59:48Z</cp:lastPrinted>
  <dcterms:created xsi:type="dcterms:W3CDTF">2015-10-11T22:02:52Z</dcterms:created>
  <dcterms:modified xsi:type="dcterms:W3CDTF">2015-10-20T18:22:52Z</dcterms:modified>
</cp:coreProperties>
</file>