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310" r:id="rId2"/>
    <p:sldId id="301" r:id="rId3"/>
    <p:sldId id="302" r:id="rId4"/>
    <p:sldId id="303" r:id="rId5"/>
    <p:sldId id="304" r:id="rId6"/>
    <p:sldId id="305" r:id="rId7"/>
    <p:sldId id="306" r:id="rId8"/>
    <p:sldId id="307" r:id="rId9"/>
    <p:sldId id="308" r:id="rId10"/>
    <p:sldId id="309" r:id="rId11"/>
    <p:sldId id="287" r:id="rId12"/>
    <p:sldId id="296" r:id="rId13"/>
    <p:sldId id="298" r:id="rId14"/>
    <p:sldId id="299" r:id="rId15"/>
    <p:sldId id="30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7AC9FE-9B00-4B34-A7BF-7641DA8E025E}" type="datetimeFigureOut">
              <a:rPr lang="en-US" smtClean="0"/>
              <a:t>4/11/2018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3B8D0D-E3C3-4E0B-B68C-82F92104D592}" type="slidenum">
              <a:rPr lang="en-US" smtClean="0"/>
              <a:t>‹#›</a:t>
            </a:fld>
            <a:endParaRPr lang="en-US"/>
          </a:p>
        </p:txBody>
      </p:sp>
    </p:spTree>
    <p:extLst>
      <p:ext uri="{BB962C8B-B14F-4D97-AF65-F5344CB8AC3E}">
        <p14:creationId xmlns:p14="http://schemas.microsoft.com/office/powerpoint/2010/main" val="834079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3BAB6-A538-4238-877E-2340FE7650A3}" type="datetimeFigureOut">
              <a:rPr lang="en-US" smtClean="0"/>
              <a:pPr/>
              <a:t>4/11/2018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327B1-C206-49ED-B89C-FDCCBE2DAE95}" type="slidenum">
              <a:rPr lang="en-US" smtClean="0"/>
              <a:pPr/>
              <a:t>‹#›</a:t>
            </a:fld>
            <a:endParaRPr lang="en-US"/>
          </a:p>
        </p:txBody>
      </p:sp>
    </p:spTree>
    <p:extLst>
      <p:ext uri="{BB962C8B-B14F-4D97-AF65-F5344CB8AC3E}">
        <p14:creationId xmlns:p14="http://schemas.microsoft.com/office/powerpoint/2010/main" val="21481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2E37B70-6CFF-4196-89DB-9A0C659874B9}" type="datetimeFigureOut">
              <a:rPr lang="en-US" smtClean="0"/>
              <a:pPr/>
              <a:t>4/11/2018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17C4FB7-ACBB-4A78-889D-7F0D837C95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37B70-6CFF-4196-89DB-9A0C659874B9}"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37B70-6CFF-4196-89DB-9A0C659874B9}"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E37B70-6CFF-4196-89DB-9A0C659874B9}"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2E37B70-6CFF-4196-89DB-9A0C659874B9}" type="datetimeFigureOut">
              <a:rPr lang="en-US" smtClean="0"/>
              <a:pPr/>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4FB7-ACBB-4A78-889D-7F0D837C95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E37B70-6CFF-4196-89DB-9A0C659874B9}"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2E37B70-6CFF-4196-89DB-9A0C659874B9}" type="datetimeFigureOut">
              <a:rPr lang="en-US" smtClean="0"/>
              <a:pPr/>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2E37B70-6CFF-4196-89DB-9A0C659874B9}" type="datetimeFigureOut">
              <a:rPr lang="en-US" smtClean="0"/>
              <a:pPr/>
              <a:t>4/11/2018</a:t>
            </a:fld>
            <a:endParaRPr lang="en-US"/>
          </a:p>
        </p:txBody>
      </p:sp>
      <p:sp>
        <p:nvSpPr>
          <p:cNvPr id="8" name="Slide Number Placeholder 7"/>
          <p:cNvSpPr>
            <a:spLocks noGrp="1"/>
          </p:cNvSpPr>
          <p:nvPr>
            <p:ph type="sldNum" sz="quarter" idx="11"/>
          </p:nvPr>
        </p:nvSpPr>
        <p:spPr/>
        <p:txBody>
          <a:bodyPr/>
          <a:lstStyle/>
          <a:p>
            <a:fld id="{817C4FB7-ACBB-4A78-889D-7F0D837C95D3}"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37B70-6CFF-4196-89DB-9A0C659874B9}" type="datetimeFigureOut">
              <a:rPr lang="en-US" smtClean="0"/>
              <a:pPr/>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2E37B70-6CFF-4196-89DB-9A0C659874B9}"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17C4FB7-ACBB-4A78-889D-7F0D837C95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A2E37B70-6CFF-4196-89DB-9A0C659874B9}" type="datetimeFigureOut">
              <a:rPr lang="en-US" smtClean="0"/>
              <a:pPr/>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4FB7-ACBB-4A78-889D-7F0D837C95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2E37B70-6CFF-4196-89DB-9A0C659874B9}" type="datetimeFigureOut">
              <a:rPr lang="en-US" smtClean="0"/>
              <a:pPr/>
              <a:t>4/11/2018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17C4FB7-ACBB-4A78-889D-7F0D837C95D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143000"/>
          </a:xfrm>
        </p:spPr>
        <p:txBody>
          <a:bodyPr>
            <a:normAutofit/>
          </a:bodyPr>
          <a:lstStyle/>
          <a:p>
            <a:pPr algn="ctr"/>
            <a:r>
              <a:rPr lang="en-US" sz="4400" b="1" u="sng" dirty="0" smtClean="0">
                <a:latin typeface="Batang" pitchFamily="18" charset="-127"/>
                <a:ea typeface="Batang" pitchFamily="18" charset="-127"/>
              </a:rPr>
              <a:t>Warm Up April 21, 2017</a:t>
            </a:r>
            <a:endParaRPr lang="en-US" sz="4400" b="1" u="sng" dirty="0">
              <a:latin typeface="Batang" pitchFamily="18" charset="-127"/>
              <a:ea typeface="Batang" pitchFamily="18" charset="-127"/>
            </a:endParaRPr>
          </a:p>
        </p:txBody>
      </p:sp>
      <p:sp>
        <p:nvSpPr>
          <p:cNvPr id="4" name="Content Placeholder 3"/>
          <p:cNvSpPr>
            <a:spLocks noGrp="1"/>
          </p:cNvSpPr>
          <p:nvPr>
            <p:ph idx="1"/>
          </p:nvPr>
        </p:nvSpPr>
        <p:spPr>
          <a:xfrm>
            <a:off x="8238" y="838200"/>
            <a:ext cx="9135762" cy="6019800"/>
          </a:xfrm>
        </p:spPr>
        <p:txBody>
          <a:bodyPr>
            <a:noAutofit/>
          </a:bodyPr>
          <a:lstStyle/>
          <a:p>
            <a:pPr marL="779526" indent="-742950">
              <a:buAutoNum type="arabicParenR"/>
            </a:pPr>
            <a:r>
              <a:rPr lang="en-US" sz="4000" dirty="0" smtClean="0">
                <a:latin typeface="Cambria" pitchFamily="18" charset="0"/>
              </a:rPr>
              <a:t>Who was Charles Darwin?</a:t>
            </a:r>
          </a:p>
          <a:p>
            <a:pPr marL="779526" indent="-742950">
              <a:buAutoNum type="arabicParenR"/>
            </a:pPr>
            <a:endParaRPr lang="en-US" sz="4000" dirty="0" smtClean="0">
              <a:latin typeface="Cambria" pitchFamily="18" charset="0"/>
            </a:endParaRPr>
          </a:p>
          <a:p>
            <a:pPr marL="779526" indent="-742950">
              <a:buAutoNum type="arabicParenR"/>
            </a:pPr>
            <a:r>
              <a:rPr lang="en-US" sz="4000" dirty="0" smtClean="0">
                <a:latin typeface="Cambria" pitchFamily="18" charset="0"/>
              </a:rPr>
              <a:t>What do you think the difference is between artificial and natural selection?</a:t>
            </a:r>
          </a:p>
          <a:p>
            <a:pPr marL="779526" indent="-742950">
              <a:buAutoNum type="arabicParenR"/>
            </a:pPr>
            <a:endParaRPr lang="en-US" sz="4000" dirty="0" smtClean="0">
              <a:latin typeface="Cambria" pitchFamily="18" charset="0"/>
            </a:endParaRPr>
          </a:p>
          <a:p>
            <a:pPr marL="779526" indent="-742950">
              <a:buAutoNum type="arabicParenR"/>
            </a:pPr>
            <a:r>
              <a:rPr lang="en-US" sz="4000" dirty="0" smtClean="0">
                <a:latin typeface="Cambria" pitchFamily="18" charset="0"/>
              </a:rPr>
              <a:t>Pick a person in this class and name 5 genetic differences between you and them.</a:t>
            </a:r>
            <a:endParaRPr lang="en-US" sz="4000" dirty="0">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sz="5600" b="1" dirty="0" smtClean="0"/>
              <a:t>Why Darwin was right</a:t>
            </a:r>
            <a:endParaRPr lang="en-US" dirty="0"/>
          </a:p>
        </p:txBody>
      </p:sp>
      <p:sp>
        <p:nvSpPr>
          <p:cNvPr id="3" name="Content Placeholder 2"/>
          <p:cNvSpPr>
            <a:spLocks noGrp="1"/>
          </p:cNvSpPr>
          <p:nvPr>
            <p:ph idx="1"/>
          </p:nvPr>
        </p:nvSpPr>
        <p:spPr>
          <a:xfrm>
            <a:off x="0" y="990600"/>
            <a:ext cx="9144000" cy="5867400"/>
          </a:xfrm>
        </p:spPr>
        <p:txBody>
          <a:bodyPr>
            <a:normAutofit/>
          </a:bodyPr>
          <a:lstStyle/>
          <a:p>
            <a:r>
              <a:rPr lang="en-US" dirty="0" smtClean="0"/>
              <a:t>We have seen through many real examples and observations that changes that occur in an animal during life are not passed on to the animal's offspring. </a:t>
            </a:r>
            <a:r>
              <a:rPr lang="en-US" dirty="0" smtClean="0">
                <a:solidFill>
                  <a:schemeClr val="accent1"/>
                </a:solidFill>
              </a:rPr>
              <a:t>Ex. </a:t>
            </a:r>
            <a:r>
              <a:rPr lang="en-US" dirty="0" smtClean="0"/>
              <a:t>If a dog's ears are cropped short, its puppies are still born with long ears.</a:t>
            </a:r>
          </a:p>
          <a:p>
            <a:endParaRPr lang="en-US" dirty="0" smtClean="0"/>
          </a:p>
          <a:p>
            <a:r>
              <a:rPr lang="en-US" dirty="0" smtClean="0"/>
              <a:t>We also know that the only way for traits to be passed on is through genes, and that genes can not be affected by the outside world. The only thing that can be affected is which gene sets there are in a population, and this is determined by which individuals die and which ones live.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143000"/>
          </a:xfrm>
        </p:spPr>
        <p:txBody>
          <a:bodyPr>
            <a:normAutofit/>
          </a:bodyPr>
          <a:lstStyle/>
          <a:p>
            <a:pPr algn="ctr"/>
            <a:r>
              <a:rPr lang="en-US" sz="4400" b="1" u="sng" dirty="0" smtClean="0">
                <a:latin typeface="Batang" pitchFamily="18" charset="-127"/>
                <a:ea typeface="Batang" pitchFamily="18" charset="-127"/>
              </a:rPr>
              <a:t>Natural Selection*</a:t>
            </a:r>
            <a:endParaRPr lang="en-US" sz="4400" b="1" u="sng" dirty="0">
              <a:latin typeface="Batang" pitchFamily="18" charset="-127"/>
              <a:ea typeface="Batang" pitchFamily="18" charset="-127"/>
            </a:endParaRPr>
          </a:p>
        </p:txBody>
      </p:sp>
      <p:sp>
        <p:nvSpPr>
          <p:cNvPr id="4" name="Content Placeholder 3"/>
          <p:cNvSpPr>
            <a:spLocks noGrp="1"/>
          </p:cNvSpPr>
          <p:nvPr>
            <p:ph idx="1"/>
          </p:nvPr>
        </p:nvSpPr>
        <p:spPr>
          <a:xfrm>
            <a:off x="8238" y="838200"/>
            <a:ext cx="9135762" cy="2286000"/>
          </a:xfrm>
        </p:spPr>
        <p:txBody>
          <a:bodyPr>
            <a:noAutofit/>
          </a:bodyPr>
          <a:lstStyle/>
          <a:p>
            <a:pPr marL="550926" indent="-514350" algn="ctr">
              <a:buNone/>
            </a:pPr>
            <a:r>
              <a:rPr lang="en-US" sz="4400" dirty="0" smtClean="0">
                <a:latin typeface="Cambria" pitchFamily="18" charset="0"/>
              </a:rPr>
              <a:t>‘Survival of the fittest’</a:t>
            </a:r>
          </a:p>
          <a:p>
            <a:pPr marL="550926" indent="-514350">
              <a:buNone/>
            </a:pPr>
            <a:r>
              <a:rPr lang="en-US" sz="4400" dirty="0" smtClean="0">
                <a:latin typeface="Cambria" pitchFamily="18" charset="0"/>
              </a:rPr>
              <a:t> 	The </a:t>
            </a:r>
            <a:r>
              <a:rPr lang="en-US" sz="4400" dirty="0">
                <a:latin typeface="Cambria" pitchFamily="18" charset="0"/>
              </a:rPr>
              <a:t>process by which living things that are better adapted to their environment are more likely to </a:t>
            </a:r>
            <a:r>
              <a:rPr lang="en-US" sz="4400" dirty="0" smtClean="0">
                <a:latin typeface="Cambria" pitchFamily="18" charset="0"/>
              </a:rPr>
              <a:t>survive and pass on their genes.</a:t>
            </a:r>
          </a:p>
          <a:p>
            <a:pPr marL="550926" indent="-514350">
              <a:buNone/>
            </a:pPr>
            <a:r>
              <a:rPr lang="en-US" sz="4400" dirty="0" smtClean="0">
                <a:latin typeface="Cambria" pitchFamily="18" charset="0"/>
              </a:rPr>
              <a:t>Does NOT mean strongest </a:t>
            </a:r>
            <a:r>
              <a:rPr lang="en-US" sz="4400" smtClean="0">
                <a:latin typeface="Cambria" pitchFamily="18" charset="0"/>
              </a:rPr>
              <a:t>or biggest.</a:t>
            </a:r>
            <a:endParaRPr lang="en-US" sz="4400" dirty="0">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http://www.scienceteacherprogram.org/biology/NaturalSelectionIllustrati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92" y="152400"/>
            <a:ext cx="490777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understandingscience.whirl-i-gig.com/media/3/52571_evo_resources_resource_image_380_origin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1920" y="15703"/>
            <a:ext cx="4114714" cy="68484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sers.rcn.com/jkimball.ma.ultranet/BiologyPages/K/Kettlewe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614" y="3124200"/>
            <a:ext cx="469033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60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http://2.bp.blogspot.com/_zA2hhQBSvSo/S7vP-4y9_DI/AAAAAAAAAGE/3WjXCmE34M8/s1600/natural_selec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599"/>
            <a:ext cx="8610600" cy="645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999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143000"/>
          </a:xfrm>
        </p:spPr>
        <p:txBody>
          <a:bodyPr>
            <a:normAutofit/>
          </a:bodyPr>
          <a:lstStyle/>
          <a:p>
            <a:pPr algn="ctr"/>
            <a:r>
              <a:rPr lang="en-US" sz="4400" b="1" u="sng" dirty="0" smtClean="0">
                <a:latin typeface="Batang" pitchFamily="18" charset="-127"/>
                <a:ea typeface="Batang" pitchFamily="18" charset="-127"/>
              </a:rPr>
              <a:t>Artificial Selection*</a:t>
            </a:r>
            <a:endParaRPr lang="en-US" sz="4400" b="1" u="sng" dirty="0">
              <a:latin typeface="Batang" pitchFamily="18" charset="-127"/>
              <a:ea typeface="Batang" pitchFamily="18" charset="-127"/>
            </a:endParaRPr>
          </a:p>
        </p:txBody>
      </p:sp>
      <p:sp>
        <p:nvSpPr>
          <p:cNvPr id="4" name="Content Placeholder 3"/>
          <p:cNvSpPr>
            <a:spLocks noGrp="1"/>
          </p:cNvSpPr>
          <p:nvPr>
            <p:ph idx="1"/>
          </p:nvPr>
        </p:nvSpPr>
        <p:spPr>
          <a:xfrm>
            <a:off x="8238" y="838200"/>
            <a:ext cx="9135762" cy="2286000"/>
          </a:xfrm>
        </p:spPr>
        <p:txBody>
          <a:bodyPr>
            <a:noAutofit/>
          </a:bodyPr>
          <a:lstStyle/>
          <a:p>
            <a:pPr marL="550926" indent="-514350" algn="ctr">
              <a:buNone/>
            </a:pPr>
            <a:r>
              <a:rPr lang="en-US" sz="4400" dirty="0" smtClean="0">
                <a:latin typeface="Cambria" pitchFamily="18" charset="0"/>
              </a:rPr>
              <a:t>	The </a:t>
            </a:r>
            <a:r>
              <a:rPr lang="en-US" sz="4400" dirty="0">
                <a:latin typeface="Cambria" pitchFamily="18" charset="0"/>
              </a:rPr>
              <a:t>process by which </a:t>
            </a:r>
            <a:r>
              <a:rPr lang="en-US" sz="4400" dirty="0" smtClean="0">
                <a:latin typeface="Cambria" pitchFamily="18" charset="0"/>
              </a:rPr>
              <a:t>humans breed plants and animals for specific traits.</a:t>
            </a:r>
            <a:endParaRPr lang="en-US" sz="4400" dirty="0">
              <a:latin typeface="Cambria" pitchFamily="18" charset="0"/>
            </a:endParaRPr>
          </a:p>
        </p:txBody>
      </p:sp>
    </p:spTree>
    <p:extLst>
      <p:ext uri="{BB962C8B-B14F-4D97-AF65-F5344CB8AC3E}">
        <p14:creationId xmlns:p14="http://schemas.microsoft.com/office/powerpoint/2010/main" val="2669087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www.csus.edu/indiv/l/loom/wk%2015/cabb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35924"/>
            <a:ext cx="5486400" cy="6553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25.media.tumblr.com/f833d2ea0875750c2872ed2d14cfefa1/tumblr_moeuclQtHp1rhb9f5o1_r1_40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35924"/>
            <a:ext cx="3287727" cy="6553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7429500" y="2590800"/>
            <a:ext cx="571500" cy="318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001000" y="2286000"/>
            <a:ext cx="1287162" cy="1200329"/>
          </a:xfrm>
          <a:prstGeom prst="rect">
            <a:avLst/>
          </a:prstGeom>
          <a:noFill/>
        </p:spPr>
        <p:txBody>
          <a:bodyPr wrap="square" rtlCol="0">
            <a:spAutoFit/>
          </a:bodyPr>
          <a:lstStyle/>
          <a:p>
            <a:r>
              <a:rPr lang="en-US" dirty="0" smtClean="0">
                <a:solidFill>
                  <a:srgbClr val="FF0000"/>
                </a:solidFill>
              </a:rPr>
              <a:t>Artificial selection     starts </a:t>
            </a:r>
          </a:p>
          <a:p>
            <a:r>
              <a:rPr lang="en-US" dirty="0" smtClean="0">
                <a:solidFill>
                  <a:srgbClr val="FF0000"/>
                </a:solidFill>
              </a:rPr>
              <a:t>   here</a:t>
            </a:r>
            <a:endParaRPr lang="en-US" dirty="0">
              <a:solidFill>
                <a:srgbClr val="FF0000"/>
              </a:solidFill>
            </a:endParaRPr>
          </a:p>
        </p:txBody>
      </p:sp>
    </p:spTree>
    <p:extLst>
      <p:ext uri="{BB962C8B-B14F-4D97-AF65-F5344CB8AC3E}">
        <p14:creationId xmlns:p14="http://schemas.microsoft.com/office/powerpoint/2010/main" val="812970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143000"/>
          </a:xfrm>
        </p:spPr>
        <p:txBody>
          <a:bodyPr>
            <a:normAutofit/>
          </a:bodyPr>
          <a:lstStyle/>
          <a:p>
            <a:pPr algn="ctr"/>
            <a:r>
              <a:rPr lang="en-US" sz="4400" b="1" u="sng" dirty="0" smtClean="0">
                <a:latin typeface="Batang" pitchFamily="18" charset="-127"/>
                <a:ea typeface="Batang" pitchFamily="18" charset="-127"/>
              </a:rPr>
              <a:t>Charles Darwin*</a:t>
            </a:r>
            <a:endParaRPr lang="en-US" sz="4400" b="1" u="sng" dirty="0">
              <a:latin typeface="Batang" pitchFamily="18" charset="-127"/>
              <a:ea typeface="Batang" pitchFamily="18" charset="-127"/>
            </a:endParaRPr>
          </a:p>
        </p:txBody>
      </p:sp>
      <p:sp>
        <p:nvSpPr>
          <p:cNvPr id="4" name="Content Placeholder 3"/>
          <p:cNvSpPr>
            <a:spLocks noGrp="1"/>
          </p:cNvSpPr>
          <p:nvPr>
            <p:ph idx="1"/>
          </p:nvPr>
        </p:nvSpPr>
        <p:spPr>
          <a:xfrm>
            <a:off x="-304800" y="838200"/>
            <a:ext cx="9135762" cy="2286000"/>
          </a:xfrm>
        </p:spPr>
        <p:txBody>
          <a:bodyPr>
            <a:noAutofit/>
          </a:bodyPr>
          <a:lstStyle/>
          <a:p>
            <a:pPr marL="550926" indent="-514350">
              <a:buNone/>
            </a:pPr>
            <a:r>
              <a:rPr lang="en-US" sz="3200" b="1" dirty="0" smtClean="0">
                <a:latin typeface="Batang" pitchFamily="18" charset="-127"/>
                <a:ea typeface="Batang" pitchFamily="18" charset="-127"/>
              </a:rPr>
              <a:t>	Theorized that species changed over time through a process called 'natural selection'.</a:t>
            </a:r>
            <a:endParaRPr lang="en-US" sz="3800" dirty="0">
              <a:latin typeface="Bookman Old Style" pitchFamily="18" charset="0"/>
            </a:endParaRPr>
          </a:p>
        </p:txBody>
      </p:sp>
      <p:pic>
        <p:nvPicPr>
          <p:cNvPr id="4098" name="Picture 2" descr="http://cf.nearpod.com/neareducation/new/Slide/4342596/iconoriginal.jpg"/>
          <p:cNvPicPr>
            <a:picLocks noChangeAspect="1" noChangeArrowheads="1"/>
          </p:cNvPicPr>
          <p:nvPr/>
        </p:nvPicPr>
        <p:blipFill>
          <a:blip r:embed="rId2" cstate="print"/>
          <a:srcRect/>
          <a:stretch>
            <a:fillRect/>
          </a:stretch>
        </p:blipFill>
        <p:spPr bwMode="auto">
          <a:xfrm>
            <a:off x="1206062" y="2895600"/>
            <a:ext cx="2832538" cy="3733800"/>
          </a:xfrm>
          <a:prstGeom prst="rect">
            <a:avLst/>
          </a:prstGeom>
          <a:noFill/>
        </p:spPr>
      </p:pic>
      <p:pic>
        <p:nvPicPr>
          <p:cNvPr id="4100" name="Picture 4" descr="http://www.macroevolution.net/images/charles-darwin-1881-john-collier-pd-300.jpg"/>
          <p:cNvPicPr>
            <a:picLocks noChangeAspect="1" noChangeArrowheads="1"/>
          </p:cNvPicPr>
          <p:nvPr/>
        </p:nvPicPr>
        <p:blipFill>
          <a:blip r:embed="rId3" cstate="print"/>
          <a:srcRect/>
          <a:stretch>
            <a:fillRect/>
          </a:stretch>
        </p:blipFill>
        <p:spPr bwMode="auto">
          <a:xfrm>
            <a:off x="4876800" y="2895600"/>
            <a:ext cx="3124200" cy="37824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2530" name="Picture 2" descr="http://cf.nearpod.com/neareducation/new/Slide/4342731/iconoriginal.jpg"/>
          <p:cNvPicPr>
            <a:picLocks noChangeAspect="1" noChangeArrowheads="1"/>
          </p:cNvPicPr>
          <p:nvPr/>
        </p:nvPicPr>
        <p:blipFill>
          <a:blip r:embed="rId2" cstate="print"/>
          <a:srcRect/>
          <a:stretch>
            <a:fillRect/>
          </a:stretch>
        </p:blipFill>
        <p:spPr bwMode="auto">
          <a:xfrm>
            <a:off x="1371600" y="990600"/>
            <a:ext cx="6477000" cy="503586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143000"/>
          </a:xfrm>
        </p:spPr>
        <p:txBody>
          <a:bodyPr>
            <a:normAutofit/>
          </a:bodyPr>
          <a:lstStyle/>
          <a:p>
            <a:pPr algn="ctr"/>
            <a:r>
              <a:rPr lang="en-US" sz="4400" b="1" u="sng" dirty="0" smtClean="0">
                <a:latin typeface="Batang" pitchFamily="18" charset="-127"/>
                <a:ea typeface="Batang" pitchFamily="18" charset="-127"/>
              </a:rPr>
              <a:t>Jean-</a:t>
            </a:r>
            <a:r>
              <a:rPr lang="en-US" sz="4400" b="1" u="sng" dirty="0" err="1" smtClean="0">
                <a:latin typeface="Batang" pitchFamily="18" charset="-127"/>
                <a:ea typeface="Batang" pitchFamily="18" charset="-127"/>
              </a:rPr>
              <a:t>Baptiste</a:t>
            </a:r>
            <a:r>
              <a:rPr lang="en-US" sz="4400" b="1" u="sng" dirty="0" smtClean="0">
                <a:latin typeface="Batang" pitchFamily="18" charset="-127"/>
                <a:ea typeface="Batang" pitchFamily="18" charset="-127"/>
              </a:rPr>
              <a:t> Lamarck</a:t>
            </a:r>
            <a:endParaRPr lang="en-US" sz="4400" b="1" u="sng" dirty="0">
              <a:latin typeface="Batang" pitchFamily="18" charset="-127"/>
              <a:ea typeface="Batang" pitchFamily="18" charset="-127"/>
            </a:endParaRPr>
          </a:p>
        </p:txBody>
      </p:sp>
      <p:sp>
        <p:nvSpPr>
          <p:cNvPr id="4" name="Content Placeholder 3"/>
          <p:cNvSpPr>
            <a:spLocks noGrp="1"/>
          </p:cNvSpPr>
          <p:nvPr>
            <p:ph idx="1"/>
          </p:nvPr>
        </p:nvSpPr>
        <p:spPr>
          <a:xfrm>
            <a:off x="-304800" y="838200"/>
            <a:ext cx="9135762" cy="2286000"/>
          </a:xfrm>
        </p:spPr>
        <p:txBody>
          <a:bodyPr>
            <a:noAutofit/>
          </a:bodyPr>
          <a:lstStyle/>
          <a:p>
            <a:pPr marL="550926" indent="-514350">
              <a:buNone/>
            </a:pPr>
            <a:r>
              <a:rPr lang="en-US" sz="3200" b="1" dirty="0" smtClean="0">
                <a:latin typeface="Batang" pitchFamily="18" charset="-127"/>
                <a:ea typeface="Batang" pitchFamily="18" charset="-127"/>
              </a:rPr>
              <a:t>	 Theorized (incorrectly) that organisms chose which traits were useful and which were not. Also theorized (correctly) that if an organism did change (mutation), it would pass those traits onto its offspring.</a:t>
            </a:r>
            <a:endParaRPr lang="en-US" sz="3800" dirty="0">
              <a:latin typeface="Bookman Old Style" pitchFamily="18" charset="0"/>
            </a:endParaRPr>
          </a:p>
        </p:txBody>
      </p:sp>
      <p:pic>
        <p:nvPicPr>
          <p:cNvPr id="21506" name="Picture 2" descr="http://upload.wikimedia.org/wikipedia/commons/a/a5/Jean-Baptiste_de_Lamarck.jpg"/>
          <p:cNvPicPr>
            <a:picLocks noChangeAspect="1" noChangeArrowheads="1"/>
          </p:cNvPicPr>
          <p:nvPr/>
        </p:nvPicPr>
        <p:blipFill>
          <a:blip r:embed="rId2" cstate="print"/>
          <a:srcRect/>
          <a:stretch>
            <a:fillRect/>
          </a:stretch>
        </p:blipFill>
        <p:spPr bwMode="auto">
          <a:xfrm>
            <a:off x="5638800" y="4191000"/>
            <a:ext cx="2202062" cy="2667000"/>
          </a:xfrm>
          <a:prstGeom prst="rect">
            <a:avLst/>
          </a:prstGeom>
          <a:noFill/>
        </p:spPr>
      </p:pic>
      <p:pic>
        <p:nvPicPr>
          <p:cNvPr id="21508" name="Picture 4" descr="http://content.answcdn.com/main/content/img/scitech/HSjeanbl.jpg"/>
          <p:cNvPicPr>
            <a:picLocks noChangeAspect="1" noChangeArrowheads="1"/>
          </p:cNvPicPr>
          <p:nvPr/>
        </p:nvPicPr>
        <p:blipFill>
          <a:blip r:embed="rId3" cstate="print"/>
          <a:srcRect/>
          <a:stretch>
            <a:fillRect/>
          </a:stretch>
        </p:blipFill>
        <p:spPr bwMode="auto">
          <a:xfrm>
            <a:off x="2133600" y="4267200"/>
            <a:ext cx="2108791" cy="2590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http://cf.nearpod.com/neareducation/new/Slide/4342695/iconoriginal.jpg"/>
          <p:cNvPicPr>
            <a:picLocks noChangeAspect="1" noChangeArrowheads="1"/>
          </p:cNvPicPr>
          <p:nvPr/>
        </p:nvPicPr>
        <p:blipFill>
          <a:blip r:embed="rId2" cstate="print"/>
          <a:srcRect/>
          <a:stretch>
            <a:fillRect/>
          </a:stretch>
        </p:blipFill>
        <p:spPr bwMode="auto">
          <a:xfrm>
            <a:off x="609600" y="685800"/>
            <a:ext cx="7924800" cy="56701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600" b="1" dirty="0" smtClean="0"/>
              <a:t>Lamarck vs. Darwin</a:t>
            </a:r>
            <a:r>
              <a:rPr lang="en-US" sz="5600" dirty="0" smtClean="0"/>
              <a:t> </a:t>
            </a:r>
            <a:endParaRPr lang="en-US" dirty="0"/>
          </a:p>
        </p:txBody>
      </p:sp>
      <p:sp>
        <p:nvSpPr>
          <p:cNvPr id="3" name="Content Placeholder 2"/>
          <p:cNvSpPr>
            <a:spLocks noGrp="1"/>
          </p:cNvSpPr>
          <p:nvPr>
            <p:ph idx="1"/>
          </p:nvPr>
        </p:nvSpPr>
        <p:spPr>
          <a:xfrm>
            <a:off x="533400" y="1905000"/>
            <a:ext cx="7467600" cy="4525963"/>
          </a:xfrm>
        </p:spPr>
        <p:txBody>
          <a:bodyPr/>
          <a:lstStyle/>
          <a:p>
            <a:r>
              <a:rPr lang="en-US" dirty="0" smtClean="0"/>
              <a:t>Jean-</a:t>
            </a:r>
            <a:r>
              <a:rPr lang="en-US" dirty="0" err="1" smtClean="0"/>
              <a:t>Baptiste</a:t>
            </a:r>
            <a:r>
              <a:rPr lang="en-US" dirty="0" smtClean="0"/>
              <a:t> Lamarck (1744-1829) and Charles Darwin (1809-1882) both thought and had ideas about how life on earth got to be the way it is now. </a:t>
            </a:r>
          </a:p>
          <a:p>
            <a:endParaRPr lang="en-US" dirty="0" smtClean="0"/>
          </a:p>
          <a:p>
            <a:r>
              <a:rPr lang="en-US" dirty="0" smtClean="0"/>
              <a:t>They had some similar and some very different ideas.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600" b="1" dirty="0" smtClean="0"/>
              <a:t>What they agreed on</a:t>
            </a:r>
            <a:endParaRPr lang="en-US" dirty="0"/>
          </a:p>
        </p:txBody>
      </p:sp>
      <p:sp>
        <p:nvSpPr>
          <p:cNvPr id="3" name="Content Placeholder 2"/>
          <p:cNvSpPr>
            <a:spLocks noGrp="1"/>
          </p:cNvSpPr>
          <p:nvPr>
            <p:ph idx="1"/>
          </p:nvPr>
        </p:nvSpPr>
        <p:spPr>
          <a:xfrm>
            <a:off x="228600" y="1524000"/>
            <a:ext cx="8610600" cy="5105400"/>
          </a:xfrm>
        </p:spPr>
        <p:txBody>
          <a:bodyPr>
            <a:normAutofit/>
          </a:bodyPr>
          <a:lstStyle/>
          <a:p>
            <a:r>
              <a:rPr lang="en-US" dirty="0" smtClean="0"/>
              <a:t>Unlike most other people at that time, Darwin and Lamarck both thought that life had changed gradually over time and was still changing, that living things change to be better suited and adapted to their environments, and that all organisms are related. </a:t>
            </a:r>
          </a:p>
          <a:p>
            <a:endParaRPr lang="en-US" dirty="0" smtClean="0"/>
          </a:p>
          <a:p>
            <a:r>
              <a:rPr lang="en-US" dirty="0" smtClean="0"/>
              <a:t>Darwin and Lamarck also agreed that life evolved from fewer, simpler organisms to many, more complex organisms.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sz="5600" b="1" dirty="0" smtClean="0"/>
              <a:t>What Lamarck believed</a:t>
            </a:r>
            <a:endParaRPr lang="en-US" dirty="0"/>
          </a:p>
        </p:txBody>
      </p:sp>
      <p:sp>
        <p:nvSpPr>
          <p:cNvPr id="3" name="Content Placeholder 2"/>
          <p:cNvSpPr>
            <a:spLocks noGrp="1"/>
          </p:cNvSpPr>
          <p:nvPr>
            <p:ph idx="1"/>
          </p:nvPr>
        </p:nvSpPr>
        <p:spPr>
          <a:xfrm>
            <a:off x="228600" y="990600"/>
            <a:ext cx="8610600" cy="5867400"/>
          </a:xfrm>
        </p:spPr>
        <p:txBody>
          <a:bodyPr>
            <a:normAutofit fontScale="92500" lnSpcReduction="10000"/>
          </a:bodyPr>
          <a:lstStyle/>
          <a:p>
            <a:r>
              <a:rPr lang="en-US" dirty="0" smtClean="0"/>
              <a:t>Lamarck said that change is made by what the organisms want or need. For example, Lamarck believed that elephants all used to have short trunks. When there was no food or water that they could reach with their short trunks, they stretched their trunks to reach the water and branches, and their offspring inherited long trunks. </a:t>
            </a:r>
          </a:p>
          <a:p>
            <a:r>
              <a:rPr lang="en-US" dirty="0" smtClean="0"/>
              <a:t>Lamarck also said that body parts that are not being used, such as the human appendix and little toes are gradually disappearing. Eventually, people will be born without these parts. </a:t>
            </a:r>
          </a:p>
          <a:p>
            <a:r>
              <a:rPr lang="en-US" dirty="0" smtClean="0"/>
              <a:t>Lamarck also believed that evolution happens according to a predetermined plan and that the results have already been decided.</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lgn="ctr"/>
            <a:r>
              <a:rPr lang="en-US" sz="5600" b="1" dirty="0" smtClean="0"/>
              <a:t>What Darwin believed</a:t>
            </a:r>
            <a:endParaRPr lang="en-US" dirty="0"/>
          </a:p>
        </p:txBody>
      </p:sp>
      <p:sp>
        <p:nvSpPr>
          <p:cNvPr id="3" name="Content Placeholder 2"/>
          <p:cNvSpPr>
            <a:spLocks noGrp="1"/>
          </p:cNvSpPr>
          <p:nvPr>
            <p:ph idx="1"/>
          </p:nvPr>
        </p:nvSpPr>
        <p:spPr>
          <a:xfrm>
            <a:off x="0" y="990600"/>
            <a:ext cx="9144000" cy="5867400"/>
          </a:xfrm>
        </p:spPr>
        <p:txBody>
          <a:bodyPr>
            <a:normAutofit fontScale="92500"/>
          </a:bodyPr>
          <a:lstStyle/>
          <a:p>
            <a:r>
              <a:rPr lang="en-US" dirty="0" smtClean="0"/>
              <a:t>Darwin believed that the desires of animals have nothing to do with how they evolve, and that changes in an organism during its life do not affect the evolution of the species. He said that organisms, even of the same species, are all different and that those which happen to have variations that help them to survive in their environments survive and have more offspring. The offspring are born with their parents' helpful traits, and as they reproduce, individuals with that trait make up more of the population. Other individuals, that are not so well adapted, die off. </a:t>
            </a:r>
          </a:p>
          <a:p>
            <a:r>
              <a:rPr lang="en-US" dirty="0" smtClean="0"/>
              <a:t>Darwin also believed that evolution does not happen according to any sort of plan.</a:t>
            </a:r>
            <a:endParaRPr lang="en-US" dirty="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Technic</Template>
  <TotalTime>3922</TotalTime>
  <Words>533</Words>
  <Application>Microsoft Office PowerPoint</Application>
  <PresentationFormat>On-screen Show (4:3)</PresentationFormat>
  <Paragraphs>37</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Batang</vt:lpstr>
      <vt:lpstr>Bookman Old Style</vt:lpstr>
      <vt:lpstr>Calibri</vt:lpstr>
      <vt:lpstr>Cambria</vt:lpstr>
      <vt:lpstr>Franklin Gothic Book</vt:lpstr>
      <vt:lpstr>Wingdings 2</vt:lpstr>
      <vt:lpstr>Technic</vt:lpstr>
      <vt:lpstr>Warm Up April 21, 2017</vt:lpstr>
      <vt:lpstr>Charles Darwin*</vt:lpstr>
      <vt:lpstr>PowerPoint Presentation</vt:lpstr>
      <vt:lpstr>Jean-Baptiste Lamarck</vt:lpstr>
      <vt:lpstr>PowerPoint Presentation</vt:lpstr>
      <vt:lpstr>Lamarck vs. Darwin </vt:lpstr>
      <vt:lpstr>What they agreed on</vt:lpstr>
      <vt:lpstr>What Lamarck believed</vt:lpstr>
      <vt:lpstr>What Darwin believed</vt:lpstr>
      <vt:lpstr>Why Darwin was right</vt:lpstr>
      <vt:lpstr>Natural Selection*</vt:lpstr>
      <vt:lpstr>PowerPoint Presentation</vt:lpstr>
      <vt:lpstr>PowerPoint Presentation</vt:lpstr>
      <vt:lpstr>Artificial Selection*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We’ve already seen that CHEMISTRY can make &amp; use all sorts of energy!</dc:title>
  <dc:creator>regoodman</dc:creator>
  <cp:lastModifiedBy>Greenberg, Mitchell</cp:lastModifiedBy>
  <cp:revision>214</cp:revision>
  <cp:lastPrinted>2017-04-20T14:45:04Z</cp:lastPrinted>
  <dcterms:created xsi:type="dcterms:W3CDTF">2012-12-15T17:36:21Z</dcterms:created>
  <dcterms:modified xsi:type="dcterms:W3CDTF">2018-04-11T13:50:43Z</dcterms:modified>
</cp:coreProperties>
</file>