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sldIdLst>
    <p:sldId id="256" r:id="rId12"/>
    <p:sldId id="292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EF6A-7763-406C-B338-31C185FCFF8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998-005C-4D3F-AF5E-972CBE137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7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EF6A-7763-406C-B338-31C185FCFF8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998-005C-4D3F-AF5E-972CBE137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724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27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958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76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517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076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27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374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449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717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8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EF6A-7763-406C-B338-31C185FCFF8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998-005C-4D3F-AF5E-972CBE137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653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435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41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703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49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070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659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097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122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675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9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50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744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90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3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24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25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8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52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4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EF6A-7763-406C-B338-31C185FCFF8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998-005C-4D3F-AF5E-972CBE137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96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90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06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27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61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8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17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37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8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64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6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EF6A-7763-406C-B338-31C185FCFF8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998-005C-4D3F-AF5E-972CBE137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82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26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93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24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86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3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43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63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28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91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6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EF6A-7763-406C-B338-31C185FCFF8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998-005C-4D3F-AF5E-972CBE137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507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0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59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39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81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79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91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928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05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1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9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EF6A-7763-406C-B338-31C185FCFF8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998-005C-4D3F-AF5E-972CBE137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681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341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141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657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59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122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31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91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109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20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4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EF6A-7763-406C-B338-31C185FCFF8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998-005C-4D3F-AF5E-972CBE137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696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198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295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770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675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166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515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493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04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145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18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EF6A-7763-406C-B338-31C185FCFF8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998-005C-4D3F-AF5E-972CBE137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367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57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866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203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016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412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888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883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793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55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9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EF6A-7763-406C-B338-31C185FCFF8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998-005C-4D3F-AF5E-972CBE137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451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46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630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07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536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389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003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582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226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787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04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EF6A-7763-406C-B338-31C185FCFF8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998-005C-4D3F-AF5E-972CBE137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727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739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89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381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173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66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569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112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365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68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2EF6A-7763-406C-B338-31C185FCFF8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F4998-005C-4D3F-AF5E-972CBE137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6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6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99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78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09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88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626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48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162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8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CD879C-3A58-460C-896C-E5D7C3A1068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11/3/2016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84F9C-50C9-49ED-96F2-6254C1812D51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6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CWdz95zWEcz2iM&amp;tbnid=KPFSg1pNFcw08M:&amp;ved=0CAUQjRw&amp;url=http://thingsinjars.com/post/391/angler-fish/&amp;ei=QmRkUvHyGIrk8gSW1oAw&amp;bvm=bv.55139894,d.eWU&amp;psig=AFQjCNGPBn7q9lgdF5EsQRoTZefLtbWhBg&amp;ust=138239736954033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docid=_tjP8N0PoEBNZM&amp;tbnid=yTlqyOZQvBX4tM:&amp;ved=0CAUQjRw&amp;url=http://benthiczone.weebly.com/general.html&amp;ei=jWRkUuz_NJL-9gTYt4Aw&amp;psig=AFQjCNFX7mLrKC53N4b3OFovVO1-hjifmA&amp;ust=138239734580268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docid=nKoXspQrK_g1yM&amp;tbnid=sLWSiZdvuRQNRM:&amp;ved=0CAUQjRw&amp;url=http://www.pa-divingidc.com/2010_06_01_archive.html&amp;ei=BWR1UqqINsWHkQfSt4CYBQ&amp;bvm=bv.55819444,d.cWc&amp;psig=AFQjCNGvDCQK4wFSZUXFKOKjonLOXQJQ7g&amp;ust=1383511402074209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docid=nKoXspQrK_g1yM&amp;tbnid=sLWSiZdvuRQNRM:&amp;ved=0CAUQjRw&amp;url=http://www.sterling-adventures.co.uk/blog/2009/10/05/a-record-dive/&amp;ei=6W12UuqnK9C0kQf49YDoBw&amp;bvm=bv.55819444,d.cWc&amp;psig=AFQjCNGvDCQK4wFSZUXFKOKjonLOXQJQ7g&amp;ust=1383511402074209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s://www.google.com/url?sa=i&amp;rct=j&amp;q=&amp;esrc=s&amp;frm=1&amp;source=images&amp;cd=&amp;cad=rja&amp;docid=ADzQR_kwugOSSM&amp;tbnid=h6n7yw8nG0NpBM:&amp;ved=0CAUQjRw&amp;url=https://mrbarlow.wordpress.com/2010/05/11/why-are-animals-bioluminescent/&amp;ei=oll1Uo_UOIiikQfq5YGABA&amp;psig=AFQjCNHhn8QHePHxj6AghUuf0egyFrwCEg&amp;ust=1383508745936583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com/url?sa=i&amp;rct=j&amp;q=&amp;esrc=s&amp;frm=1&amp;source=images&amp;cd=&amp;cad=rja&amp;docid=MW07XPKPpfdcSM&amp;tbnid=FdhVKYCvWWiYNM:&amp;ved=0CAUQjRw&amp;url=http://qnicaragua.com/2013/07/01/colombia-rejects-nicaraguan-report-to-un-about-continental-shelf/&amp;ei=elNkUr-6GYXO8wStqoGgAQ&amp;bvm=bv.55139894,d.eWU&amp;psig=AFQjCNFk5eJgBe7AXRLyITY1D701gFM0nA&amp;ust=138239304642026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213" y="145333"/>
            <a:ext cx="9144000" cy="1057166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DE Article: Underwater Life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624" y="1465545"/>
            <a:ext cx="11749413" cy="5523978"/>
          </a:xfrm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4400" dirty="0" smtClean="0"/>
              <a:t>What 4 categories are lake ecosystems divided into?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400" dirty="0" smtClean="0"/>
              <a:t>What’s the difference between zones with sunlight and deeper zones?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400" dirty="0" smtClean="0"/>
              <a:t>How are marine ecosystems categorized?  How many zones?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400" dirty="0" smtClean="0"/>
              <a:t>What are the 5 zones and what organisms and plants live in each of them?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13837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u="sng" dirty="0" smtClean="0">
                <a:solidFill>
                  <a:schemeClr val="tx1"/>
                </a:solidFill>
              </a:rPr>
              <a:t>Our ocean has 3 ecosystems: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1.  </a:t>
            </a:r>
            <a:r>
              <a:rPr lang="en-US" b="1" u="sng" dirty="0" smtClean="0">
                <a:latin typeface="+mj-lt"/>
              </a:rPr>
              <a:t>SHORE = </a:t>
            </a:r>
            <a:r>
              <a:rPr lang="en-US" u="sng" dirty="0" smtClean="0">
                <a:latin typeface="Arial Black" panose="020B0A04020102020204" pitchFamily="34" charset="0"/>
              </a:rPr>
              <a:t>INTERTIDAL ZONE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2.  </a:t>
            </a:r>
            <a:r>
              <a:rPr lang="en-US" b="1" u="sng" dirty="0" smtClean="0">
                <a:latin typeface="+mj-lt"/>
              </a:rPr>
              <a:t>CONTINENTAL SHELF = </a:t>
            </a:r>
            <a:r>
              <a:rPr lang="en-US" u="sng" dirty="0" smtClean="0">
                <a:latin typeface="Arial Black" panose="020B0A04020102020204" pitchFamily="34" charset="0"/>
              </a:rPr>
              <a:t>NERITIC ZONE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3.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Black" panose="020B0A04020102020204" pitchFamily="34" charset="0"/>
            </a:endParaRPr>
          </a:p>
        </p:txBody>
      </p:sp>
      <p:pic>
        <p:nvPicPr>
          <p:cNvPr id="8" name="Picture 2" descr="http://theterramarproject.org/thedailycatch/wp-content/uploads/2012/08/kelp_forest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4386" y="3371850"/>
            <a:ext cx="4648200" cy="3486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16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coral reefs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media.fromthegrapevine.com/assets/images/2015/6/Colorful%20coral%20reef.jpg.824x0_q71_crop-sc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82964"/>
            <a:ext cx="78486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83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704089"/>
            <a:ext cx="8229600" cy="25022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>kelp forests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1.  </a:t>
            </a:r>
            <a:r>
              <a:rPr lang="en-US" b="1" u="sng" dirty="0" smtClean="0">
                <a:latin typeface="+mj-lt"/>
              </a:rPr>
              <a:t>SHORE = </a:t>
            </a:r>
            <a:r>
              <a:rPr lang="en-US" u="sng" dirty="0" smtClean="0">
                <a:latin typeface="Arial Black" panose="020B0A04020102020204" pitchFamily="34" charset="0"/>
              </a:rPr>
              <a:t>INTERTIDAL ZONE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2.  </a:t>
            </a:r>
            <a:r>
              <a:rPr lang="en-US" b="1" u="sng" dirty="0" smtClean="0">
                <a:latin typeface="+mj-lt"/>
              </a:rPr>
              <a:t>CONTINENTAL SHELF = </a:t>
            </a:r>
            <a:r>
              <a:rPr lang="en-US" u="sng" dirty="0" smtClean="0">
                <a:latin typeface="Arial Black" panose="020B0A04020102020204" pitchFamily="34" charset="0"/>
              </a:rPr>
              <a:t>NERITIC ZONE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3.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Black" panose="020B0A04020102020204" pitchFamily="34" charset="0"/>
            </a:endParaRPr>
          </a:p>
        </p:txBody>
      </p:sp>
      <p:pic>
        <p:nvPicPr>
          <p:cNvPr id="4098" name="Picture 2" descr="http://www.divephotoguide.com/images/photos/orig/5912_1222480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54314"/>
            <a:ext cx="8801099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u="sng" dirty="0" smtClean="0">
                <a:solidFill>
                  <a:schemeClr val="tx1"/>
                </a:solidFill>
              </a:rPr>
              <a:t>Our ocean has 3 ecosystems: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1.  </a:t>
            </a:r>
            <a:r>
              <a:rPr lang="en-US" b="1" u="sng" dirty="0" smtClean="0">
                <a:latin typeface="+mj-lt"/>
              </a:rPr>
              <a:t>SHORE = </a:t>
            </a:r>
            <a:r>
              <a:rPr lang="en-US" b="1" u="sng" dirty="0" smtClean="0">
                <a:latin typeface="Arial Black" panose="020B0A04020102020204" pitchFamily="34" charset="0"/>
              </a:rPr>
              <a:t>INTERTIDAL ZONE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2.  </a:t>
            </a:r>
            <a:r>
              <a:rPr lang="en-US" b="1" u="sng" dirty="0" smtClean="0">
                <a:latin typeface="+mj-lt"/>
              </a:rPr>
              <a:t>CONTINENTAL SHELF = </a:t>
            </a:r>
            <a:r>
              <a:rPr lang="en-US" u="sng" dirty="0" smtClean="0">
                <a:latin typeface="Arial Black" panose="020B0A04020102020204" pitchFamily="34" charset="0"/>
              </a:rPr>
              <a:t>NERITIC ZONE</a:t>
            </a: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	</a:t>
            </a:r>
            <a:r>
              <a:rPr lang="en-US" u="sng" dirty="0" smtClean="0">
                <a:latin typeface="Arial Black" panose="020B0A04020102020204" pitchFamily="34" charset="0"/>
              </a:rPr>
              <a:t>coral reefs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	</a:t>
            </a:r>
            <a:r>
              <a:rPr lang="en-US" u="sng" dirty="0" smtClean="0">
                <a:latin typeface="Arial Black" panose="020B0A04020102020204" pitchFamily="34" charset="0"/>
              </a:rPr>
              <a:t>kelp forests</a:t>
            </a:r>
            <a:endParaRPr lang="en-US" u="sng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3.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u="sng" dirty="0" smtClean="0">
                <a:solidFill>
                  <a:schemeClr val="tx1"/>
                </a:solidFill>
              </a:rPr>
              <a:t>Our ocean has 3 ecosystems: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1.  </a:t>
            </a:r>
            <a:r>
              <a:rPr lang="en-US" b="1" u="sng" dirty="0" smtClean="0">
                <a:latin typeface="+mj-lt"/>
              </a:rPr>
              <a:t>SHORE = </a:t>
            </a:r>
            <a:r>
              <a:rPr lang="en-US" b="1" u="sng" dirty="0" smtClean="0">
                <a:latin typeface="Arial Black" panose="020B0A04020102020204" pitchFamily="34" charset="0"/>
              </a:rPr>
              <a:t>INTERTIDAL ZONE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2.  </a:t>
            </a:r>
            <a:r>
              <a:rPr lang="en-US" b="1" u="sng" dirty="0" smtClean="0">
                <a:latin typeface="+mj-lt"/>
              </a:rPr>
              <a:t>CONTINENTAL SHELF = </a:t>
            </a:r>
            <a:r>
              <a:rPr lang="en-US" u="sng" dirty="0" smtClean="0">
                <a:latin typeface="Arial Black" panose="020B0A04020102020204" pitchFamily="34" charset="0"/>
              </a:rPr>
              <a:t>NERITIC ZONE</a:t>
            </a: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	</a:t>
            </a:r>
            <a:r>
              <a:rPr lang="en-US" u="sng" dirty="0" smtClean="0">
                <a:latin typeface="Arial Black" panose="020B0A04020102020204" pitchFamily="34" charset="0"/>
              </a:rPr>
              <a:t>coral reefs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	</a:t>
            </a:r>
            <a:r>
              <a:rPr lang="en-US" u="sng" dirty="0" smtClean="0">
                <a:latin typeface="Arial Black" panose="020B0A04020102020204" pitchFamily="34" charset="0"/>
              </a:rPr>
              <a:t>kelp forests</a:t>
            </a:r>
          </a:p>
          <a:p>
            <a:pPr marL="0" indent="0">
              <a:buNone/>
            </a:pPr>
            <a:endParaRPr lang="en-US" u="sng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3.  </a:t>
            </a:r>
            <a:r>
              <a:rPr lang="en-US" b="1" u="sng" dirty="0" smtClean="0">
                <a:latin typeface="+mj-lt"/>
              </a:rPr>
              <a:t>DEEP ZONE =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Black" panose="020B0A04020102020204" pitchFamily="34" charset="0"/>
            </a:endParaRPr>
          </a:p>
        </p:txBody>
      </p:sp>
      <p:pic>
        <p:nvPicPr>
          <p:cNvPr id="4" name="Picture 2" descr="http://thingsinjars.com/uploaded/images/expanded/angl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1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4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u="sng" dirty="0" smtClean="0">
                <a:solidFill>
                  <a:schemeClr val="tx1"/>
                </a:solidFill>
              </a:rPr>
              <a:t>Our ocean has 3 ecosystems: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1.  </a:t>
            </a:r>
            <a:r>
              <a:rPr lang="en-US" b="1" u="sng" dirty="0" smtClean="0">
                <a:latin typeface="+mj-lt"/>
              </a:rPr>
              <a:t>SHORE = </a:t>
            </a:r>
            <a:r>
              <a:rPr lang="en-US" b="1" u="sng" dirty="0" smtClean="0">
                <a:latin typeface="Arial Black" panose="020B0A04020102020204" pitchFamily="34" charset="0"/>
              </a:rPr>
              <a:t>INTERTIDAL ZONE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2.  </a:t>
            </a:r>
            <a:r>
              <a:rPr lang="en-US" b="1" u="sng" dirty="0" smtClean="0">
                <a:latin typeface="+mj-lt"/>
              </a:rPr>
              <a:t>CONTINENTAL SHELF = </a:t>
            </a:r>
            <a:r>
              <a:rPr lang="en-US" u="sng" dirty="0" smtClean="0">
                <a:latin typeface="Arial Black" panose="020B0A04020102020204" pitchFamily="34" charset="0"/>
              </a:rPr>
              <a:t>NERITIC ZONE</a:t>
            </a: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	</a:t>
            </a:r>
            <a:r>
              <a:rPr lang="en-US" u="sng" dirty="0" smtClean="0">
                <a:latin typeface="Arial Black" panose="020B0A04020102020204" pitchFamily="34" charset="0"/>
              </a:rPr>
              <a:t>coral reefs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	</a:t>
            </a:r>
            <a:r>
              <a:rPr lang="en-US" u="sng" dirty="0" smtClean="0">
                <a:latin typeface="Arial Black" panose="020B0A04020102020204" pitchFamily="34" charset="0"/>
              </a:rPr>
              <a:t>kelp forests</a:t>
            </a:r>
          </a:p>
          <a:p>
            <a:pPr marL="0" indent="0">
              <a:buNone/>
            </a:pPr>
            <a:endParaRPr lang="en-US" u="sng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3.  </a:t>
            </a:r>
            <a:r>
              <a:rPr lang="en-US" b="1" u="sng" dirty="0" smtClean="0">
                <a:latin typeface="+mj-lt"/>
              </a:rPr>
              <a:t>DEEP ZONE = </a:t>
            </a:r>
            <a:r>
              <a:rPr lang="en-US" b="1" u="sng" dirty="0" smtClean="0">
                <a:latin typeface="Arial Black" panose="020B0A04020102020204" pitchFamily="34" charset="0"/>
              </a:rPr>
              <a:t>BENTHIC ZONE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Black" panose="020B0A04020102020204" pitchFamily="34" charset="0"/>
            </a:endParaRPr>
          </a:p>
        </p:txBody>
      </p:sp>
      <p:pic>
        <p:nvPicPr>
          <p:cNvPr id="6" name="Picture 2" descr="http://benthiczone.weebly.com/uploads/1/6/8/7/16878254/9305998_or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862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04088"/>
            <a:ext cx="8839200" cy="896112"/>
          </a:xfrm>
        </p:spPr>
        <p:txBody>
          <a:bodyPr>
            <a:normAutofit/>
          </a:bodyPr>
          <a:lstStyle/>
          <a:p>
            <a:r>
              <a:rPr lang="en-US" dirty="0" smtClean="0"/>
              <a:t>Let’s make a SIMPLE table for notes!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800600"/>
          </a:xfrm>
        </p:spPr>
        <p:txBody>
          <a:bodyPr/>
          <a:lstStyle/>
          <a:p>
            <a:r>
              <a:rPr lang="en-US" dirty="0" smtClean="0"/>
              <a:t>Should take up at LEAST a HALF PAGE!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28800" y="2133600"/>
          <a:ext cx="8534400" cy="40233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2209800"/>
                <a:gridCol w="1981200"/>
                <a:gridCol w="1905000"/>
              </a:tblGrid>
              <a:tr h="109520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LIFE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LIGHT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PRESSURE </a:t>
                      </a:r>
                      <a:endParaRPr lang="en-US" sz="2800" dirty="0"/>
                    </a:p>
                  </a:txBody>
                  <a:tcPr/>
                </a:tc>
              </a:tr>
              <a:tr h="1038399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INTERTIDAL</a:t>
                      </a:r>
                    </a:p>
                    <a:p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60059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NERITIC</a:t>
                      </a:r>
                    </a:p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60059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BENTHIC</a:t>
                      </a:r>
                    </a:p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6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deeper you go, the ______ the pressure.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4.bp.blogspot.com/__Qrnvh5mADc/TBH7cC2IdrI/AAAAAAAAHB0/YArqilQb8gA/s1600/Sail+Rock+Rob+Deep+press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896508"/>
            <a:ext cx="3724275" cy="496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deeper you go, the </a:t>
            </a:r>
            <a:r>
              <a:rPr lang="en-US" b="1" dirty="0" smtClean="0"/>
              <a:t>more</a:t>
            </a:r>
            <a:r>
              <a:rPr lang="en-US" dirty="0" smtClean="0"/>
              <a:t> the pressure.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sterling-adventures.co.uk/blog/wp-content/uploads/2009/10/cu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057400"/>
            <a:ext cx="6405547" cy="426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1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04088"/>
            <a:ext cx="8839200" cy="8961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Which zone has the most PRESSURE?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8006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28800" y="2133600"/>
          <a:ext cx="8534400" cy="40233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2209800"/>
                <a:gridCol w="1981200"/>
                <a:gridCol w="1905000"/>
              </a:tblGrid>
              <a:tr h="109520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LIFE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LIGHT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PRESSURE </a:t>
                      </a:r>
                      <a:endParaRPr lang="en-US" sz="2800" dirty="0"/>
                    </a:p>
                  </a:txBody>
                  <a:tcPr/>
                </a:tc>
              </a:tr>
              <a:tr h="1038399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INTERTIDAL</a:t>
                      </a:r>
                    </a:p>
                    <a:p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60059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NERITIC</a:t>
                      </a:r>
                    </a:p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60059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BENTHIC</a:t>
                      </a:r>
                    </a:p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HIGHEST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2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Annotate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GREEN</a:t>
            </a:r>
            <a:r>
              <a:rPr lang="en-US" sz="6000" dirty="0" smtClean="0"/>
              <a:t>      Central Idea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RED</a:t>
            </a:r>
            <a:r>
              <a:rPr lang="en-US" sz="6000" dirty="0" smtClean="0"/>
              <a:t>           Unknown words</a:t>
            </a:r>
          </a:p>
          <a:p>
            <a:r>
              <a:rPr lang="en-US" sz="6000" dirty="0" smtClean="0">
                <a:solidFill>
                  <a:srgbClr val="0070C0"/>
                </a:solidFill>
              </a:rPr>
              <a:t>BLUE</a:t>
            </a:r>
            <a:r>
              <a:rPr lang="en-US" sz="6000" dirty="0" smtClean="0"/>
              <a:t>         Something surprising</a:t>
            </a:r>
          </a:p>
          <a:p>
            <a:r>
              <a:rPr lang="en-US" sz="6000" dirty="0" smtClean="0">
                <a:solidFill>
                  <a:schemeClr val="accent4"/>
                </a:solidFill>
              </a:rPr>
              <a:t>YELLOW</a:t>
            </a:r>
            <a:r>
              <a:rPr lang="en-US" sz="6000" dirty="0" smtClean="0"/>
              <a:t>    Something exciting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77704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0408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Which zone has the most sunlight?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64842"/>
            <a:ext cx="5410200" cy="437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800" y="4836142"/>
            <a:ext cx="1751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deep zone</a:t>
            </a:r>
          </a:p>
        </p:txBody>
      </p:sp>
    </p:spTree>
    <p:extLst>
      <p:ext uri="{BB962C8B-B14F-4D97-AF65-F5344CB8AC3E}">
        <p14:creationId xmlns:p14="http://schemas.microsoft.com/office/powerpoint/2010/main" val="42901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04088"/>
            <a:ext cx="899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</a:t>
            </a:r>
            <a:r>
              <a:rPr lang="en-US" b="1" dirty="0" smtClean="0"/>
              <a:t>shoreline</a:t>
            </a:r>
            <a:r>
              <a:rPr lang="en-US" dirty="0" smtClean="0"/>
              <a:t> has the most sunlight.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64842"/>
            <a:ext cx="5410200" cy="437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800" y="4836142"/>
            <a:ext cx="1751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deep zone</a:t>
            </a:r>
          </a:p>
        </p:txBody>
      </p:sp>
      <p:sp>
        <p:nvSpPr>
          <p:cNvPr id="5" name="Down Arrow 4"/>
          <p:cNvSpPr/>
          <p:nvPr/>
        </p:nvSpPr>
        <p:spPr>
          <a:xfrm rot="20084820">
            <a:off x="3594987" y="2012494"/>
            <a:ext cx="1170432" cy="13805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04088"/>
            <a:ext cx="899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</a:t>
            </a:r>
            <a:r>
              <a:rPr lang="en-US" b="1" dirty="0" smtClean="0"/>
              <a:t>shoreline</a:t>
            </a:r>
            <a:r>
              <a:rPr lang="en-US" dirty="0" smtClean="0"/>
              <a:t> has the most sunlight.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TOO MUCH sunlight.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29" y="2438401"/>
            <a:ext cx="6502399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9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04088"/>
            <a:ext cx="8839200" cy="8961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Which zone has the most SUNLIGHT?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8006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28800" y="2133600"/>
          <a:ext cx="8534400" cy="40233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2209800"/>
                <a:gridCol w="1981200"/>
                <a:gridCol w="1905000"/>
              </a:tblGrid>
              <a:tr h="109520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LIFE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LIGHT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b="0" dirty="0" smtClean="0"/>
                        <a:t>PRESSURE </a:t>
                      </a:r>
                      <a:endParaRPr lang="en-US" sz="2800" b="0" dirty="0"/>
                    </a:p>
                  </a:txBody>
                  <a:tcPr/>
                </a:tc>
              </a:tr>
              <a:tr h="1038399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INTERTIDAL</a:t>
                      </a:r>
                    </a:p>
                    <a:p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HIGHEST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LOW</a:t>
                      </a:r>
                      <a:endParaRPr lang="en-US" sz="2800" b="1" dirty="0"/>
                    </a:p>
                  </a:txBody>
                  <a:tcPr/>
                </a:tc>
              </a:tr>
              <a:tr h="60059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NERITIC</a:t>
                      </a:r>
                    </a:p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MEDIUM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MEDIUM</a:t>
                      </a:r>
                      <a:endParaRPr lang="en-US" sz="2800" b="1" dirty="0"/>
                    </a:p>
                  </a:txBody>
                  <a:tcPr/>
                </a:tc>
              </a:tr>
              <a:tr h="60059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BENTHIC</a:t>
                      </a:r>
                    </a:p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HIGHEST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9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The shelf (neritic zone) gets a right amount of light.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cdn.c.photoshelter.com/img-get2/I0000gxX4NZWOI3Y/fit=1000x750/Channel-Islands-Underwater-Kelp-Forest-0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828800"/>
            <a:ext cx="711517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064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04088"/>
            <a:ext cx="8839200" cy="13533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BENTHIC zone get LITTLE if any SUNLIGHT.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2438400"/>
            <a:ext cx="8229600" cy="3886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28800" y="2133600"/>
          <a:ext cx="8534400" cy="40233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2209800"/>
                <a:gridCol w="1981200"/>
                <a:gridCol w="1905000"/>
              </a:tblGrid>
              <a:tr h="109520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LIFE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LIGHT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b="0" dirty="0" smtClean="0"/>
                        <a:t>PRESSURE </a:t>
                      </a:r>
                      <a:endParaRPr lang="en-US" sz="2800" b="0" dirty="0"/>
                    </a:p>
                  </a:txBody>
                  <a:tcPr/>
                </a:tc>
              </a:tr>
              <a:tr h="1038399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INTERTIDAL</a:t>
                      </a:r>
                    </a:p>
                    <a:p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HIGHEST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LOW</a:t>
                      </a:r>
                      <a:endParaRPr lang="en-US" sz="2800" b="1" dirty="0"/>
                    </a:p>
                  </a:txBody>
                  <a:tcPr/>
                </a:tc>
              </a:tr>
              <a:tr h="60059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NERITIC</a:t>
                      </a:r>
                    </a:p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MEDIUM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MEDIUM</a:t>
                      </a:r>
                      <a:endParaRPr lang="en-US" sz="2800" b="1" dirty="0"/>
                    </a:p>
                  </a:txBody>
                  <a:tcPr/>
                </a:tc>
              </a:tr>
              <a:tr h="60059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BENTHIC</a:t>
                      </a:r>
                    </a:p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LOW or NO </a:t>
                      </a:r>
                      <a:r>
                        <a:rPr lang="en-US" sz="2800" b="1" dirty="0" smtClean="0"/>
                        <a:t>LIGHT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HIGHEST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4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2568" y="2199858"/>
            <a:ext cx="5584871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49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71600"/>
            <a:ext cx="88392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Which zone has the </a:t>
            </a:r>
            <a:br>
              <a:rPr lang="en-US" dirty="0" smtClean="0"/>
            </a:br>
            <a:r>
              <a:rPr lang="en-US" dirty="0" smtClean="0"/>
              <a:t>highest concentration,</a:t>
            </a:r>
            <a:br>
              <a:rPr lang="en-US" dirty="0" smtClean="0"/>
            </a:br>
            <a:r>
              <a:rPr lang="en-US" dirty="0" smtClean="0"/>
              <a:t> highest density of life?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13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coral reefs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media.fromthegrapevine.com/assets/images/2015/6/Colorful%20coral%20reef.jpg.824x0_q71_crop-sc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82964"/>
            <a:ext cx="78486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53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704089"/>
            <a:ext cx="8229600" cy="25022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>kelp forests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1.  </a:t>
            </a:r>
            <a:r>
              <a:rPr lang="en-US" b="1" u="sng" dirty="0" smtClean="0">
                <a:latin typeface="+mj-lt"/>
              </a:rPr>
              <a:t>SHORE = </a:t>
            </a:r>
            <a:r>
              <a:rPr lang="en-US" u="sng" dirty="0" smtClean="0">
                <a:latin typeface="Arial Black" panose="020B0A04020102020204" pitchFamily="34" charset="0"/>
              </a:rPr>
              <a:t>INTERTIDAL ZONE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2.  </a:t>
            </a:r>
            <a:r>
              <a:rPr lang="en-US" b="1" u="sng" dirty="0" smtClean="0">
                <a:latin typeface="+mj-lt"/>
              </a:rPr>
              <a:t>CONTINENTAL SHELF = </a:t>
            </a:r>
            <a:r>
              <a:rPr lang="en-US" u="sng" dirty="0" smtClean="0">
                <a:latin typeface="Arial Black" panose="020B0A04020102020204" pitchFamily="34" charset="0"/>
              </a:rPr>
              <a:t>NERITIC ZONE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3.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Black" panose="020B0A04020102020204" pitchFamily="34" charset="0"/>
            </a:endParaRPr>
          </a:p>
        </p:txBody>
      </p:sp>
      <p:pic>
        <p:nvPicPr>
          <p:cNvPr id="8194" name="Picture 2" descr="https://www.tclauset.org/c5/files/9213/4350/0228/kelp-fishcard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092"/>
            <a:ext cx="9144000" cy="607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3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Our ocean has 3 ecosystems:</a:t>
            </a:r>
            <a:endParaRPr lang="en-US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://images.wikia.com/thehungergames/images/d/d4/2001129-plankt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1" y="3352800"/>
            <a:ext cx="2352675" cy="3114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59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04088"/>
            <a:ext cx="9144000" cy="13533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Neritic zone has the highest concentration of sea life</a:t>
            </a:r>
            <a:br>
              <a:rPr lang="en-US" b="1" dirty="0" smtClean="0"/>
            </a:br>
            <a:r>
              <a:rPr lang="en-US" b="1" dirty="0" smtClean="0"/>
              <a:t>…conditions are just right!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2438400"/>
            <a:ext cx="8229600" cy="3886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28800" y="2133600"/>
          <a:ext cx="8534400" cy="41452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2209800"/>
                <a:gridCol w="1981200"/>
                <a:gridCol w="1905000"/>
              </a:tblGrid>
              <a:tr h="109520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b="1" dirty="0" smtClean="0"/>
                        <a:t>LIFE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LIGHT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b="0" dirty="0" smtClean="0"/>
                        <a:t>PRESSURE </a:t>
                      </a:r>
                      <a:endParaRPr lang="en-US" sz="2800" b="0" dirty="0"/>
                    </a:p>
                  </a:txBody>
                  <a:tcPr/>
                </a:tc>
              </a:tr>
              <a:tr h="1038399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INTERTIDAL</a:t>
                      </a:r>
                    </a:p>
                    <a:p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HIGHEST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LOW</a:t>
                      </a:r>
                      <a:endParaRPr lang="en-US" sz="2800" b="1" dirty="0"/>
                    </a:p>
                  </a:txBody>
                  <a:tcPr/>
                </a:tc>
              </a:tr>
              <a:tr h="60059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NERITIC</a:t>
                      </a:r>
                    </a:p>
                    <a:p>
                      <a:r>
                        <a:rPr lang="en-US" sz="1800" b="1" dirty="0" smtClean="0"/>
                        <a:t>(CONDITIONS JUST RIGHT)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HIG</a:t>
                      </a:r>
                      <a:r>
                        <a:rPr lang="en-US" sz="2800" b="1" baseline="0" dirty="0" smtClean="0"/>
                        <a:t>H DENSITY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MEDIUM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MEDIUM</a:t>
                      </a:r>
                      <a:endParaRPr lang="en-US" sz="2800" b="1" dirty="0"/>
                    </a:p>
                  </a:txBody>
                  <a:tcPr/>
                </a:tc>
              </a:tr>
              <a:tr h="60059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BENTHIC</a:t>
                      </a:r>
                    </a:p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LOW or NO </a:t>
                      </a:r>
                      <a:r>
                        <a:rPr lang="en-US" sz="2800" b="1" dirty="0" smtClean="0"/>
                        <a:t>LIGHT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HIGHEST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2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Which zone has life suited for wet &amp; dry conditions?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INTERTIDAL zone has life best suited for wet or dry conditions!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oceanexplorer.noaa.gov/edu/learning/10_tides/activities/media/high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564" y="2371414"/>
            <a:ext cx="6448866" cy="425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1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04088"/>
            <a:ext cx="9144000" cy="13533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Neritic zone has the highest concentration of sea life</a:t>
            </a:r>
            <a:br>
              <a:rPr lang="en-US" b="1" dirty="0" smtClean="0"/>
            </a:br>
            <a:r>
              <a:rPr lang="en-US" b="1" dirty="0" smtClean="0"/>
              <a:t>…conditions are just right!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2438400"/>
            <a:ext cx="8229600" cy="3886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28800" y="2133600"/>
          <a:ext cx="8534400" cy="41452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2209800"/>
                <a:gridCol w="1981200"/>
                <a:gridCol w="1905000"/>
              </a:tblGrid>
              <a:tr h="109520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b="1" dirty="0" smtClean="0"/>
                        <a:t>LIFE</a:t>
                      </a:r>
                      <a:endParaRPr lang="en-US" sz="2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LIGHT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b="0" dirty="0" smtClean="0"/>
                        <a:t>PRESSURE </a:t>
                      </a:r>
                      <a:endParaRPr lang="en-US" sz="28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38399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INTERTIDAL</a:t>
                      </a:r>
                    </a:p>
                    <a:p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WET</a:t>
                      </a:r>
                      <a:r>
                        <a:rPr lang="en-US" sz="2800" b="1" baseline="0" dirty="0" smtClean="0"/>
                        <a:t> &amp; DRY conditions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HIGHEST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LOW</a:t>
                      </a:r>
                      <a:endParaRPr lang="en-US" sz="2800" b="1" dirty="0"/>
                    </a:p>
                  </a:txBody>
                  <a:tcPr/>
                </a:tc>
              </a:tr>
              <a:tr h="60059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NERITIC</a:t>
                      </a:r>
                    </a:p>
                    <a:p>
                      <a:r>
                        <a:rPr lang="en-US" sz="1800" b="1" dirty="0" smtClean="0"/>
                        <a:t>(CONDITIONS JUST RIGHT)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HIG</a:t>
                      </a:r>
                      <a:r>
                        <a:rPr lang="en-US" sz="2800" b="1" baseline="0" dirty="0" smtClean="0"/>
                        <a:t>H DENSITY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MEDIUM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MEDIUM</a:t>
                      </a:r>
                      <a:endParaRPr lang="en-US" sz="2800" b="1" dirty="0"/>
                    </a:p>
                  </a:txBody>
                  <a:tcPr/>
                </a:tc>
              </a:tr>
              <a:tr h="60059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BENTHIC</a:t>
                      </a:r>
                    </a:p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LOW or NO </a:t>
                      </a:r>
                      <a:r>
                        <a:rPr lang="en-US" sz="2800" b="1" dirty="0" smtClean="0"/>
                        <a:t>LIGHT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HIGHEST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1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Which zone has the most diverse array of life?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diverse= different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04088"/>
            <a:ext cx="9144000" cy="19629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Surprisingly, the BENTHIC zone has the greatest VARIETY of living things anywhere on Earth!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90800"/>
            <a:ext cx="8229600" cy="3733800"/>
          </a:xfrm>
        </p:spPr>
        <p:txBody>
          <a:bodyPr/>
          <a:lstStyle/>
          <a:p>
            <a:r>
              <a:rPr lang="en-US" b="1" dirty="0" smtClean="0"/>
              <a:t>It’s the LARGEST part of our Oceans!</a:t>
            </a:r>
            <a:endParaRPr lang="en-US" b="1" dirty="0"/>
          </a:p>
        </p:txBody>
      </p:sp>
      <p:pic>
        <p:nvPicPr>
          <p:cNvPr id="13314" name="Picture 2" descr="http://mar-eco.no/learning-zone/__data/page/154/profile-zones-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2801"/>
            <a:ext cx="8153400" cy="337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940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04088"/>
            <a:ext cx="9144000" cy="19629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Surprisingly, the BENTHIC zone has the greatest VARIETY of living things anywhere on Earth!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90800"/>
            <a:ext cx="8229600" cy="3733800"/>
          </a:xfrm>
        </p:spPr>
        <p:txBody>
          <a:bodyPr/>
          <a:lstStyle/>
          <a:p>
            <a:r>
              <a:rPr lang="en-US" b="1" dirty="0" smtClean="0"/>
              <a:t>It’s the LARGEST part of our Oceans!</a:t>
            </a:r>
            <a:endParaRPr lang="en-US" b="1" dirty="0"/>
          </a:p>
        </p:txBody>
      </p:sp>
      <p:pic>
        <p:nvPicPr>
          <p:cNvPr id="13314" name="Picture 2" descr="http://mar-eco.no/learning-zone/__data/page/154/profile-zones-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2801"/>
            <a:ext cx="8153400" cy="337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rbarlow.files.wordpress.com/2010/05/bioluminescentc2a0animal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19" y="1"/>
            <a:ext cx="4886325" cy="498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dsphylum.weebly.com/uploads/1/1/5/0/11503558/577572567.jpg?13360014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86" y="3537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mk-fresssssssssh.wikispaces.com/file/view/22deep_slide01.jpg/264783650/229x229/22deep_slide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3048000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conserveturtles.org/images/seaturtles/king-crabs-RichardStarr-CBNM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431" y="4101310"/>
            <a:ext cx="3535226" cy="265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s://upload.wikimedia.org/wikipedia/commons/thumb/d/d5/Benthic_GLERL_1.jpg/220px-Benthic_GLERL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14" y="2692401"/>
            <a:ext cx="2818142" cy="221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117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04088"/>
            <a:ext cx="9144000" cy="13533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Neritic zone has the highest concentration of sea life</a:t>
            </a:r>
            <a:br>
              <a:rPr lang="en-US" b="1" dirty="0" smtClean="0"/>
            </a:br>
            <a:r>
              <a:rPr lang="en-US" b="1" dirty="0" smtClean="0"/>
              <a:t>…conditions are just right!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2438400"/>
            <a:ext cx="8229600" cy="3886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28800" y="2133600"/>
          <a:ext cx="8534400" cy="41452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2209800"/>
                <a:gridCol w="1981200"/>
                <a:gridCol w="1905000"/>
              </a:tblGrid>
              <a:tr h="109520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b="1" dirty="0" smtClean="0"/>
                        <a:t>LIFE</a:t>
                      </a:r>
                      <a:endParaRPr lang="en-US" sz="2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LIGHT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b="0" dirty="0" smtClean="0"/>
                        <a:t>PRESSURE </a:t>
                      </a:r>
                      <a:endParaRPr lang="en-US" sz="28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38399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INTERTIDAL</a:t>
                      </a:r>
                    </a:p>
                    <a:p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WET</a:t>
                      </a:r>
                      <a:r>
                        <a:rPr lang="en-US" sz="2800" b="1" baseline="0" dirty="0" smtClean="0"/>
                        <a:t> &amp; DRY conditions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HIGHEST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LOW</a:t>
                      </a:r>
                      <a:endParaRPr lang="en-US" sz="2800" b="1" dirty="0"/>
                    </a:p>
                  </a:txBody>
                  <a:tcPr/>
                </a:tc>
              </a:tr>
              <a:tr h="60059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NERITIC</a:t>
                      </a:r>
                    </a:p>
                    <a:p>
                      <a:r>
                        <a:rPr lang="en-US" sz="1800" b="1" dirty="0" smtClean="0"/>
                        <a:t>(CONDITIONS JUST RIGHT)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HIG</a:t>
                      </a:r>
                      <a:r>
                        <a:rPr lang="en-US" sz="2800" b="1" baseline="0" dirty="0" smtClean="0"/>
                        <a:t>H DENSITY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MEDIUM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MEDIUM</a:t>
                      </a:r>
                      <a:endParaRPr lang="en-US" sz="2800" b="1" dirty="0"/>
                    </a:p>
                  </a:txBody>
                  <a:tcPr/>
                </a:tc>
              </a:tr>
              <a:tr h="60059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BENTHIC</a:t>
                      </a:r>
                    </a:p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baseline="0" dirty="0" smtClean="0"/>
                        <a:t>low density high</a:t>
                      </a:r>
                      <a:r>
                        <a:rPr lang="en-US" sz="2800" b="0" baseline="0" dirty="0" smtClean="0"/>
                        <a:t> </a:t>
                      </a:r>
                      <a:r>
                        <a:rPr lang="en-US" sz="2800" b="1" baseline="0" dirty="0" smtClean="0"/>
                        <a:t>variety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LOW or NO </a:t>
                      </a:r>
                      <a:r>
                        <a:rPr lang="en-US" sz="2800" b="1" dirty="0" smtClean="0"/>
                        <a:t>LIGHT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HIGHEST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1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u="sng" dirty="0" smtClean="0">
                <a:solidFill>
                  <a:schemeClr val="tx1"/>
                </a:solidFill>
              </a:rPr>
              <a:t>Our ocean has 3 ecosystems: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1.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2.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3.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u="sng" dirty="0" smtClean="0">
                <a:solidFill>
                  <a:schemeClr val="tx1"/>
                </a:solidFill>
              </a:rPr>
              <a:t>Our ocean has 3 ecosystems: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1.  </a:t>
            </a:r>
            <a:r>
              <a:rPr lang="en-US" u="sng" dirty="0" smtClean="0">
                <a:latin typeface="+mj-lt"/>
              </a:rPr>
              <a:t>SHORE =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2.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3.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362200"/>
            <a:ext cx="6443663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8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u="sng" dirty="0" smtClean="0">
                <a:solidFill>
                  <a:schemeClr val="tx1"/>
                </a:solidFill>
              </a:rPr>
              <a:t>Our ocean has 3 ecosystems: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1.  </a:t>
            </a:r>
            <a:r>
              <a:rPr lang="en-US" u="sng" dirty="0" smtClean="0">
                <a:latin typeface="+mj-lt"/>
              </a:rPr>
              <a:t>SHORE = </a:t>
            </a:r>
            <a:r>
              <a:rPr lang="en-US" u="sng" dirty="0" smtClean="0">
                <a:latin typeface="Arial Black" panose="020B0A04020102020204" pitchFamily="34" charset="0"/>
              </a:rPr>
              <a:t>INTERTIDAL ZONE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2.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3.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2590800"/>
            <a:ext cx="5907087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4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u="sng" dirty="0" smtClean="0">
                <a:solidFill>
                  <a:schemeClr val="tx1"/>
                </a:solidFill>
              </a:rPr>
              <a:t>Our ocean has 3 ecosystems: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1.  </a:t>
            </a:r>
            <a:r>
              <a:rPr lang="en-US" b="1" u="sng" dirty="0" smtClean="0">
                <a:latin typeface="+mj-lt"/>
              </a:rPr>
              <a:t>SHORE = </a:t>
            </a:r>
            <a:r>
              <a:rPr lang="en-US" u="sng" dirty="0" smtClean="0">
                <a:latin typeface="Arial Black" panose="020B0A04020102020204" pitchFamily="34" charset="0"/>
              </a:rPr>
              <a:t>INTERTIDAL ZONE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2.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3.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48704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6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u="sng" dirty="0" smtClean="0">
                <a:solidFill>
                  <a:schemeClr val="tx1"/>
                </a:solidFill>
              </a:rPr>
              <a:t>Our ocean has 3 ecosystems: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1.  </a:t>
            </a:r>
            <a:r>
              <a:rPr lang="en-US" b="1" u="sng" dirty="0" smtClean="0">
                <a:latin typeface="+mj-lt"/>
              </a:rPr>
              <a:t>SHORE = </a:t>
            </a:r>
            <a:r>
              <a:rPr lang="en-US" u="sng" dirty="0" smtClean="0">
                <a:latin typeface="Arial Black" panose="020B0A04020102020204" pitchFamily="34" charset="0"/>
              </a:rPr>
              <a:t>INTERTIDAL ZONE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2.  </a:t>
            </a:r>
            <a:r>
              <a:rPr lang="en-US" b="1" u="sng" dirty="0" smtClean="0">
                <a:latin typeface="+mj-lt"/>
              </a:rPr>
              <a:t>CONTINENTAL SHELF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3.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Black" panose="020B0A04020102020204" pitchFamily="34" charset="0"/>
            </a:endParaRPr>
          </a:p>
        </p:txBody>
      </p:sp>
      <p:pic>
        <p:nvPicPr>
          <p:cNvPr id="5122" name="Picture 2" descr="http://qnicaragua.com/wp-content/uploads/2013/07/cshelf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4572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>
            <a:off x="7543800" y="3581400"/>
            <a:ext cx="990600" cy="9022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u="sng" dirty="0" smtClean="0">
                <a:solidFill>
                  <a:schemeClr val="tx1"/>
                </a:solidFill>
              </a:rPr>
              <a:t>Our ocean has 3 ecosystems: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1.  </a:t>
            </a:r>
            <a:r>
              <a:rPr lang="en-US" b="1" u="sng" dirty="0" smtClean="0">
                <a:latin typeface="+mj-lt"/>
              </a:rPr>
              <a:t>SHORE = </a:t>
            </a:r>
            <a:r>
              <a:rPr lang="en-US" u="sng" dirty="0" smtClean="0">
                <a:latin typeface="Arial Black" panose="020B0A04020102020204" pitchFamily="34" charset="0"/>
              </a:rPr>
              <a:t>INTERTIDAL ZONE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2.  </a:t>
            </a:r>
            <a:r>
              <a:rPr lang="en-US" b="1" u="sng" dirty="0" smtClean="0">
                <a:latin typeface="+mj-lt"/>
              </a:rPr>
              <a:t>CONTINENTAL SHELF = </a:t>
            </a:r>
            <a:r>
              <a:rPr lang="en-US" u="sng" dirty="0" smtClean="0">
                <a:latin typeface="Arial Black" panose="020B0A04020102020204" pitchFamily="34" charset="0"/>
              </a:rPr>
              <a:t>NERITIC ZONE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3.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Black" panose="020B0A04020102020204" pitchFamily="34" charset="0"/>
            </a:endParaRPr>
          </a:p>
        </p:txBody>
      </p:sp>
      <p:pic>
        <p:nvPicPr>
          <p:cNvPr id="6" name="Picture 2" descr="http://students.cis.uab.edu/archived/troberge/co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629" y="3352800"/>
            <a:ext cx="5029200" cy="3367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95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632</Words>
  <Application>Microsoft Office PowerPoint</Application>
  <PresentationFormat>Widescreen</PresentationFormat>
  <Paragraphs>218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37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Constantia</vt:lpstr>
      <vt:lpstr>Wingdings 2</vt:lpstr>
      <vt:lpstr>Office Theme</vt:lpstr>
      <vt:lpstr>Flow</vt:lpstr>
      <vt:lpstr>1_Flow</vt:lpstr>
      <vt:lpstr>2_Flow</vt:lpstr>
      <vt:lpstr>3_Flow</vt:lpstr>
      <vt:lpstr>4_Flow</vt:lpstr>
      <vt:lpstr>5_Flow</vt:lpstr>
      <vt:lpstr>6_Flow</vt:lpstr>
      <vt:lpstr>7_Flow</vt:lpstr>
      <vt:lpstr>8_Flow</vt:lpstr>
      <vt:lpstr>9_Flow</vt:lpstr>
      <vt:lpstr>DE Article: Underwater Life</vt:lpstr>
      <vt:lpstr>Annotate</vt:lpstr>
      <vt:lpstr>Our ocean has 3 ecosystems:</vt:lpstr>
      <vt:lpstr>Our ocean has 3 ecosystems:</vt:lpstr>
      <vt:lpstr>Our ocean has 3 ecosystems:</vt:lpstr>
      <vt:lpstr>Our ocean has 3 ecosystems:</vt:lpstr>
      <vt:lpstr>Our ocean has 3 ecosystems:</vt:lpstr>
      <vt:lpstr>Our ocean has 3 ecosystems:</vt:lpstr>
      <vt:lpstr>Our ocean has 3 ecosystems:</vt:lpstr>
      <vt:lpstr>Our ocean has 3 ecosystems:</vt:lpstr>
      <vt:lpstr>coral reefs</vt:lpstr>
      <vt:lpstr>kelp forests</vt:lpstr>
      <vt:lpstr>Our ocean has 3 ecosystems:</vt:lpstr>
      <vt:lpstr>Our ocean has 3 ecosystems:</vt:lpstr>
      <vt:lpstr>Our ocean has 3 ecosystems:</vt:lpstr>
      <vt:lpstr>Let’s make a SIMPLE table for notes!</vt:lpstr>
      <vt:lpstr>The deeper you go, the ______ the pressure.</vt:lpstr>
      <vt:lpstr>The deeper you go, the more the pressure.</vt:lpstr>
      <vt:lpstr>Which zone has the most PRESSURE?</vt:lpstr>
      <vt:lpstr>Which zone has the most sunlight?</vt:lpstr>
      <vt:lpstr>The shoreline has the most sunlight.</vt:lpstr>
      <vt:lpstr>The shoreline has the most sunlight.</vt:lpstr>
      <vt:lpstr>Which zone has the most SUNLIGHT?</vt:lpstr>
      <vt:lpstr>The shelf (neritic zone) gets a right amount of light.</vt:lpstr>
      <vt:lpstr>The BENTHIC zone get LITTLE if any SUNLIGHT.</vt:lpstr>
      <vt:lpstr>PowerPoint Presentation</vt:lpstr>
      <vt:lpstr>Which zone has the  highest concentration,  highest density of life?</vt:lpstr>
      <vt:lpstr>coral reefs</vt:lpstr>
      <vt:lpstr>kelp forests</vt:lpstr>
      <vt:lpstr>Neritic zone has the highest concentration of sea life …conditions are just right!</vt:lpstr>
      <vt:lpstr>Which zone has life suited for wet &amp; dry conditions?</vt:lpstr>
      <vt:lpstr>The INTERTIDAL zone has life best suited for wet or dry conditions!</vt:lpstr>
      <vt:lpstr>Neritic zone has the highest concentration of sea life …conditions are just right!</vt:lpstr>
      <vt:lpstr>Which zone has the most diverse array of life?</vt:lpstr>
      <vt:lpstr>Surprisingly, the BENTHIC zone has the greatest VARIETY of living things anywhere on Earth!</vt:lpstr>
      <vt:lpstr>Surprisingly, the BENTHIC zone has the greatest VARIETY of living things anywhere on Earth!</vt:lpstr>
      <vt:lpstr>Neritic zone has the highest concentration of sea life …conditions are just right!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Greenberg, Mitchell</dc:creator>
  <cp:lastModifiedBy>Greenberg, Mitchell</cp:lastModifiedBy>
  <cp:revision>6</cp:revision>
  <dcterms:created xsi:type="dcterms:W3CDTF">2016-10-31T17:50:40Z</dcterms:created>
  <dcterms:modified xsi:type="dcterms:W3CDTF">2016-11-03T13:03:12Z</dcterms:modified>
</cp:coreProperties>
</file>