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29"/>
  </p:notesMasterIdLst>
  <p:sldIdLst>
    <p:sldId id="256" r:id="rId4"/>
    <p:sldId id="273" r:id="rId5"/>
    <p:sldId id="276" r:id="rId6"/>
    <p:sldId id="258" r:id="rId7"/>
    <p:sldId id="259" r:id="rId8"/>
    <p:sldId id="260" r:id="rId9"/>
    <p:sldId id="261" r:id="rId10"/>
    <p:sldId id="274" r:id="rId11"/>
    <p:sldId id="262" r:id="rId12"/>
    <p:sldId id="263" r:id="rId13"/>
    <p:sldId id="264" r:id="rId14"/>
    <p:sldId id="278" r:id="rId15"/>
    <p:sldId id="279" r:id="rId16"/>
    <p:sldId id="280" r:id="rId17"/>
    <p:sldId id="281" r:id="rId18"/>
    <p:sldId id="272" r:id="rId19"/>
    <p:sldId id="271" r:id="rId20"/>
    <p:sldId id="269" r:id="rId21"/>
    <p:sldId id="270" r:id="rId22"/>
    <p:sldId id="257" r:id="rId23"/>
    <p:sldId id="275" r:id="rId24"/>
    <p:sldId id="265" r:id="rId25"/>
    <p:sldId id="266" r:id="rId26"/>
    <p:sldId id="267" r:id="rId27"/>
    <p:sldId id="268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59" autoAdjust="0"/>
    <p:restoredTop sz="88510" autoAdjust="0"/>
  </p:normalViewPr>
  <p:slideViewPr>
    <p:cSldViewPr snapToGrid="0">
      <p:cViewPr varScale="1">
        <p:scale>
          <a:sx n="77" d="100"/>
          <a:sy n="77" d="100"/>
        </p:scale>
        <p:origin x="126" y="4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855E8D-8CDB-4DC0-9ECF-21CFEFE32E89}" type="datetimeFigureOut">
              <a:rPr lang="en-US" smtClean="0"/>
              <a:t>10/19/2017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433603-DAF8-4C5B-AA44-CA28FFC77D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0082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Talk about saturated vs unsaturated water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433603-DAF8-4C5B-AA44-CA28FFC77D2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4113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Think about using another</a:t>
            </a:r>
            <a:r>
              <a:rPr lang="en-US" baseline="0" dirty="0" smtClean="0"/>
              <a:t> picture in the future****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433603-DAF8-4C5B-AA44-CA28FFC77D2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6872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Think about using another</a:t>
            </a:r>
            <a:r>
              <a:rPr lang="en-US" baseline="0" dirty="0" smtClean="0"/>
              <a:t> picture in the future****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433603-DAF8-4C5B-AA44-CA28FFC77D2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9360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543D1-ED93-47A0-88D9-309642C996E2}" type="datetimeFigureOut">
              <a:rPr lang="en-US" smtClean="0"/>
              <a:t>10/19/2017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F0143-AE49-44A8-93FC-AE507C05F2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9954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543D1-ED93-47A0-88D9-309642C996E2}" type="datetimeFigureOut">
              <a:rPr lang="en-US" smtClean="0"/>
              <a:t>10/19/2017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F0143-AE49-44A8-93FC-AE507C05F2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601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543D1-ED93-47A0-88D9-309642C996E2}" type="datetimeFigureOut">
              <a:rPr lang="en-US" smtClean="0"/>
              <a:t>10/19/2017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F0143-AE49-44A8-93FC-AE507C05F2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3194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1" y="0"/>
            <a:ext cx="12191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3355848"/>
            <a:ext cx="107696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1828800"/>
            <a:ext cx="107696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911D2-F51C-4687-9909-60F1D8EB51CC}" type="datetimeFigureOut">
              <a:rPr lang="en-US" smtClean="0">
                <a:solidFill>
                  <a:prstClr val="white">
                    <a:tint val="95000"/>
                  </a:prstClr>
                </a:solidFill>
              </a:rPr>
              <a:pPr/>
              <a:t>10/19/2017</a:t>
            </a:fld>
            <a:endParaRPr lang="en-US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4C2F-C728-4B04-8894-5895405112CB}" type="slidenum">
              <a:rPr lang="en-US" smtClean="0">
                <a:solidFill>
                  <a:prstClr val="white">
                    <a:tint val="9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12192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00876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5448"/>
            <a:ext cx="10972800" cy="125272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911D2-F51C-4687-9909-60F1D8EB51CC}" type="datetimeFigureOut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10/19/2017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4C2F-C728-4B04-8894-5895405112CB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86471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12192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12192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9744" y="118872"/>
            <a:ext cx="10684256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7552" y="1828800"/>
            <a:ext cx="10696448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911D2-F51C-4687-9909-60F1D8EB51CC}" type="datetimeFigureOut">
              <a:rPr lang="en-US" smtClean="0">
                <a:solidFill>
                  <a:prstClr val="white">
                    <a:tint val="95000"/>
                  </a:prstClr>
                </a:solidFill>
              </a:rPr>
              <a:pPr/>
              <a:t>10/19/2017</a:t>
            </a:fld>
            <a:endParaRPr lang="en-US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4C2F-C728-4B04-8894-5895405112CB}" type="slidenum">
              <a:rPr lang="en-US" smtClean="0">
                <a:solidFill>
                  <a:prstClr val="white">
                    <a:tint val="9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76486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773936"/>
            <a:ext cx="53848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773936"/>
            <a:ext cx="53848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911D2-F51C-4687-9909-60F1D8EB51CC}" type="datetimeFigureOut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10/19/2017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4C2F-C728-4B04-8894-5895405112CB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64284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98988"/>
            <a:ext cx="5386917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449512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698988"/>
            <a:ext cx="5389033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449512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911D2-F51C-4687-9909-60F1D8EB51CC}" type="datetimeFigureOut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10/19/2017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4C2F-C728-4B04-8894-5895405112CB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55212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911D2-F51C-4687-9909-60F1D8EB51CC}" type="datetimeFigureOut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10/19/2017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4C2F-C728-4B04-8894-5895405112CB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54872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911D2-F51C-4687-9909-60F1D8EB51CC}" type="datetimeFigureOut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10/19/2017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4C2F-C728-4B04-8894-5895405112CB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19044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784" y="152400"/>
            <a:ext cx="3364992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5837" y="1743134"/>
            <a:ext cx="7894188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784" y="1730018"/>
            <a:ext cx="329184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911D2-F51C-4687-9909-60F1D8EB51CC}" type="datetimeFigureOut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10/19/2017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4C2F-C728-4B04-8894-5895405112CB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12" name="Rectangle 11"/>
          <p:cNvSpPr/>
          <p:nvPr/>
        </p:nvSpPr>
        <p:spPr bwMode="invGray">
          <a:xfrm>
            <a:off x="3807649" y="0"/>
            <a:ext cx="6096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 bwMode="invGray">
          <a:xfrm>
            <a:off x="3807649" y="0"/>
            <a:ext cx="6096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6982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543D1-ED93-47A0-88D9-309642C996E2}" type="datetimeFigureOut">
              <a:rPr lang="en-US" smtClean="0"/>
              <a:t>10/19/2017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F0143-AE49-44A8-93FC-AE507C05F2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5680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5448"/>
            <a:ext cx="3366867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71741" y="1484808"/>
            <a:ext cx="8329863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6" y="1728216"/>
            <a:ext cx="329184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19456" y="1170432"/>
            <a:ext cx="3364992" cy="201168"/>
          </a:xfrm>
        </p:spPr>
        <p:txBody>
          <a:bodyPr/>
          <a:lstStyle/>
          <a:p>
            <a:fld id="{B7D911D2-F51C-4687-9909-60F1D8EB51CC}" type="datetimeFigureOut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10/19/2017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807649" y="0"/>
            <a:ext cx="6096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 bwMode="invGray">
          <a:xfrm>
            <a:off x="3807649" y="0"/>
            <a:ext cx="6096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47744" y="1170432"/>
            <a:ext cx="6925056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119104" y="1170432"/>
            <a:ext cx="978485" cy="201168"/>
          </a:xfrm>
        </p:spPr>
        <p:txBody>
          <a:bodyPr/>
          <a:lstStyle/>
          <a:p>
            <a:fld id="{AC5B4C2F-C728-4B04-8894-5895405112CB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1264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911D2-F51C-4687-9909-60F1D8EB51CC}" type="datetimeFigureOut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10/19/2017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4C2F-C728-4B04-8894-5895405112CB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19888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8798560" y="0"/>
            <a:ext cx="6096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 bwMode="ltGray">
          <a:xfrm>
            <a:off x="8863584" y="0"/>
            <a:ext cx="33528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274641"/>
            <a:ext cx="25400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4801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911D2-F51C-4687-9909-60F1D8EB51CC}" type="datetimeFigureOut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10/19/2017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20796" y="6377460"/>
            <a:ext cx="5115205" cy="365125"/>
          </a:xfrm>
        </p:spPr>
        <p:txBody>
          <a:bodyPr/>
          <a:lstStyle/>
          <a:p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4C2F-C728-4B04-8894-5895405112CB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75001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1" y="2647950"/>
            <a:ext cx="4762500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Freeform 7"/>
          <p:cNvSpPr/>
          <p:nvPr/>
        </p:nvSpPr>
        <p:spPr>
          <a:xfrm>
            <a:off x="-3173" y="-925"/>
            <a:ext cx="12195173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1089484" y="1730403"/>
            <a:ext cx="7531497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616370" y="2470926"/>
            <a:ext cx="8681508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076A9-775E-4927-BB55-A537FAE3F5E0}" type="datetimeFigureOut">
              <a:rPr lang="en-US" smtClean="0"/>
              <a:pPr/>
              <a:t>10/19/2017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CDC4-E21C-4D0B-8F68-76CA97670D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9338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076A9-775E-4927-BB55-A537FAE3F5E0}" type="datetimeFigureOut">
              <a:rPr lang="en-US" smtClean="0"/>
              <a:pPr/>
              <a:t>10/19/2017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CDC4-E21C-4D0B-8F68-76CA97670D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50705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3173" y="-925"/>
            <a:ext cx="12195173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" name="Right Triangle 6"/>
          <p:cNvSpPr/>
          <p:nvPr/>
        </p:nvSpPr>
        <p:spPr>
          <a:xfrm>
            <a:off x="1" y="2647950"/>
            <a:ext cx="4762500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1092532" y="1726738"/>
            <a:ext cx="7534656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621536" y="2468304"/>
            <a:ext cx="8680704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076A9-775E-4927-BB55-A537FAE3F5E0}" type="datetimeFigureOut">
              <a:rPr lang="en-US" smtClean="0"/>
              <a:pPr/>
              <a:t>10/19/2017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CDC4-E21C-4D0B-8F68-76CA97670D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2087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097280"/>
            <a:ext cx="42672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6688" y="1097280"/>
            <a:ext cx="42672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076A9-775E-4927-BB55-A537FAE3F5E0}" type="datetimeFigureOut">
              <a:rPr lang="en-US" smtClean="0"/>
              <a:pPr/>
              <a:t>10/19/2017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CDC4-E21C-4D0B-8F68-76CA97670D5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31424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097280"/>
            <a:ext cx="42672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2200" y="1701848"/>
            <a:ext cx="42672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6688" y="1097280"/>
            <a:ext cx="42672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6688" y="1701848"/>
            <a:ext cx="42672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076A9-775E-4927-BB55-A537FAE3F5E0}" type="datetimeFigureOut">
              <a:rPr lang="en-US" smtClean="0"/>
              <a:pPr/>
              <a:t>10/19/2017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CDC4-E21C-4D0B-8F68-76CA97670D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93150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076A9-775E-4927-BB55-A537FAE3F5E0}" type="datetimeFigureOut">
              <a:rPr lang="en-US" smtClean="0"/>
              <a:pPr/>
              <a:t>10/19/2017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CDC4-E21C-4D0B-8F68-76CA97670D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2320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076A9-775E-4927-BB55-A537FAE3F5E0}" type="datetimeFigureOut">
              <a:rPr lang="en-US" smtClean="0"/>
              <a:pPr/>
              <a:t>10/19/2017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CDC4-E21C-4D0B-8F68-76CA97670D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7816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543D1-ED93-47A0-88D9-309642C996E2}" type="datetimeFigureOut">
              <a:rPr lang="en-US" smtClean="0"/>
              <a:t>10/19/2017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F0143-AE49-44A8-93FC-AE507C05F2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91369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1" y="2647950"/>
            <a:ext cx="4762500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8" name="Right Triangle 17"/>
          <p:cNvSpPr/>
          <p:nvPr/>
        </p:nvSpPr>
        <p:spPr>
          <a:xfrm rot="5400000">
            <a:off x="1720852" y="-1720850"/>
            <a:ext cx="6858000" cy="10299704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1046573" y="1576104"/>
            <a:ext cx="694944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32737" y="2618913"/>
            <a:ext cx="507703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730605" y="2253385"/>
            <a:ext cx="7726347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076A9-775E-4927-BB55-A537FAE3F5E0}" type="datetimeFigureOut">
              <a:rPr lang="en-US" smtClean="0"/>
              <a:pPr/>
              <a:t>10/19/2017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75ACDC4-E21C-4D0B-8F68-76CA97670D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97252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705101" y="0"/>
            <a:ext cx="9486900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1" y="2647950"/>
            <a:ext cx="4762500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Freeform 9"/>
          <p:cNvSpPr/>
          <p:nvPr/>
        </p:nvSpPr>
        <p:spPr>
          <a:xfrm>
            <a:off x="1" y="5048250"/>
            <a:ext cx="4762500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94929" y="1717501"/>
            <a:ext cx="73152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524639" y="2180529"/>
            <a:ext cx="8128727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076A9-775E-4927-BB55-A537FAE3F5E0}" type="datetimeFigureOut">
              <a:rPr lang="en-US" smtClean="0"/>
              <a:pPr/>
              <a:t>10/19/2017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CDC4-E21C-4D0B-8F68-76CA97670D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63186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076A9-775E-4927-BB55-A537FAE3F5E0}" type="datetimeFigureOut">
              <a:rPr lang="en-US" smtClean="0"/>
              <a:pPr/>
              <a:t>10/19/2017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CDC4-E21C-4D0B-8F68-76CA97670D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9262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076A9-775E-4927-BB55-A537FAE3F5E0}" type="datetimeFigureOut">
              <a:rPr lang="en-US" smtClean="0"/>
              <a:pPr/>
              <a:t>10/19/2017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CDC4-E21C-4D0B-8F68-76CA97670D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868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543D1-ED93-47A0-88D9-309642C996E2}" type="datetimeFigureOut">
              <a:rPr lang="en-US" smtClean="0"/>
              <a:t>10/19/2017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F0143-AE49-44A8-93FC-AE507C05F2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268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543D1-ED93-47A0-88D9-309642C996E2}" type="datetimeFigureOut">
              <a:rPr lang="en-US" smtClean="0"/>
              <a:t>10/19/2017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F0143-AE49-44A8-93FC-AE507C05F2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9522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543D1-ED93-47A0-88D9-309642C996E2}" type="datetimeFigureOut">
              <a:rPr lang="en-US" smtClean="0"/>
              <a:t>10/19/2017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F0143-AE49-44A8-93FC-AE507C05F2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297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543D1-ED93-47A0-88D9-309642C996E2}" type="datetimeFigureOut">
              <a:rPr lang="en-US" smtClean="0"/>
              <a:t>10/19/2017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F0143-AE49-44A8-93FC-AE507C05F2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7163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543D1-ED93-47A0-88D9-309642C996E2}" type="datetimeFigureOut">
              <a:rPr lang="en-US" smtClean="0"/>
              <a:t>10/19/2017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F0143-AE49-44A8-93FC-AE507C05F2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6145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543D1-ED93-47A0-88D9-309642C996E2}" type="datetimeFigureOut">
              <a:rPr lang="en-US" smtClean="0"/>
              <a:t>10/19/2017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F0143-AE49-44A8-93FC-AE507C05F2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2441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F543D1-ED93-47A0-88D9-309642C996E2}" type="datetimeFigureOut">
              <a:rPr lang="en-US" smtClean="0"/>
              <a:t>10/19/2017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2F0143-AE49-44A8-93FC-AE507C05F2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754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12192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 bwMode="ltGray">
          <a:xfrm>
            <a:off x="1" y="1"/>
            <a:ext cx="12191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775192"/>
            <a:ext cx="109728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476999"/>
            <a:ext cx="28448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B7D911D2-F51C-4687-9909-60F1D8EB51CC}" type="datetimeFigureOut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10/19/2017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20796" y="6476999"/>
            <a:ext cx="7343625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39195" y="6476999"/>
            <a:ext cx="978485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AC5B4C2F-C728-4B04-8894-5895405112CB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5196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3175" y="5050633"/>
            <a:ext cx="4765676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Freeform 7"/>
          <p:cNvSpPr/>
          <p:nvPr/>
        </p:nvSpPr>
        <p:spPr>
          <a:xfrm>
            <a:off x="-3173" y="5051293"/>
            <a:ext cx="12195173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365760"/>
            <a:ext cx="1002792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100629"/>
            <a:ext cx="1002792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68224" y="5870448"/>
            <a:ext cx="2901696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F18076A9-775E-4927-BB55-A537FAE3F5E0}" type="datetimeFigureOut">
              <a:rPr lang="en-US" smtClean="0"/>
              <a:pPr/>
              <a:t>10/19/2017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90019" y="6285122"/>
            <a:ext cx="62992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01384" y="6170822"/>
            <a:ext cx="67056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675ACDC4-E21C-4D0B-8F68-76CA97670D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387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DKi9_jMSITI" TargetMode="External"/><Relationship Id="rId2" Type="http://schemas.openxmlformats.org/officeDocument/2006/relationships/hyperlink" Target="https://www.youtube.com/watch?v=oNWAerr_xEE" TargetMode="Externa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rainpop.com/science/earthsystem/groundwater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#26 Groundwater and Aquifers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503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481" y="331922"/>
            <a:ext cx="11866535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Here’s another example of a spring that must be holding back some water beyond this impermeable rock</a:t>
            </a:r>
            <a:endParaRPr lang="en-US" dirty="0"/>
          </a:p>
        </p:txBody>
      </p:sp>
      <p:pic>
        <p:nvPicPr>
          <p:cNvPr id="5" name="Picture 2" descr="http://water.usgs.gov/edu/pictures/watercyclekids/groundwater-beg-larg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871" y="1906293"/>
            <a:ext cx="10104894" cy="4683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3548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Picture 9" descr="aquiferdia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2476" y="365125"/>
            <a:ext cx="9202553" cy="61231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508956" y="4259647"/>
            <a:ext cx="2520244" cy="33586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Impermeable rock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06782" y="5285613"/>
            <a:ext cx="2473036" cy="512514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Impermeable rock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62476" y="4776634"/>
            <a:ext cx="1672616" cy="399800"/>
          </a:xfrm>
          <a:prstGeom prst="rect">
            <a:avLst/>
          </a:prstGeom>
          <a:solidFill>
            <a:srgbClr val="2D8D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confined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584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0" y="0"/>
            <a:ext cx="9067800" cy="1828800"/>
          </a:xfrm>
          <a:solidFill>
            <a:schemeClr val="tx1"/>
          </a:solidFill>
        </p:spPr>
        <p:txBody>
          <a:bodyPr>
            <a:normAutofit fontScale="90000"/>
          </a:bodyPr>
          <a:lstStyle/>
          <a:p>
            <a:r>
              <a:rPr lang="en-US" u="sng" dirty="0" smtClean="0"/>
              <a:t>Freshwater sinks into</a:t>
            </a:r>
            <a:r>
              <a:rPr lang="en-US" dirty="0" smtClean="0"/>
              <a:t> these </a:t>
            </a:r>
            <a:r>
              <a:rPr lang="en-US" u="sng" dirty="0" smtClean="0"/>
              <a:t>AQUIFERS</a:t>
            </a:r>
            <a:r>
              <a:rPr lang="en-US" dirty="0" smtClean="0"/>
              <a:t> because they are made of porous </a:t>
            </a:r>
            <a:r>
              <a:rPr lang="en-US" u="sng" dirty="0" smtClean="0"/>
              <a:t>PERMEABLE soils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1026" name="Picture 2" descr="http://www.celp.org/wp-content/uploads/2013/06/Aquif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1" y="1828800"/>
            <a:ext cx="7724775" cy="5141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rved Left Arrow 1"/>
          <p:cNvSpPr/>
          <p:nvPr/>
        </p:nvSpPr>
        <p:spPr>
          <a:xfrm>
            <a:off x="5638801" y="1447800"/>
            <a:ext cx="1406367" cy="2951766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11517873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28600"/>
            <a:ext cx="9144000" cy="548640"/>
          </a:xfrm>
        </p:spPr>
        <p:txBody>
          <a:bodyPr/>
          <a:lstStyle/>
          <a:p>
            <a:pPr algn="ctr"/>
            <a:r>
              <a:rPr lang="en-US" sz="3200" b="1" u="sng" dirty="0">
                <a:latin typeface="Arial Black" panose="020B0A04020102020204" pitchFamily="34" charset="0"/>
              </a:rPr>
              <a:t>The water table </a:t>
            </a:r>
            <a:r>
              <a:rPr lang="en-US" sz="3200" u="sng" dirty="0"/>
              <a:t>is the </a:t>
            </a:r>
            <a:r>
              <a:rPr lang="en-US" sz="3200" b="1" i="1" u="sng" dirty="0"/>
              <a:t>tip top level </a:t>
            </a:r>
            <a:r>
              <a:rPr lang="en-US" sz="3200" u="sng" dirty="0"/>
              <a:t>of underground water</a:t>
            </a:r>
            <a:endParaRPr lang="en-US" sz="3200" u="sng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AutoShape 2" descr="http://www.google.com/url?sa=i&amp;source=images&amp;cd=&amp;docid=YVjeXPUCWCETJM&amp;tbnid=V_U8U2y6zUHLXM&amp;ved=0CAUQjBw&amp;url=https%3A%2F%2Fwww.sugarlandtx.gov%2Fimages%2Fpages%2FN663%2Fclip_image005_001.jpg&amp;ei=UN06VMeLHYmRNv_vgWg&amp;psig=AFQjCNEBLcsYS0zsDOWJwwizK5YfAUhYMw&amp;ust=1413230288574655"/>
          <p:cNvSpPr>
            <a:spLocks noChangeAspect="1" noChangeArrowheads="1"/>
          </p:cNvSpPr>
          <p:nvPr/>
        </p:nvSpPr>
        <p:spPr bwMode="auto">
          <a:xfrm>
            <a:off x="1587501" y="-136525"/>
            <a:ext cx="4619625" cy="284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6" name="AutoShape 4" descr="http://www.google.com/url?sa=i&amp;source=images&amp;cd=&amp;docid=YVjeXPUCWCETJM&amp;tbnid=V_U8U2y6zUHLXM&amp;ved=0CAUQjBw&amp;url=https%3A%2F%2Fwww.sugarlandtx.gov%2Fimages%2Fpages%2FN663%2Fclip_image005_001.jpg&amp;ei=UN06VMeLHYmRNv_vgWg&amp;psig=AFQjCNEBLcsYS0zsDOWJwwizK5YfAUhYMw&amp;ust=1413230288574655"/>
          <p:cNvSpPr>
            <a:spLocks noChangeAspect="1" noChangeArrowheads="1"/>
          </p:cNvSpPr>
          <p:nvPr/>
        </p:nvSpPr>
        <p:spPr bwMode="auto">
          <a:xfrm>
            <a:off x="1739901" y="15876"/>
            <a:ext cx="4619625" cy="284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Franklin Gothic Book"/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8660" y="1066801"/>
            <a:ext cx="9146548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Left Arrow 2"/>
          <p:cNvSpPr/>
          <p:nvPr/>
        </p:nvSpPr>
        <p:spPr>
          <a:xfrm rot="20700823">
            <a:off x="5008759" y="2999060"/>
            <a:ext cx="1124612" cy="599530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1623047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28600"/>
            <a:ext cx="9144000" cy="548640"/>
          </a:xfrm>
        </p:spPr>
        <p:txBody>
          <a:bodyPr/>
          <a:lstStyle/>
          <a:p>
            <a:pPr algn="ctr"/>
            <a:r>
              <a:rPr lang="en-US" sz="3200" b="1" u="sng" dirty="0">
                <a:latin typeface="Arial Black" panose="020B0A04020102020204" pitchFamily="34" charset="0"/>
              </a:rPr>
              <a:t>The water table </a:t>
            </a:r>
            <a:r>
              <a:rPr lang="en-US" sz="3200" u="sng" dirty="0"/>
              <a:t>IS AROUND THE SAME LEVEL AS ANY NEARBY LAKE, POND OR STREAM…</a:t>
            </a:r>
            <a:endParaRPr lang="en-US" sz="3200" u="sng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AutoShape 2" descr="http://www.google.com/url?sa=i&amp;source=images&amp;cd=&amp;docid=YVjeXPUCWCETJM&amp;tbnid=V_U8U2y6zUHLXM&amp;ved=0CAUQjBw&amp;url=https%3A%2F%2Fwww.sugarlandtx.gov%2Fimages%2Fpages%2FN663%2Fclip_image005_001.jpg&amp;ei=UN06VMeLHYmRNv_vgWg&amp;psig=AFQjCNEBLcsYS0zsDOWJwwizK5YfAUhYMw&amp;ust=1413230288574655"/>
          <p:cNvSpPr>
            <a:spLocks noChangeAspect="1" noChangeArrowheads="1"/>
          </p:cNvSpPr>
          <p:nvPr/>
        </p:nvSpPr>
        <p:spPr bwMode="auto">
          <a:xfrm>
            <a:off x="1587501" y="-136525"/>
            <a:ext cx="4619625" cy="284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6" name="AutoShape 4" descr="http://www.google.com/url?sa=i&amp;source=images&amp;cd=&amp;docid=YVjeXPUCWCETJM&amp;tbnid=V_U8U2y6zUHLXM&amp;ved=0CAUQjBw&amp;url=https%3A%2F%2Fwww.sugarlandtx.gov%2Fimages%2Fpages%2FN663%2Fclip_image005_001.jpg&amp;ei=UN06VMeLHYmRNv_vgWg&amp;psig=AFQjCNEBLcsYS0zsDOWJwwizK5YfAUhYMw&amp;ust=1413230288574655"/>
          <p:cNvSpPr>
            <a:spLocks noChangeAspect="1" noChangeArrowheads="1"/>
          </p:cNvSpPr>
          <p:nvPr/>
        </p:nvSpPr>
        <p:spPr bwMode="auto">
          <a:xfrm>
            <a:off x="1739901" y="15876"/>
            <a:ext cx="4619625" cy="284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Franklin Gothic Book"/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8660" y="1066801"/>
            <a:ext cx="9146548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Left Arrow 2"/>
          <p:cNvSpPr/>
          <p:nvPr/>
        </p:nvSpPr>
        <p:spPr>
          <a:xfrm rot="20700823">
            <a:off x="5008759" y="2999060"/>
            <a:ext cx="1124612" cy="599530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Franklin Gothic Book"/>
            </a:endParaRPr>
          </a:p>
        </p:txBody>
      </p:sp>
      <p:sp>
        <p:nvSpPr>
          <p:cNvPr id="7" name="Right Arrow 6"/>
          <p:cNvSpPr/>
          <p:nvPr/>
        </p:nvSpPr>
        <p:spPr>
          <a:xfrm rot="488817">
            <a:off x="6786785" y="3152514"/>
            <a:ext cx="1538765" cy="895505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1914010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3638" y="15876"/>
            <a:ext cx="9525000" cy="1692275"/>
          </a:xfrm>
        </p:spPr>
        <p:txBody>
          <a:bodyPr/>
          <a:lstStyle/>
          <a:p>
            <a:pPr algn="ctr"/>
            <a:r>
              <a:rPr lang="en-US" sz="3200" u="sng" dirty="0">
                <a:latin typeface="Arial" panose="020B0604020202020204" pitchFamily="34" charset="0"/>
                <a:cs typeface="Arial" panose="020B0604020202020204" pitchFamily="34" charset="0"/>
              </a:rPr>
              <a:t>just below the water table, permeable Aquifer soils are </a:t>
            </a:r>
            <a:r>
              <a:rPr lang="en-US" sz="3200" u="sng" dirty="0">
                <a:latin typeface="Arial Black" panose="020B0A04020102020204" pitchFamily="34" charset="0"/>
              </a:rPr>
              <a:t>SATURATED </a:t>
            </a:r>
            <a:r>
              <a:rPr lang="en-US" sz="3200" u="sng" dirty="0">
                <a:latin typeface="Arial" panose="020B0604020202020204" pitchFamily="34" charset="0"/>
                <a:cs typeface="Arial" panose="020B0604020202020204" pitchFamily="34" charset="0"/>
              </a:rPr>
              <a:t>(SOAKED WITH WATER)</a:t>
            </a:r>
            <a:endParaRPr lang="en-US" sz="3200" u="sng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AutoShape 2" descr="http://www.google.com/url?sa=i&amp;source=images&amp;cd=&amp;docid=YVjeXPUCWCETJM&amp;tbnid=V_U8U2y6zUHLXM&amp;ved=0CAUQjBw&amp;url=https%3A%2F%2Fwww.sugarlandtx.gov%2Fimages%2Fpages%2FN663%2Fclip_image005_001.jpg&amp;ei=UN06VMeLHYmRNv_vgWg&amp;psig=AFQjCNEBLcsYS0zsDOWJwwizK5YfAUhYMw&amp;ust=1413230288574655"/>
          <p:cNvSpPr>
            <a:spLocks noChangeAspect="1" noChangeArrowheads="1"/>
          </p:cNvSpPr>
          <p:nvPr/>
        </p:nvSpPr>
        <p:spPr bwMode="auto">
          <a:xfrm>
            <a:off x="1587501" y="-136525"/>
            <a:ext cx="4619625" cy="284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6" name="AutoShape 4" descr="http://www.google.com/url?sa=i&amp;source=images&amp;cd=&amp;docid=YVjeXPUCWCETJM&amp;tbnid=V_U8U2y6zUHLXM&amp;ved=0CAUQjBw&amp;url=https%3A%2F%2Fwww.sugarlandtx.gov%2Fimages%2Fpages%2FN663%2Fclip_image005_001.jpg&amp;ei=UN06VMeLHYmRNv_vgWg&amp;psig=AFQjCNEBLcsYS0zsDOWJwwizK5YfAUhYMw&amp;ust=1413230288574655"/>
          <p:cNvSpPr>
            <a:spLocks noChangeAspect="1" noChangeArrowheads="1"/>
          </p:cNvSpPr>
          <p:nvPr/>
        </p:nvSpPr>
        <p:spPr bwMode="auto">
          <a:xfrm>
            <a:off x="1739901" y="15876"/>
            <a:ext cx="4619625" cy="284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Franklin Gothic Book"/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864" y="1708150"/>
            <a:ext cx="9146548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Left Arrow 2"/>
          <p:cNvSpPr/>
          <p:nvPr/>
        </p:nvSpPr>
        <p:spPr>
          <a:xfrm rot="20700823">
            <a:off x="3983412" y="4227785"/>
            <a:ext cx="1124612" cy="599530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3204772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#27 Groundwater A-E-I-O-U and questions 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332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358" y="0"/>
            <a:ext cx="4256691" cy="1325563"/>
          </a:xfrm>
        </p:spPr>
        <p:txBody>
          <a:bodyPr>
            <a:normAutofit/>
          </a:bodyPr>
          <a:lstStyle/>
          <a:p>
            <a:pPr algn="ctr"/>
            <a:r>
              <a:rPr lang="en-US" sz="7200" dirty="0" smtClean="0"/>
              <a:t>A-E-I-O-U 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57" y="1686910"/>
            <a:ext cx="3810713" cy="4827396"/>
          </a:xfrm>
        </p:spPr>
        <p:txBody>
          <a:bodyPr>
            <a:noAutofit/>
          </a:bodyPr>
          <a:lstStyle/>
          <a:p>
            <a:r>
              <a:rPr lang="en-US" dirty="0" smtClean="0"/>
              <a:t>Grab a copy of the AEIOU Chart </a:t>
            </a:r>
          </a:p>
          <a:p>
            <a:endParaRPr lang="en-US" dirty="0" smtClean="0"/>
          </a:p>
          <a:p>
            <a:r>
              <a:rPr lang="en-US" dirty="0" smtClean="0"/>
              <a:t>You will be filling this out as we watch the video clip on Wake County, NC well-water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212978603"/>
              </p:ext>
            </p:extLst>
          </p:nvPr>
        </p:nvGraphicFramePr>
        <p:xfrm>
          <a:off x="4561489" y="0"/>
          <a:ext cx="7630511" cy="7138193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33010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294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92155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A</a:t>
                      </a:r>
                      <a:r>
                        <a:rPr lang="en-US" sz="2000" b="1" baseline="0" dirty="0" smtClean="0"/>
                        <a:t> – ADJECTIVE</a:t>
                      </a:r>
                    </a:p>
                    <a:p>
                      <a:r>
                        <a:rPr lang="en-US" sz="2000" b="0" baseline="0" dirty="0" smtClean="0">
                          <a:solidFill>
                            <a:srgbClr val="FF0000"/>
                          </a:solidFill>
                        </a:rPr>
                        <a:t>(describes something you saw or learned)</a:t>
                      </a:r>
                      <a:endParaRPr lang="en-US" sz="2000" b="0" i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63047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E – EMOTION</a:t>
                      </a:r>
                    </a:p>
                    <a:p>
                      <a:r>
                        <a:rPr lang="en-US" sz="2000" b="0" dirty="0" smtClean="0">
                          <a:solidFill>
                            <a:srgbClr val="FF0000"/>
                          </a:solidFill>
                        </a:rPr>
                        <a:t>(describes how a part of the video made you feel)</a:t>
                      </a:r>
                      <a:endParaRPr lang="en-US" sz="2000" b="0" i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6004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I – INTERESTING</a:t>
                      </a:r>
                    </a:p>
                    <a:p>
                      <a:endParaRPr lang="en-US" sz="20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33940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O</a:t>
                      </a:r>
                      <a:r>
                        <a:rPr lang="en-US" sz="2000" b="1" baseline="0" dirty="0" smtClean="0"/>
                        <a:t> – OH!</a:t>
                      </a:r>
                    </a:p>
                    <a:p>
                      <a:r>
                        <a:rPr lang="en-US" sz="2000" b="0" baseline="0" dirty="0" smtClean="0">
                          <a:solidFill>
                            <a:srgbClr val="FF0000"/>
                          </a:solidFill>
                        </a:rPr>
                        <a:t>(makes you say “oh” or a part that you thought a little longer about)</a:t>
                      </a:r>
                      <a:endParaRPr lang="en-US" sz="2000" b="0" i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63047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U – UMM?</a:t>
                      </a:r>
                    </a:p>
                    <a:p>
                      <a:r>
                        <a:rPr lang="en-US" sz="2000" b="0" dirty="0" smtClean="0">
                          <a:solidFill>
                            <a:srgbClr val="FF0000"/>
                          </a:solidFill>
                        </a:rPr>
                        <a:t>(a question you may still</a:t>
                      </a:r>
                      <a:r>
                        <a:rPr lang="en-US" sz="2000" b="0" baseline="0" dirty="0" smtClean="0">
                          <a:solidFill>
                            <a:srgbClr val="FF0000"/>
                          </a:solidFill>
                        </a:rPr>
                        <a:t> have after watching the video)</a:t>
                      </a:r>
                      <a:endParaRPr lang="en-US" sz="2000" b="0" i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3320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2173" y="1750575"/>
            <a:ext cx="5181600" cy="4351338"/>
          </a:xfrm>
        </p:spPr>
        <p:txBody>
          <a:bodyPr/>
          <a:lstStyle/>
          <a:p>
            <a:r>
              <a:rPr lang="en-US" dirty="0" smtClean="0"/>
              <a:t>Groundwater recap</a:t>
            </a:r>
          </a:p>
          <a:p>
            <a:endParaRPr lang="en-US" dirty="0"/>
          </a:p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www.youtube.com/watch?v=oNWAerr_xEE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199" y="1286359"/>
            <a:ext cx="5653007" cy="4890604"/>
          </a:xfrm>
        </p:spPr>
        <p:txBody>
          <a:bodyPr/>
          <a:lstStyle/>
          <a:p>
            <a:pPr marL="0" indent="0" algn="ctr">
              <a:buNone/>
            </a:pPr>
            <a:r>
              <a:rPr lang="en-US" sz="4000" b="1" u="sng" dirty="0" smtClean="0"/>
              <a:t>Contaminated Water (AEIOU Video)</a:t>
            </a:r>
          </a:p>
          <a:p>
            <a:endParaRPr lang="en-US" dirty="0" smtClean="0"/>
          </a:p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www.youtube.com/watch?v=DKi9_jMSITI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Watch the first 10 mins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4681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1391" y="0"/>
            <a:ext cx="11409218" cy="42672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3200" dirty="0"/>
              <a:t>Is the land above a water table permeable or impermeable? How do you know?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200" dirty="0"/>
              <a:t>Is the land below the water table permeable or impermeable? How do you know?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200" dirty="0"/>
              <a:t>When looking at the diagram, how do we normally access groundwater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200" dirty="0"/>
              <a:t>Explain what the diagram is trying to environmentally warn us about?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6609" y="3553691"/>
            <a:ext cx="9144000" cy="3304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9513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textbook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Read pages C24-31</a:t>
            </a:r>
          </a:p>
          <a:p>
            <a:r>
              <a:rPr lang="en-US" dirty="0" smtClean="0"/>
              <a:t>Answer question #1-5 on a separate sheet of paper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86030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Warmup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Explain where and how we access majority of our drinking water. Minimum of 4 sentences</a:t>
            </a:r>
          </a:p>
        </p:txBody>
      </p:sp>
    </p:spTree>
    <p:extLst>
      <p:ext uri="{BB962C8B-B14F-4D97-AF65-F5344CB8AC3E}">
        <p14:creationId xmlns:p14="http://schemas.microsoft.com/office/powerpoint/2010/main" val="4063631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Porosity demo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*If time permits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30583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73" y="-216766"/>
            <a:ext cx="12046527" cy="1325563"/>
          </a:xfrm>
        </p:spPr>
        <p:txBody>
          <a:bodyPr/>
          <a:lstStyle/>
          <a:p>
            <a:r>
              <a:rPr lang="en-US" u="sng" dirty="0" smtClean="0"/>
              <a:t>Fresh Earth under our feet can be measured 3 ways: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4073" y="1108797"/>
            <a:ext cx="11055927" cy="4038600"/>
          </a:xfrm>
        </p:spPr>
        <p:txBody>
          <a:bodyPr>
            <a:normAutofit/>
          </a:bodyPr>
          <a:lstStyle/>
          <a:p>
            <a:pPr>
              <a:buFont typeface="+mj-lt"/>
              <a:buAutoNum type="arabicPeriod"/>
            </a:pPr>
            <a:r>
              <a:rPr lang="en-US" sz="4000" dirty="0"/>
              <a:t> grain size </a:t>
            </a:r>
            <a:r>
              <a:rPr lang="en-US" sz="4000" dirty="0">
                <a:solidFill>
                  <a:srgbClr val="000000"/>
                </a:solidFill>
              </a:rPr>
              <a:t>(size of the bits) </a:t>
            </a:r>
            <a:endParaRPr lang="en-US" sz="4000" dirty="0"/>
          </a:p>
          <a:p>
            <a:pPr>
              <a:buFont typeface="+mj-lt"/>
              <a:buAutoNum type="arabicPeriod"/>
            </a:pPr>
            <a:r>
              <a:rPr lang="en-US" sz="4000" dirty="0"/>
              <a:t> porosity</a:t>
            </a:r>
            <a:r>
              <a:rPr lang="en-US" sz="4000" dirty="0">
                <a:solidFill>
                  <a:srgbClr val="000000"/>
                </a:solidFill>
              </a:rPr>
              <a:t> (space between the bits)</a:t>
            </a:r>
            <a:endParaRPr lang="en-US" sz="4000" dirty="0"/>
          </a:p>
          <a:p>
            <a:pPr>
              <a:buFont typeface="+mj-lt"/>
              <a:buAutoNum type="arabicPeriod"/>
            </a:pPr>
            <a:r>
              <a:rPr lang="en-US" sz="4000" dirty="0"/>
              <a:t> permeability (how fast something passes through)  </a:t>
            </a:r>
          </a:p>
          <a:p>
            <a:pPr>
              <a:buFont typeface="+mj-lt"/>
              <a:buAutoNum type="arabicPeriod"/>
            </a:pPr>
            <a:endParaRPr lang="en-US" sz="2000" dirty="0"/>
          </a:p>
        </p:txBody>
      </p:sp>
      <p:pic>
        <p:nvPicPr>
          <p:cNvPr id="4" name="Picture 4" descr="http://www.classzone.com/books/earth_science/terc/content/investigations/es1401/images/es1401_p4_stonestill_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68" y="3772056"/>
            <a:ext cx="8133736" cy="2750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664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1" y="0"/>
            <a:ext cx="6859587" cy="762000"/>
          </a:xfrm>
        </p:spPr>
        <p:txBody>
          <a:bodyPr/>
          <a:lstStyle/>
          <a:p>
            <a:pPr algn="ctr"/>
            <a:r>
              <a:rPr lang="en-US" dirty="0" smtClean="0"/>
              <a:t>Make a quick table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872836" y="990598"/>
          <a:ext cx="10432472" cy="535183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081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081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081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0811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459184">
                <a:tc>
                  <a:txBody>
                    <a:bodyPr/>
                    <a:lstStyle/>
                    <a:p>
                      <a:r>
                        <a:rPr lang="en-US" sz="3600" b="1" u="sng" dirty="0" smtClean="0"/>
                        <a:t>substance</a:t>
                      </a:r>
                      <a:endParaRPr lang="en-US" sz="3600" b="1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3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grain size </a:t>
                      </a:r>
                      <a:r>
                        <a:rPr kumimoji="0" lang="en-US" sz="3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(large, small, super fine)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porosity</a:t>
                      </a:r>
                      <a:r>
                        <a:rPr kumimoji="0" lang="en-US" sz="3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(high, medium, low)</a:t>
                      </a:r>
                    </a:p>
                    <a:p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permeability</a:t>
                      </a:r>
                      <a:r>
                        <a:rPr kumimoji="0" lang="en-US" sz="3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(fast, slow, none)</a:t>
                      </a:r>
                      <a:endParaRPr kumimoji="0" lang="en-US" sz="3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9066">
                <a:tc>
                  <a:txBody>
                    <a:bodyPr/>
                    <a:lstStyle/>
                    <a:p>
                      <a:r>
                        <a:rPr lang="en-US" sz="3600" b="1" dirty="0" smtClean="0"/>
                        <a:t>gravel</a:t>
                      </a:r>
                      <a:endParaRPr lang="en-US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9066">
                <a:tc>
                  <a:txBody>
                    <a:bodyPr/>
                    <a:lstStyle/>
                    <a:p>
                      <a:r>
                        <a:rPr lang="en-US" sz="3600" b="1" dirty="0" smtClean="0"/>
                        <a:t>sand</a:t>
                      </a:r>
                      <a:endParaRPr lang="en-US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39066">
                <a:tc>
                  <a:txBody>
                    <a:bodyPr/>
                    <a:lstStyle/>
                    <a:p>
                      <a:r>
                        <a:rPr lang="en-US" sz="3600" b="1" dirty="0" smtClean="0"/>
                        <a:t>clay</a:t>
                      </a:r>
                      <a:endParaRPr lang="en-US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1565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101455"/>
            <a:ext cx="10515600" cy="1325563"/>
          </a:xfrm>
        </p:spPr>
        <p:txBody>
          <a:bodyPr/>
          <a:lstStyle/>
          <a:p>
            <a:pPr algn="ctr"/>
            <a:r>
              <a:rPr lang="en-US" u="sng" dirty="0" smtClean="0"/>
              <a:t>Questions to answer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" y="1427018"/>
            <a:ext cx="11658599" cy="4807528"/>
          </a:xfrm>
        </p:spPr>
        <p:txBody>
          <a:bodyPr>
            <a:normAutofit/>
          </a:bodyPr>
          <a:lstStyle/>
          <a:p>
            <a:r>
              <a:rPr lang="en-US" sz="4000" dirty="0" smtClean="0"/>
              <a:t>Which sample was more permeable to water?</a:t>
            </a:r>
          </a:p>
          <a:p>
            <a:r>
              <a:rPr lang="en-US" sz="4000" dirty="0" smtClean="0"/>
              <a:t>Which sample was least permeable?</a:t>
            </a:r>
          </a:p>
          <a:p>
            <a:r>
              <a:rPr lang="en-US" sz="4000" dirty="0" smtClean="0"/>
              <a:t>Why did water move faster through some materials then others. GIVE FULL EXPLAINATION</a:t>
            </a:r>
          </a:p>
          <a:p>
            <a:r>
              <a:rPr lang="en-US" sz="4000" dirty="0" smtClean="0"/>
              <a:t>If I were trying to create an aquifer, in what order would these materials be arranged? Explain</a:t>
            </a:r>
          </a:p>
          <a:p>
            <a:r>
              <a:rPr lang="en-US" sz="4000" dirty="0" smtClean="0"/>
              <a:t>What did you learn from this demo?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3003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5854" y="-249382"/>
            <a:ext cx="10515600" cy="1325563"/>
          </a:xfrm>
        </p:spPr>
        <p:txBody>
          <a:bodyPr/>
          <a:lstStyle/>
          <a:p>
            <a:pPr algn="ctr"/>
            <a:r>
              <a:rPr lang="en-US" u="sng" dirty="0" smtClean="0"/>
              <a:t>You should have this…</a:t>
            </a:r>
            <a:endParaRPr lang="en-US" u="sng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453736" y="988580"/>
          <a:ext cx="11159836" cy="561782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899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899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899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899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860207">
                <a:tc>
                  <a:txBody>
                    <a:bodyPr/>
                    <a:lstStyle/>
                    <a:p>
                      <a:r>
                        <a:rPr lang="en-US" sz="3600" b="1" u="sng" dirty="0" smtClean="0"/>
                        <a:t>substance</a:t>
                      </a:r>
                      <a:endParaRPr lang="en-US" sz="3600" b="1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3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grain size </a:t>
                      </a:r>
                      <a:r>
                        <a:rPr kumimoji="0" lang="en-US" sz="3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(large, small, super fine)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porosity</a:t>
                      </a:r>
                      <a:r>
                        <a:rPr kumimoji="0" lang="en-US" sz="3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(high, medium, low)</a:t>
                      </a:r>
                    </a:p>
                    <a:p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permeability</a:t>
                      </a:r>
                      <a:r>
                        <a:rPr kumimoji="0" lang="en-US" sz="3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(fast, slow, none)</a:t>
                      </a:r>
                      <a:endParaRPr kumimoji="0" lang="en-US" sz="3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7232">
                <a:tc>
                  <a:txBody>
                    <a:bodyPr/>
                    <a:lstStyle/>
                    <a:p>
                      <a:r>
                        <a:rPr lang="en-US" sz="3600" b="1" dirty="0" smtClean="0"/>
                        <a:t>gravel</a:t>
                      </a:r>
                      <a:endParaRPr lang="en-US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smtClean="0"/>
                        <a:t>large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high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fast</a:t>
                      </a:r>
                      <a:endParaRPr lang="en-US" sz="36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7232">
                <a:tc>
                  <a:txBody>
                    <a:bodyPr/>
                    <a:lstStyle/>
                    <a:p>
                      <a:r>
                        <a:rPr lang="en-US" sz="3600" b="1" dirty="0" smtClean="0"/>
                        <a:t>sand</a:t>
                      </a:r>
                      <a:endParaRPr lang="en-US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small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medium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slow</a:t>
                      </a:r>
                      <a:endParaRPr lang="en-US" sz="36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97232">
                <a:tc>
                  <a:txBody>
                    <a:bodyPr/>
                    <a:lstStyle/>
                    <a:p>
                      <a:r>
                        <a:rPr lang="en-US" sz="3600" b="1" dirty="0" smtClean="0"/>
                        <a:t>clay</a:t>
                      </a:r>
                      <a:endParaRPr lang="en-US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super fine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low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not</a:t>
                      </a:r>
                      <a:r>
                        <a:rPr lang="en-US" sz="3600" baseline="0" dirty="0" smtClean="0"/>
                        <a:t> permeable (none)</a:t>
                      </a:r>
                      <a:endParaRPr lang="en-US" sz="36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572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Recall THE WATER CYCLE…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3.bp.blogspot.com/-rsH2GbdhHzE/U2rs-tjxVWI/AAAAAAAAImU/v7fia2yZJ7k/s1600/Water_cycl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738" y="1334294"/>
            <a:ext cx="8206730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99685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9546" y="0"/>
            <a:ext cx="11540358" cy="621478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4000" dirty="0" smtClean="0"/>
              <a:t>*Groundwater is found almost everywhere under the ground. Groundwater fills in spaces between sand, rock, and soil.</a:t>
            </a:r>
          </a:p>
          <a:p>
            <a:endParaRPr lang="en-US" sz="4000" dirty="0"/>
          </a:p>
          <a:p>
            <a:pPr marL="0" indent="0">
              <a:buNone/>
            </a:pPr>
            <a:r>
              <a:rPr lang="en-US" sz="4000" dirty="0" smtClean="0"/>
              <a:t>*Groundwater accumulates underground in permeable soil known as </a:t>
            </a:r>
            <a:r>
              <a:rPr lang="en-US" sz="4000" u="sng" dirty="0" smtClean="0">
                <a:solidFill>
                  <a:srgbClr val="FF0000"/>
                </a:solidFill>
              </a:rPr>
              <a:t>aquifers</a:t>
            </a:r>
            <a:r>
              <a:rPr lang="en-US" sz="4000" dirty="0" smtClean="0"/>
              <a:t>. </a:t>
            </a:r>
          </a:p>
          <a:p>
            <a:pPr marL="0" indent="0">
              <a:buNone/>
            </a:pPr>
            <a:endParaRPr lang="en-US" sz="4000" dirty="0" smtClean="0"/>
          </a:p>
          <a:p>
            <a:pPr marL="0" indent="0">
              <a:buNone/>
            </a:pPr>
            <a:r>
              <a:rPr lang="en-US" sz="4000" b="1" u="sng" dirty="0" smtClean="0">
                <a:solidFill>
                  <a:srgbClr val="FF0000"/>
                </a:solidFill>
              </a:rPr>
              <a:t>*Permeable </a:t>
            </a:r>
            <a:r>
              <a:rPr lang="en-US" sz="4000" dirty="0" smtClean="0"/>
              <a:t>-A </a:t>
            </a:r>
            <a:r>
              <a:rPr lang="en-US" sz="4000" dirty="0"/>
              <a:t>substance that liquids can flow </a:t>
            </a:r>
            <a:r>
              <a:rPr lang="en-US" sz="4000" dirty="0" smtClean="0"/>
              <a:t>through.</a:t>
            </a:r>
          </a:p>
          <a:p>
            <a:pPr marL="0" indent="0">
              <a:buNone/>
            </a:pPr>
            <a:r>
              <a:rPr lang="en-US" sz="4000" b="1" u="sng" dirty="0" smtClean="0">
                <a:solidFill>
                  <a:srgbClr val="FF0000"/>
                </a:solidFill>
              </a:rPr>
              <a:t>*Impermeable </a:t>
            </a:r>
            <a:r>
              <a:rPr lang="en-US" sz="4000" dirty="0" smtClean="0"/>
              <a:t>- A </a:t>
            </a:r>
            <a:r>
              <a:rPr lang="en-US" sz="4000" dirty="0"/>
              <a:t>substance that liquids cannot flow through. 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349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http://t1.gstatic.com/images?q=tbn:ANd9GcTtofuxPGVp2wUB6H_Ovu5t34GQ1oHzWv6LFzl629BHbVx4mw7sZw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9938" y="1"/>
            <a:ext cx="2719137" cy="4086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treepeople.org/sites/default/files/images/learn/permeable-surfaces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0229" y="-14227"/>
            <a:ext cx="6487771" cy="4100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riversides.org/websiteimages/permeabl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9937" y="4045329"/>
            <a:ext cx="9168063" cy="2812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8305800" y="1295401"/>
            <a:ext cx="67678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7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</a:t>
            </a:r>
          </a:p>
        </p:txBody>
      </p:sp>
      <p:sp>
        <p:nvSpPr>
          <p:cNvPr id="8" name="Rectangle 7"/>
          <p:cNvSpPr/>
          <p:nvPr/>
        </p:nvSpPr>
        <p:spPr>
          <a:xfrm>
            <a:off x="2362200" y="343112"/>
            <a:ext cx="67678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7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</a:t>
            </a:r>
          </a:p>
        </p:txBody>
      </p:sp>
      <p:sp>
        <p:nvSpPr>
          <p:cNvPr id="9" name="Rectangle 8"/>
          <p:cNvSpPr/>
          <p:nvPr/>
        </p:nvSpPr>
        <p:spPr>
          <a:xfrm>
            <a:off x="6087789" y="4431677"/>
            <a:ext cx="67678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7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</a:t>
            </a:r>
          </a:p>
        </p:txBody>
      </p:sp>
      <p:sp>
        <p:nvSpPr>
          <p:cNvPr id="10" name="Rectangle 9"/>
          <p:cNvSpPr/>
          <p:nvPr/>
        </p:nvSpPr>
        <p:spPr>
          <a:xfrm>
            <a:off x="5029200" y="694434"/>
            <a:ext cx="43152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7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352800" y="2438401"/>
            <a:ext cx="43152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7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929063" y="5657673"/>
            <a:ext cx="43152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7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</a:t>
            </a:r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4191000" y="0"/>
            <a:ext cx="0" cy="40386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914400" y="0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524000" y="4038600"/>
            <a:ext cx="91440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7435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  <p:bldP spid="10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7375" y="296863"/>
            <a:ext cx="9777249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u="sng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*The water table </a:t>
            </a:r>
            <a:r>
              <a:rPr lang="en-US" u="sng" dirty="0" smtClean="0">
                <a:solidFill>
                  <a:srgbClr val="FF0000"/>
                </a:solidFill>
              </a:rPr>
              <a:t>is the highest point in which water fills underground</a:t>
            </a:r>
            <a:endParaRPr lang="en-US" u="sng" dirty="0">
              <a:solidFill>
                <a:srgbClr val="FF0000"/>
              </a:solidFill>
            </a:endParaRPr>
          </a:p>
        </p:txBody>
      </p:sp>
      <p:sp>
        <p:nvSpPr>
          <p:cNvPr id="5" name="AutoShape 2" descr="http://www.google.com/url?sa=i&amp;source=images&amp;cd=&amp;docid=YVjeXPUCWCETJM&amp;tbnid=V_U8U2y6zUHLXM&amp;ved=0CAUQjBw&amp;url=https%3A%2F%2Fwww.sugarlandtx.gov%2Fimages%2Fpages%2FN663%2Fclip_image005_001.jpg&amp;ei=UN06VMeLHYmRNv_vgWg&amp;psig=AFQjCNEBLcsYS0zsDOWJwwizK5YfAUhYMw&amp;ust=1413230288574655"/>
          <p:cNvSpPr>
            <a:spLocks noChangeAspect="1" noChangeArrowheads="1"/>
          </p:cNvSpPr>
          <p:nvPr/>
        </p:nvSpPr>
        <p:spPr bwMode="auto">
          <a:xfrm>
            <a:off x="1587501" y="-136525"/>
            <a:ext cx="4619625" cy="284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http://www.google.com/url?sa=i&amp;source=images&amp;cd=&amp;docid=YVjeXPUCWCETJM&amp;tbnid=V_U8U2y6zUHLXM&amp;ved=0CAUQjBw&amp;url=https%3A%2F%2Fwww.sugarlandtx.gov%2Fimages%2Fpages%2FN663%2Fclip_image005_001.jpg&amp;ei=UN06VMeLHYmRNv_vgWg&amp;psig=AFQjCNEBLcsYS0zsDOWJwwizK5YfAUhYMw&amp;ust=1413230288574655"/>
          <p:cNvSpPr>
            <a:spLocks noChangeAspect="1" noChangeArrowheads="1"/>
          </p:cNvSpPr>
          <p:nvPr/>
        </p:nvSpPr>
        <p:spPr bwMode="auto">
          <a:xfrm>
            <a:off x="1739901" y="15876"/>
            <a:ext cx="4619625" cy="284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162"/>
          <a:stretch>
            <a:fillRect/>
          </a:stretch>
        </p:blipFill>
        <p:spPr bwMode="auto">
          <a:xfrm>
            <a:off x="1524000" y="1676401"/>
            <a:ext cx="9146548" cy="4952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Left Arrow 2"/>
          <p:cNvSpPr/>
          <p:nvPr/>
        </p:nvSpPr>
        <p:spPr>
          <a:xfrm rot="20700823">
            <a:off x="4782790" y="3716609"/>
            <a:ext cx="1124612" cy="599530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 bwMode="auto">
          <a:xfrm>
            <a:off x="1524000" y="4953000"/>
            <a:ext cx="9144000" cy="228600"/>
          </a:xfrm>
          <a:prstGeom prst="rect">
            <a:avLst/>
          </a:prstGeom>
          <a:solidFill>
            <a:srgbClr val="987D1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 sz="2400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6123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22512" y="424044"/>
            <a:ext cx="6341920" cy="6488761"/>
          </a:xfrm>
        </p:spPr>
        <p:txBody>
          <a:bodyPr>
            <a:noAutofit/>
          </a:bodyPr>
          <a:lstStyle/>
          <a:p>
            <a:endParaRPr lang="en-US" sz="3800" dirty="0"/>
          </a:p>
          <a:p>
            <a:pPr marL="0" indent="0">
              <a:buNone/>
            </a:pPr>
            <a:endParaRPr lang="en-US" sz="3800" dirty="0" smtClean="0"/>
          </a:p>
          <a:p>
            <a:pPr marL="0" indent="0">
              <a:buNone/>
            </a:pPr>
            <a:r>
              <a:rPr lang="en-US" sz="3800" dirty="0" smtClean="0"/>
              <a:t>An </a:t>
            </a:r>
            <a:r>
              <a:rPr lang="en-US" sz="3800" b="1" u="sng" dirty="0"/>
              <a:t>unconfined aquifer </a:t>
            </a:r>
            <a:r>
              <a:rPr lang="en-US" sz="3800" dirty="0"/>
              <a:t>allows water to seep into the </a:t>
            </a:r>
            <a:r>
              <a:rPr lang="en-US" sz="3800" dirty="0" smtClean="0"/>
              <a:t>ground directly </a:t>
            </a:r>
            <a:r>
              <a:rPr lang="en-US" sz="3800" dirty="0"/>
              <a:t>through permeable rock. </a:t>
            </a:r>
          </a:p>
          <a:p>
            <a:pPr marL="0" indent="0">
              <a:buNone/>
            </a:pPr>
            <a:endParaRPr lang="en-US" sz="3800" dirty="0"/>
          </a:p>
        </p:txBody>
      </p:sp>
      <p:pic>
        <p:nvPicPr>
          <p:cNvPr id="4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64432" y="424044"/>
            <a:ext cx="5827568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ctangle 9"/>
          <p:cNvSpPr/>
          <p:nvPr/>
        </p:nvSpPr>
        <p:spPr>
          <a:xfrm>
            <a:off x="6852804" y="4276590"/>
            <a:ext cx="49467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Confined Aquifer</a:t>
            </a:r>
            <a:endParaRPr lang="en-US" sz="5400" b="0" cap="none" spc="0" dirty="0">
              <a:ln w="0"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577446" y="3255783"/>
            <a:ext cx="56735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Unconfined Aquifer</a:t>
            </a:r>
            <a:endParaRPr lang="en-US" sz="5400" b="0" cap="none" spc="0" dirty="0">
              <a:ln w="0"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-188388" y="36586"/>
            <a:ext cx="7121237" cy="1325563"/>
          </a:xfrm>
        </p:spPr>
        <p:txBody>
          <a:bodyPr>
            <a:normAutofit/>
          </a:bodyPr>
          <a:lstStyle/>
          <a:p>
            <a:pPr algn="ctr"/>
            <a:r>
              <a:rPr lang="en-US" u="sng" dirty="0" smtClean="0"/>
              <a:t>*Unconfined </a:t>
            </a:r>
            <a:r>
              <a:rPr lang="en-US" u="sng" dirty="0"/>
              <a:t>aquifer </a:t>
            </a:r>
            <a:br>
              <a:rPr lang="en-US" u="sng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700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22511" y="424044"/>
            <a:ext cx="6424783" cy="6488761"/>
          </a:xfrm>
        </p:spPr>
        <p:txBody>
          <a:bodyPr>
            <a:noAutofit/>
          </a:bodyPr>
          <a:lstStyle/>
          <a:p>
            <a:endParaRPr lang="en-US" sz="3800" dirty="0"/>
          </a:p>
          <a:p>
            <a:pPr marL="0" indent="0">
              <a:buNone/>
            </a:pPr>
            <a:endParaRPr lang="en-US" sz="3800" dirty="0" smtClean="0"/>
          </a:p>
          <a:p>
            <a:pPr marL="0" indent="0">
              <a:buNone/>
            </a:pPr>
            <a:r>
              <a:rPr lang="en-US" sz="3800" b="1" u="sng" dirty="0" smtClean="0"/>
              <a:t>Confined aquifers </a:t>
            </a:r>
            <a:r>
              <a:rPr lang="en-US" sz="3800" dirty="0" smtClean="0"/>
              <a:t>consists of water sandwiched in between two impermeable rock layers.</a:t>
            </a:r>
          </a:p>
          <a:p>
            <a:pPr marL="0" indent="0">
              <a:buNone/>
            </a:pPr>
            <a:endParaRPr lang="en-US" sz="3800" dirty="0"/>
          </a:p>
          <a:p>
            <a:pPr marL="0" indent="0">
              <a:buNone/>
            </a:pPr>
            <a:r>
              <a:rPr lang="en-US" sz="3800" dirty="0" smtClean="0"/>
              <a:t>Water enters confined aquifers at the recharge zone. </a:t>
            </a:r>
          </a:p>
          <a:p>
            <a:pPr marL="0" indent="0">
              <a:buNone/>
            </a:pPr>
            <a:endParaRPr lang="en-US" sz="3800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-188388" y="36586"/>
            <a:ext cx="7121237" cy="1325563"/>
          </a:xfrm>
        </p:spPr>
        <p:txBody>
          <a:bodyPr>
            <a:normAutofit/>
          </a:bodyPr>
          <a:lstStyle/>
          <a:p>
            <a:pPr algn="ctr"/>
            <a:r>
              <a:rPr lang="en-US" u="sng" dirty="0" smtClean="0"/>
              <a:t>*Confined aquifer </a:t>
            </a:r>
            <a:r>
              <a:rPr lang="en-US" u="sng" dirty="0"/>
              <a:t/>
            </a:r>
            <a:br>
              <a:rPr lang="en-US" u="sng" dirty="0"/>
            </a:br>
            <a:endParaRPr lang="en-US" dirty="0"/>
          </a:p>
        </p:txBody>
      </p:sp>
      <p:pic>
        <p:nvPicPr>
          <p:cNvPr id="1026" name="Picture 2" descr="Image result for confined aquif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8193" y="36586"/>
            <a:ext cx="7058011" cy="696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ight Arrow 4"/>
          <p:cNvSpPr/>
          <p:nvPr/>
        </p:nvSpPr>
        <p:spPr>
          <a:xfrm rot="18501791">
            <a:off x="5595596" y="2711979"/>
            <a:ext cx="2125192" cy="785739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527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-223344"/>
            <a:ext cx="9472448" cy="1166648"/>
          </a:xfrm>
          <a:noFill/>
          <a:ln>
            <a:noFill/>
          </a:ln>
        </p:spPr>
        <p:txBody>
          <a:bodyPr>
            <a:noAutofit/>
          </a:bodyPr>
          <a:lstStyle/>
          <a:p>
            <a:pPr algn="ctr">
              <a:defRPr/>
            </a:pPr>
            <a:r>
              <a:rPr lang="en-US" u="sng" dirty="0" smtClean="0">
                <a:solidFill>
                  <a:srgbClr val="0070C0"/>
                </a:solidFill>
              </a:rPr>
              <a:t>*Ways </a:t>
            </a:r>
            <a:r>
              <a:rPr lang="en-US" u="sng" dirty="0">
                <a:solidFill>
                  <a:srgbClr val="0070C0"/>
                </a:solidFill>
              </a:rPr>
              <a:t>to get groundwater to surface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3703" y="927538"/>
            <a:ext cx="6067097" cy="5257800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3200" b="1" u="sng" dirty="0" smtClean="0">
                <a:solidFill>
                  <a:srgbClr val="FF0000"/>
                </a:solidFill>
              </a:rPr>
              <a:t>Man-made </a:t>
            </a:r>
            <a:r>
              <a:rPr lang="en-US" sz="3200" b="1" u="sng" dirty="0">
                <a:solidFill>
                  <a:srgbClr val="FF0000"/>
                </a:solidFill>
              </a:rPr>
              <a:t>Well </a:t>
            </a:r>
            <a:r>
              <a:rPr lang="en-US" sz="3200" dirty="0"/>
              <a:t>– pipe dug into ground to extract water from aquifer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200" b="1" u="sng" dirty="0" smtClean="0">
                <a:solidFill>
                  <a:srgbClr val="FF0000"/>
                </a:solidFill>
              </a:rPr>
              <a:t>Artesian </a:t>
            </a:r>
            <a:r>
              <a:rPr lang="en-US" sz="3200" b="1" u="sng" dirty="0">
                <a:solidFill>
                  <a:srgbClr val="FF0000"/>
                </a:solidFill>
              </a:rPr>
              <a:t>Well </a:t>
            </a:r>
            <a:r>
              <a:rPr lang="en-US" sz="3200" dirty="0"/>
              <a:t>– water flows naturally to surface because it’s under pressure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200" b="1" u="sng" dirty="0" smtClean="0">
                <a:solidFill>
                  <a:srgbClr val="FF0000"/>
                </a:solidFill>
              </a:rPr>
              <a:t>Spring </a:t>
            </a:r>
            <a:r>
              <a:rPr lang="en-US" sz="3200" dirty="0"/>
              <a:t>– water </a:t>
            </a:r>
            <a:r>
              <a:rPr lang="en-US" sz="3200" u="sng" dirty="0"/>
              <a:t>flows to surface </a:t>
            </a:r>
            <a:r>
              <a:rPr lang="en-US" sz="3200" dirty="0"/>
              <a:t>because surface of land </a:t>
            </a:r>
            <a:r>
              <a:rPr lang="en-US" sz="3200" u="sng" dirty="0"/>
              <a:t>dips</a:t>
            </a:r>
            <a:r>
              <a:rPr lang="en-US" sz="3200" dirty="0"/>
              <a:t> below water table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200" b="1" u="sng" dirty="0" smtClean="0">
                <a:solidFill>
                  <a:srgbClr val="FF0000"/>
                </a:solidFill>
              </a:rPr>
              <a:t>Hot </a:t>
            </a:r>
            <a:r>
              <a:rPr lang="en-US" sz="3200" b="1" u="sng" dirty="0">
                <a:solidFill>
                  <a:srgbClr val="FF0000"/>
                </a:solidFill>
              </a:rPr>
              <a:t>Spring/Geyser </a:t>
            </a:r>
            <a:r>
              <a:rPr lang="en-US" sz="3200" dirty="0"/>
              <a:t>– water heated up by rocks, pushes up to surface due to pressure</a:t>
            </a:r>
          </a:p>
        </p:txBody>
      </p:sp>
      <p:pic>
        <p:nvPicPr>
          <p:cNvPr id="7" name="Picture 2" descr="http://1.bp.blogspot.com/-B9Z8gUfcImk/TvHOcrDAuXI/AAAAAAAAAUM/4p2vYOlsuaA/s1600/aquifer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88824" y="927538"/>
            <a:ext cx="5407572" cy="57917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64358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767</TotalTime>
  <Words>690</Words>
  <Application>Microsoft Office PowerPoint</Application>
  <PresentationFormat>Widescreen</PresentationFormat>
  <Paragraphs>117</Paragraphs>
  <Slides>25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25</vt:i4>
      </vt:variant>
    </vt:vector>
  </HeadingPairs>
  <TitlesOfParts>
    <vt:vector size="40" baseType="lpstr">
      <vt:lpstr>Arial</vt:lpstr>
      <vt:lpstr>Arial Black</vt:lpstr>
      <vt:lpstr>Calibri</vt:lpstr>
      <vt:lpstr>Calibri Light</vt:lpstr>
      <vt:lpstr>Corbel</vt:lpstr>
      <vt:lpstr>Franklin Gothic Book</vt:lpstr>
      <vt:lpstr>Franklin Gothic Medium</vt:lpstr>
      <vt:lpstr>Tahoma</vt:lpstr>
      <vt:lpstr>Tunga</vt:lpstr>
      <vt:lpstr>Wingdings</vt:lpstr>
      <vt:lpstr>Wingdings 2</vt:lpstr>
      <vt:lpstr>Wingdings 3</vt:lpstr>
      <vt:lpstr>Office Theme</vt:lpstr>
      <vt:lpstr>Module</vt:lpstr>
      <vt:lpstr>Angles</vt:lpstr>
      <vt:lpstr>#26 Groundwater and Aquifers</vt:lpstr>
      <vt:lpstr>In textbook </vt:lpstr>
      <vt:lpstr>Recall THE WATER CYCLE…</vt:lpstr>
      <vt:lpstr>PowerPoint Presentation</vt:lpstr>
      <vt:lpstr>PowerPoint Presentation</vt:lpstr>
      <vt:lpstr>*The water table is the highest point in which water fills underground</vt:lpstr>
      <vt:lpstr>*Unconfined aquifer  </vt:lpstr>
      <vt:lpstr>*Confined aquifer  </vt:lpstr>
      <vt:lpstr>*Ways to get groundwater to surface</vt:lpstr>
      <vt:lpstr>Here’s another example of a spring that must be holding back some water beyond this impermeable rock</vt:lpstr>
      <vt:lpstr>PowerPoint Presentation</vt:lpstr>
      <vt:lpstr>Freshwater sinks into these AQUIFERS because they are made of porous PERMEABLE soils.</vt:lpstr>
      <vt:lpstr>The water table is the tip top level of underground water</vt:lpstr>
      <vt:lpstr>The water table IS AROUND THE SAME LEVEL AS ANY NEARBY LAKE, POND OR STREAM…</vt:lpstr>
      <vt:lpstr>just below the water table, permeable Aquifer soils are SATURATED (SOAKED WITH WATER)</vt:lpstr>
      <vt:lpstr>#27 Groundwater A-E-I-O-U and questions </vt:lpstr>
      <vt:lpstr>A-E-I-O-U </vt:lpstr>
      <vt:lpstr>Videos</vt:lpstr>
      <vt:lpstr>PowerPoint Presentation</vt:lpstr>
      <vt:lpstr>Warmup </vt:lpstr>
      <vt:lpstr>Porosity demo</vt:lpstr>
      <vt:lpstr>Fresh Earth under our feet can be measured 3 ways:</vt:lpstr>
      <vt:lpstr>Make a quick table</vt:lpstr>
      <vt:lpstr>Questions to answer</vt:lpstr>
      <vt:lpstr>You should have this…</vt:lpstr>
    </vt:vector>
  </TitlesOfParts>
  <Company>Charlotte Mecklenburg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Smart, Brittany S.</dc:creator>
  <cp:lastModifiedBy>Greenberg, Mitchell</cp:lastModifiedBy>
  <cp:revision>16</cp:revision>
  <dcterms:created xsi:type="dcterms:W3CDTF">2016-10-21T16:54:02Z</dcterms:created>
  <dcterms:modified xsi:type="dcterms:W3CDTF">2017-10-19T20:24:46Z</dcterms:modified>
</cp:coreProperties>
</file>