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55C95-A646-4BCC-9FE5-8C5FAD73C96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6A1F8-4162-42C0-891C-36EBF96EE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190F0-A4F2-403C-8D65-EEAF081D3321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752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6B5D8D-0784-48AD-96CA-8BD674E8DF1E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974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6C9ADA-3339-40AA-A699-E756E5CADF0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5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57629C-D951-447D-A262-15FDBB670C6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3727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65C233-EE59-43D5-A991-B16881A1B2A5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125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85FDB4-C41C-40C5-AF14-57D8271AAF2B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9361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9B610E-5CD2-47E6-9C35-1C45512EB310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673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4767F1-4015-4322-8023-72EB698F5EF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7557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54BCED-528C-4577-9598-5630B6A6618C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872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7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2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3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7C2F1-4FD3-4DC6-B625-4DE1E1BB61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016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01041-A56E-4487-8FDE-79FED03BE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3350"/>
            <a:ext cx="53848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8117-5DAC-4ABD-AC2E-9A36974B2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26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3350"/>
            <a:ext cx="53848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600200"/>
            <a:ext cx="53848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1D09-6ED8-448F-BBAD-9D09834A9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9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7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7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4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3469E-AB1C-4411-BAAB-530EF398636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CEBE-B450-4AE0-BA7A-28BB3914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2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WTb_lUk6BM8wYAL4GjzbkF/SIG=12pj0fet0/EXP=1285678292/**http%3a/imnh.isu.edu/Exhibits/Online/geo_time/images/kaibab_lime_2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://rds.yahoo.com/_ylt=A0WTefS5k6BM6QUAFwKJzbkF;_ylu=X3oDMTBxYjU4cWZsBHBvcwMyOARzZWMDc3IEdnRpZANJMTI1Xzc1/SIG=1mclsmp0v/EXP=1285678393/**http%3a/images.search.yahoo.com/images/view%3fback=http%253A%252F%252Fimages.search.yahoo.com%252Fsearch%252Fimages%253Fp%253Dlaw%252Bof%252Bsuperposition%2526b%253D21%2526ni%253D20%2526ei%253DUTF-8%2526xargs%253D0%2526pstart%253D1%2526fr%253Dyfp-t-964%2526fr2%253Dtab-web%26w=300%26h=255%26imgurl=www.prehistoricplanet.com%252Fimages%252Ffeatures%252Fearth%252Fgeologictime%252Frocklayers2.jpg%26rurl=http%253A%252F%252Fwww.prehistoricplanet.com%252Fnews%252Findex.php%253Fid%253D48%26size=12KB%26name=Two%2blaws%252C%2bor%2bpri...%26p=law%2bof%2bsuperposition%26oid=031f49e2a890bbe72eb967d80bdb1fd1%26fr2=tab-web%26no=28%26tt=665%26b=21%26ni=20%26sigr=11l1mip3l%26sigi=12cv6brm9%26sigb=141uak92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1447800"/>
            <a:ext cx="85344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>
                <a:latin typeface="Herman" pitchFamily="2" charset="0"/>
              </a:rPr>
              <a:t>Finding the Age of Rocks Through Rock Dating</a:t>
            </a:r>
          </a:p>
        </p:txBody>
      </p:sp>
    </p:spTree>
    <p:extLst>
      <p:ext uri="{BB962C8B-B14F-4D97-AF65-F5344CB8AC3E}">
        <p14:creationId xmlns:p14="http://schemas.microsoft.com/office/powerpoint/2010/main" val="15973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5638800" y="304801"/>
            <a:ext cx="3581400" cy="1554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Trilobite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2057400"/>
            <a:ext cx="48768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/>
              <a:t>One example of an index fossil is a trilobite.</a:t>
            </a:r>
          </a:p>
          <a:p>
            <a:pPr eaLnBrk="1" hangingPunct="1">
              <a:defRPr/>
            </a:pPr>
            <a:r>
              <a:rPr lang="en-US" sz="2900"/>
              <a:t>Trilobites were a group of hard-shelled animals whose bodies had three distinct parts.</a:t>
            </a:r>
          </a:p>
          <a:p>
            <a:pPr eaLnBrk="1" hangingPunct="1">
              <a:defRPr/>
            </a:pPr>
            <a:r>
              <a:rPr lang="en-US" sz="2900"/>
              <a:t>They evolved in shallow seas more than 500 million years ago.</a:t>
            </a:r>
          </a:p>
        </p:txBody>
      </p:sp>
      <p:pic>
        <p:nvPicPr>
          <p:cNvPr id="91140" name="Picture 7" descr="trilobite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1" y="2209800"/>
            <a:ext cx="3330575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1" name="Picture 9" descr="trilobite drawing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00026"/>
            <a:ext cx="2514600" cy="172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5" descr="rock dating cartoon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228600"/>
            <a:ext cx="5562600" cy="640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3" name="Text Box 7"/>
          <p:cNvSpPr txBox="1">
            <a:spLocks noChangeArrowheads="1"/>
          </p:cNvSpPr>
          <p:nvPr/>
        </p:nvSpPr>
        <p:spPr bwMode="auto">
          <a:xfrm>
            <a:off x="2133600" y="914401"/>
            <a:ext cx="9906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6000">
                <a:latin typeface="Herman" pitchFamily="2" charset="0"/>
              </a:rPr>
              <a:t>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6000">
                <a:latin typeface="Herman" pitchFamily="2" charset="0"/>
              </a:rPr>
              <a:t>O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6000">
                <a:latin typeface="Herman" pitchFamily="2" charset="0"/>
              </a:rPr>
              <a:t>C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6000">
                <a:latin typeface="Herman" pitchFamily="2" charset="0"/>
              </a:rPr>
              <a:t>K</a:t>
            </a:r>
          </a:p>
        </p:txBody>
      </p:sp>
      <p:sp>
        <p:nvSpPr>
          <p:cNvPr id="71684" name="Text Box 8"/>
          <p:cNvSpPr txBox="1">
            <a:spLocks noChangeArrowheads="1"/>
          </p:cNvSpPr>
          <p:nvPr/>
        </p:nvSpPr>
        <p:spPr bwMode="auto">
          <a:xfrm>
            <a:off x="9372600" y="1"/>
            <a:ext cx="990600" cy="656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5000">
                <a:latin typeface="Herman" pitchFamily="2" charset="0"/>
              </a:rPr>
              <a:t>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5000">
                <a:latin typeface="Herman" pitchFamily="2" charset="0"/>
              </a:rPr>
              <a:t>A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5000">
                <a:latin typeface="Herman" pitchFamily="2" charset="0"/>
              </a:rPr>
              <a:t>T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5000">
                <a:latin typeface="Herman" pitchFamily="2" charset="0"/>
              </a:rPr>
              <a:t>I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5000">
                <a:latin typeface="Herman" pitchFamily="2" charset="0"/>
              </a:rPr>
              <a:t>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5000">
                <a:latin typeface="Herman" pitchFamily="2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9310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Activator: Student Line Up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828800"/>
            <a:ext cx="4246563" cy="4648200"/>
          </a:xfrm>
        </p:spPr>
        <p:txBody>
          <a:bodyPr/>
          <a:lstStyle/>
          <a:p>
            <a:pPr eaLnBrk="1" hangingPunct="1"/>
            <a:r>
              <a:rPr lang="en-US" altLang="en-US" sz="3000"/>
              <a:t>I need 7 volunteers</a:t>
            </a:r>
          </a:p>
          <a:p>
            <a:pPr eaLnBrk="1" hangingPunct="1"/>
            <a:r>
              <a:rPr lang="en-US" altLang="en-US" sz="3000"/>
              <a:t>What is the exact position of _______ in the line?</a:t>
            </a:r>
          </a:p>
          <a:p>
            <a:pPr eaLnBrk="1" hangingPunct="1"/>
            <a:r>
              <a:rPr lang="en-US" altLang="en-US" sz="3000"/>
              <a:t>What is an estimate of _______ in the line?</a:t>
            </a:r>
          </a:p>
          <a:p>
            <a:pPr eaLnBrk="1" hangingPunct="1"/>
            <a:r>
              <a:rPr lang="en-US" altLang="en-US" sz="3000"/>
              <a:t>What is the difference between </a:t>
            </a:r>
            <a:r>
              <a:rPr lang="en-US" altLang="en-US" sz="3000" b="1"/>
              <a:t>exact </a:t>
            </a:r>
            <a:r>
              <a:rPr lang="en-US" altLang="en-US" sz="3000"/>
              <a:t>and </a:t>
            </a:r>
            <a:r>
              <a:rPr lang="en-US" altLang="en-US" sz="3000" b="1"/>
              <a:t>estimate</a:t>
            </a:r>
            <a:r>
              <a:rPr lang="en-US" altLang="en-US" sz="3000"/>
              <a:t>?</a:t>
            </a:r>
          </a:p>
        </p:txBody>
      </p:sp>
      <p:sp>
        <p:nvSpPr>
          <p:cNvPr id="7373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  <p:pic>
        <p:nvPicPr>
          <p:cNvPr id="73733" name="Picture 4" descr="MP90041183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3581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7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449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Ages of Rocks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914400"/>
            <a:ext cx="4038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</a:t>
            </a:r>
            <a:r>
              <a:rPr lang="en-US" b="1" u="sng" smtClean="0"/>
              <a:t>relative age</a:t>
            </a:r>
            <a:r>
              <a:rPr lang="en-US" smtClean="0"/>
              <a:t> of a rock is its age compared to other rocks. </a:t>
            </a:r>
            <a:br>
              <a:rPr lang="en-US" smtClean="0"/>
            </a:br>
            <a:r>
              <a:rPr lang="en-US" smtClean="0"/>
              <a:t>Use words like: “older or younger”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</a:t>
            </a:r>
            <a:r>
              <a:rPr lang="en-US" b="1" u="sng" smtClean="0"/>
              <a:t>absolute age</a:t>
            </a:r>
            <a:r>
              <a:rPr lang="en-US" smtClean="0"/>
              <a:t> of a rock is the number of years since the rock was formed.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	Ex: 358-360 mya</a:t>
            </a:r>
            <a:r>
              <a:rPr lang="en-US"/>
              <a:t>                                                                              </a:t>
            </a:r>
          </a:p>
        </p:txBody>
      </p:sp>
      <p:pic>
        <p:nvPicPr>
          <p:cNvPr id="75780" name="Picture 7" descr="superpositio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676400"/>
            <a:ext cx="43434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9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Law of Superposition</a:t>
            </a:r>
            <a:endParaRPr lang="ru-RU" dirty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45C426-424E-4971-AEC5-F2307CE322C5}" type="slidenum">
              <a:rPr lang="en-US" altLang="en-US" sz="1200">
                <a:solidFill>
                  <a:srgbClr val="BCBCBC"/>
                </a:solidFill>
                <a:latin typeface="Marker Felt" pitchFamily="1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rgbClr val="BCBCBC"/>
              </a:solidFill>
              <a:latin typeface="Marker Felt" pitchFamily="1" charset="0"/>
            </a:endParaRPr>
          </a:p>
        </p:txBody>
      </p:sp>
      <p:pic>
        <p:nvPicPr>
          <p:cNvPr id="77828" name="Picture 6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219200"/>
            <a:ext cx="37623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8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457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9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0" y="228600"/>
            <a:ext cx="4267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/>
              <a:t>The Position of Rock Layers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304800"/>
            <a:ext cx="4038600" cy="6248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It can be difficult to determine a rocks absolute age. So… scientists use the </a:t>
            </a:r>
            <a:r>
              <a:rPr lang="en-US" b="1"/>
              <a:t>law of superposition</a:t>
            </a:r>
            <a:r>
              <a:rPr lang="en-US"/>
              <a:t>.</a:t>
            </a:r>
          </a:p>
          <a:p>
            <a:pPr eaLnBrk="1" hangingPunct="1">
              <a:defRPr/>
            </a:pPr>
            <a:r>
              <a:rPr lang="en-US"/>
              <a:t>According to the </a:t>
            </a:r>
            <a:r>
              <a:rPr lang="en-US" b="1" u="sng"/>
              <a:t>law of superposition</a:t>
            </a:r>
            <a:r>
              <a:rPr lang="en-US"/>
              <a:t>, in horizontal sedimentary rock layers the oldest layer is at the bottom. Each higher layer is younger than the layers below it.</a:t>
            </a:r>
          </a:p>
        </p:txBody>
      </p:sp>
      <p:pic>
        <p:nvPicPr>
          <p:cNvPr id="78852" name="Picture 7" descr="law of superposition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524000"/>
            <a:ext cx="4648200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6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3886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Other Clues to Relative Age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228600"/>
            <a:ext cx="40386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b="1"/>
              <a:t>Clues From Igneous Rock</a:t>
            </a:r>
          </a:p>
          <a:p>
            <a:pPr eaLnBrk="1" hangingPunct="1">
              <a:defRPr/>
            </a:pPr>
            <a:r>
              <a:rPr lang="en-US" sz="2900"/>
              <a:t>Lava that cools at the surface is called an extrusion. Rock below an extrusion is always older.</a:t>
            </a:r>
          </a:p>
          <a:p>
            <a:pPr eaLnBrk="1" hangingPunct="1">
              <a:defRPr/>
            </a:pPr>
            <a:r>
              <a:rPr lang="en-US" sz="2900"/>
              <a:t>Magma that cools beneath the surface is called an intrusion. An intrusion is always younger than the rock layers around an beneath it.</a:t>
            </a:r>
          </a:p>
        </p:txBody>
      </p:sp>
      <p:pic>
        <p:nvPicPr>
          <p:cNvPr id="84996" name="Picture 7" descr="intrusion2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752600"/>
            <a:ext cx="4572000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6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/>
              <a:t>Other Clues to Relative Age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762000"/>
            <a:ext cx="4191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b="1" u="sng"/>
              <a:t>Faults</a:t>
            </a:r>
            <a:r>
              <a:rPr lang="en-US" sz="3000"/>
              <a:t> (a break in the rock) are always younger than the rock  it cuts through!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u="sng"/>
              <a:t>Unconformities</a:t>
            </a:r>
            <a:r>
              <a:rPr lang="en-US" sz="3000"/>
              <a:t>: An unconformity is a </a:t>
            </a:r>
            <a:r>
              <a:rPr lang="en-US" sz="3000" u="sng"/>
              <a:t>gap in the geological record</a:t>
            </a:r>
            <a:r>
              <a:rPr lang="en-US" sz="3000"/>
              <a:t> that can occur when erosion wears away rock layers and other rock layers form on top of the eroded surface.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/>
          </a:p>
        </p:txBody>
      </p:sp>
      <p:pic>
        <p:nvPicPr>
          <p:cNvPr id="87044" name="Picture 7" descr="fault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1" y="762000"/>
            <a:ext cx="4232275" cy="279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9" descr="unconformity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3886200"/>
            <a:ext cx="4268788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9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/>
              <a:t>Using Fossils to Date Rocks!</a:t>
            </a:r>
          </a:p>
        </p:txBody>
      </p:sp>
      <p:pic>
        <p:nvPicPr>
          <p:cNvPr id="89091" name="Picture 7" descr="index fossils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762000"/>
            <a:ext cx="44958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6324600" y="762000"/>
            <a:ext cx="40386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Scientists use index fossils to match rock layers. </a:t>
            </a:r>
          </a:p>
          <a:p>
            <a:pPr eaLnBrk="1" hangingPunct="1">
              <a:defRPr/>
            </a:pPr>
            <a:r>
              <a:rPr lang="en-US"/>
              <a:t>An </a:t>
            </a:r>
            <a:r>
              <a:rPr lang="en-US" b="1" u="sng"/>
              <a:t>index fossil</a:t>
            </a:r>
            <a:r>
              <a:rPr lang="en-US"/>
              <a:t> must be widely distributed and represent a type of organism that existed only briefly.</a:t>
            </a:r>
          </a:p>
          <a:p>
            <a:pPr eaLnBrk="1" hangingPunct="1">
              <a:defRPr/>
            </a:pPr>
            <a:r>
              <a:rPr lang="en-US"/>
              <a:t>They are useful because they tell the </a:t>
            </a:r>
            <a:r>
              <a:rPr lang="en-US" u="sng"/>
              <a:t>relative ages</a:t>
            </a:r>
            <a:r>
              <a:rPr lang="en-US"/>
              <a:t> of the rock layers they are found in.</a:t>
            </a:r>
          </a:p>
        </p:txBody>
      </p:sp>
      <p:pic>
        <p:nvPicPr>
          <p:cNvPr id="89093" name="Picture 9" descr="fossil dating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4495800"/>
            <a:ext cx="4191000" cy="2090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8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49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Herman</vt:lpstr>
      <vt:lpstr>Marker Felt</vt:lpstr>
      <vt:lpstr>Wingdings</vt:lpstr>
      <vt:lpstr>Office Theme</vt:lpstr>
      <vt:lpstr>Finding the Age of Rocks Through Rock Dating</vt:lpstr>
      <vt:lpstr>PowerPoint Presentation</vt:lpstr>
      <vt:lpstr>Activator: Student Line Up</vt:lpstr>
      <vt:lpstr>Ages of Rocks</vt:lpstr>
      <vt:lpstr>Law of Superposition</vt:lpstr>
      <vt:lpstr>The Position of Rock Layers</vt:lpstr>
      <vt:lpstr>Other Clues to Relative Age</vt:lpstr>
      <vt:lpstr>Other Clues to Relative Age</vt:lpstr>
      <vt:lpstr>Using Fossils to Date Rocks!</vt:lpstr>
      <vt:lpstr>The Trilobite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Age of Rocks Through Rock Dating</dc:title>
  <dc:creator>Greenberg, Mitchell</dc:creator>
  <cp:lastModifiedBy>Greenberg, Mitchell</cp:lastModifiedBy>
  <cp:revision>1</cp:revision>
  <dcterms:created xsi:type="dcterms:W3CDTF">2017-09-27T13:52:39Z</dcterms:created>
  <dcterms:modified xsi:type="dcterms:W3CDTF">2017-09-27T13:53:05Z</dcterms:modified>
</cp:coreProperties>
</file>