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Default Extension="emf" ContentType="image/x-emf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53"/>
  </p:notesMasterIdLst>
  <p:sldIdLst>
    <p:sldId id="256" r:id="rId2"/>
    <p:sldId id="300" r:id="rId3"/>
    <p:sldId id="275" r:id="rId4"/>
    <p:sldId id="276" r:id="rId5"/>
    <p:sldId id="278" r:id="rId6"/>
    <p:sldId id="277" r:id="rId7"/>
    <p:sldId id="326" r:id="rId8"/>
    <p:sldId id="279" r:id="rId9"/>
    <p:sldId id="280" r:id="rId10"/>
    <p:sldId id="281" r:id="rId11"/>
    <p:sldId id="282" r:id="rId12"/>
    <p:sldId id="283" r:id="rId13"/>
    <p:sldId id="325" r:id="rId14"/>
    <p:sldId id="284" r:id="rId15"/>
    <p:sldId id="285" r:id="rId16"/>
    <p:sldId id="289" r:id="rId17"/>
    <p:sldId id="291" r:id="rId18"/>
    <p:sldId id="292" r:id="rId19"/>
    <p:sldId id="299" r:id="rId20"/>
    <p:sldId id="296" r:id="rId21"/>
    <p:sldId id="295" r:id="rId22"/>
    <p:sldId id="294" r:id="rId23"/>
    <p:sldId id="293" r:id="rId24"/>
    <p:sldId id="301" r:id="rId25"/>
    <p:sldId id="311" r:id="rId26"/>
    <p:sldId id="302" r:id="rId27"/>
    <p:sldId id="303" r:id="rId28"/>
    <p:sldId id="304" r:id="rId29"/>
    <p:sldId id="305" r:id="rId30"/>
    <p:sldId id="306" r:id="rId31"/>
    <p:sldId id="307" r:id="rId32"/>
    <p:sldId id="312" r:id="rId33"/>
    <p:sldId id="309" r:id="rId34"/>
    <p:sldId id="308" r:id="rId35"/>
    <p:sldId id="316" r:id="rId36"/>
    <p:sldId id="318" r:id="rId37"/>
    <p:sldId id="314" r:id="rId38"/>
    <p:sldId id="317" r:id="rId39"/>
    <p:sldId id="313" r:id="rId40"/>
    <p:sldId id="319" r:id="rId41"/>
    <p:sldId id="320" r:id="rId42"/>
    <p:sldId id="321" r:id="rId43"/>
    <p:sldId id="322" r:id="rId44"/>
    <p:sldId id="328" r:id="rId45"/>
    <p:sldId id="329" r:id="rId46"/>
    <p:sldId id="330" r:id="rId47"/>
    <p:sldId id="331" r:id="rId48"/>
    <p:sldId id="332" r:id="rId49"/>
    <p:sldId id="333" r:id="rId50"/>
    <p:sldId id="334" r:id="rId51"/>
    <p:sldId id="335" r:id="rId5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15" autoAdjust="0"/>
    <p:restoredTop sz="94660"/>
  </p:normalViewPr>
  <p:slideViewPr>
    <p:cSldViewPr>
      <p:cViewPr varScale="1">
        <p:scale>
          <a:sx n="111" d="100"/>
          <a:sy n="111" d="100"/>
        </p:scale>
        <p:origin x="-162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214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AD2D6D-4C53-4673-A468-EC8D977D937C}" type="datetimeFigureOut">
              <a:rPr lang="en-US" smtClean="0"/>
              <a:pPr/>
              <a:t>1/14/2014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327E8A-EDCE-4DA6-94F3-D038043F15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634987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327E8A-EDCE-4DA6-94F3-D038043F15C0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769862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327E8A-EDCE-4DA6-94F3-D038043F15C0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992663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327E8A-EDCE-4DA6-94F3-D038043F15C0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930588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327E8A-EDCE-4DA6-94F3-D038043F15C0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778225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327E8A-EDCE-4DA6-94F3-D038043F15C0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752835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327E8A-EDCE-4DA6-94F3-D038043F15C0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610545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327E8A-EDCE-4DA6-94F3-D038043F15C0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889111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327E8A-EDCE-4DA6-94F3-D038043F15C0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49009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327E8A-EDCE-4DA6-94F3-D038043F15C0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306084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327E8A-EDCE-4DA6-94F3-D038043F15C0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1040808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327E8A-EDCE-4DA6-94F3-D038043F15C0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49421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327E8A-EDCE-4DA6-94F3-D038043F15C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3818619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327E8A-EDCE-4DA6-94F3-D038043F15C0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932672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327E8A-EDCE-4DA6-94F3-D038043F15C0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7100572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327E8A-EDCE-4DA6-94F3-D038043F15C0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0124599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327E8A-EDCE-4DA6-94F3-D038043F15C0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9199092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327E8A-EDCE-4DA6-94F3-D038043F15C0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2351114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327E8A-EDCE-4DA6-94F3-D038043F15C0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4923366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327E8A-EDCE-4DA6-94F3-D038043F15C0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4553700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327E8A-EDCE-4DA6-94F3-D038043F15C0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9004259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327E8A-EDCE-4DA6-94F3-D038043F15C0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2234772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327E8A-EDCE-4DA6-94F3-D038043F15C0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941149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327E8A-EDCE-4DA6-94F3-D038043F15C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5758266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327E8A-EDCE-4DA6-94F3-D038043F15C0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6066172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327E8A-EDCE-4DA6-94F3-D038043F15C0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8377765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327E8A-EDCE-4DA6-94F3-D038043F15C0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7830303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327E8A-EDCE-4DA6-94F3-D038043F15C0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6217939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327E8A-EDCE-4DA6-94F3-D038043F15C0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5106802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327E8A-EDCE-4DA6-94F3-D038043F15C0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0090685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327E8A-EDCE-4DA6-94F3-D038043F15C0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073702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327E8A-EDCE-4DA6-94F3-D038043F15C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365902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327E8A-EDCE-4DA6-94F3-D038043F15C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924444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327E8A-EDCE-4DA6-94F3-D038043F15C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09700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327E8A-EDCE-4DA6-94F3-D038043F15C0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121157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327E8A-EDCE-4DA6-94F3-D038043F15C0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546102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327E8A-EDCE-4DA6-94F3-D038043F15C0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934766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7A41807E-FDAA-4F5C-AD43-6221074AB0DB}" type="datetimeFigureOut">
              <a:rPr lang="en-US" smtClean="0"/>
              <a:pPr/>
              <a:t>1/14/2014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C3BA4-9C9A-4C77-8402-3BE687DB51C9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7985183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1807E-FDAA-4F5C-AD43-6221074AB0DB}" type="datetimeFigureOut">
              <a:rPr lang="en-US" smtClean="0"/>
              <a:pPr/>
              <a:t>1/14/2014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C3BA4-9C9A-4C77-8402-3BE687DB51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658315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1807E-FDAA-4F5C-AD43-6221074AB0DB}" type="datetimeFigureOut">
              <a:rPr lang="en-US" smtClean="0"/>
              <a:pPr/>
              <a:t>1/14/2014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C3BA4-9C9A-4C77-8402-3BE687DB51C9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226325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1807E-FDAA-4F5C-AD43-6221074AB0DB}" type="datetimeFigureOut">
              <a:rPr lang="en-US" smtClean="0"/>
              <a:pPr/>
              <a:t>1/14/2014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C3BA4-9C9A-4C77-8402-3BE687DB51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575089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Freeform 10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1807E-FDAA-4F5C-AD43-6221074AB0DB}" type="datetimeFigureOut">
              <a:rPr lang="en-US" smtClean="0"/>
              <a:pPr/>
              <a:t>1/14/2014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C3BA4-9C9A-4C77-8402-3BE687DB51C9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8980340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1807E-FDAA-4F5C-AD43-6221074AB0DB}" type="datetimeFigureOut">
              <a:rPr lang="en-US" smtClean="0"/>
              <a:pPr/>
              <a:t>1/14/2014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C3BA4-9C9A-4C77-8402-3BE687DB51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064709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1807E-FDAA-4F5C-AD43-6221074AB0DB}" type="datetimeFigureOut">
              <a:rPr lang="en-US" smtClean="0"/>
              <a:pPr/>
              <a:t>1/14/2014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C3BA4-9C9A-4C77-8402-3BE687DB51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401192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1807E-FDAA-4F5C-AD43-6221074AB0DB}" type="datetimeFigureOut">
              <a:rPr lang="en-US" smtClean="0"/>
              <a:pPr/>
              <a:t>1/14/2014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C3BA4-9C9A-4C77-8402-3BE687DB51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059874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1807E-FDAA-4F5C-AD43-6221074AB0DB}" type="datetimeFigureOut">
              <a:rPr lang="en-US" smtClean="0"/>
              <a:pPr/>
              <a:t>1/14/2014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C3BA4-9C9A-4C77-8402-3BE687DB51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475300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1807E-FDAA-4F5C-AD43-6221074AB0DB}" type="datetimeFigureOut">
              <a:rPr lang="en-US" smtClean="0"/>
              <a:pPr/>
              <a:t>1/14/2014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C3BA4-9C9A-4C77-8402-3BE687DB51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682570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1807E-FDAA-4F5C-AD43-6221074AB0DB}" type="datetimeFigureOut">
              <a:rPr lang="en-US" smtClean="0"/>
              <a:pPr/>
              <a:t>1/14/2014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C3BA4-9C9A-4C77-8402-3BE687DB51C9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79398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7A41807E-FDAA-4F5C-AD43-6221074AB0DB}" type="datetimeFigureOut">
              <a:rPr lang="en-US" smtClean="0"/>
              <a:pPr/>
              <a:t>1/14/2014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E56C3BA4-9C9A-4C77-8402-3BE687DB51C9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9199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EOG Review Material</a:t>
            </a:r>
            <a:br>
              <a:rPr lang="en-US" dirty="0" smtClean="0"/>
            </a:br>
            <a:r>
              <a:rPr lang="en-US" dirty="0" smtClean="0"/>
              <a:t>Earth History, Evolution, Energy Transfer, Chemistry, Ecology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Eboni Newton</a:t>
            </a:r>
          </a:p>
          <a:p>
            <a:r>
              <a:rPr lang="en-US" dirty="0" smtClean="0"/>
              <a:t>Ridge Road Middle School</a:t>
            </a:r>
          </a:p>
          <a:p>
            <a:r>
              <a:rPr lang="en-US" sz="1400" dirty="0"/>
              <a:t>e</a:t>
            </a:r>
            <a:r>
              <a:rPr lang="en-US" sz="1400" dirty="0" smtClean="0"/>
              <a:t>boni.townsend@cms.k12.nc.us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50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22718" t="21887" r="19541" b="7401"/>
          <a:stretch>
            <a:fillRect/>
          </a:stretch>
        </p:blipFill>
        <p:spPr bwMode="auto">
          <a:xfrm>
            <a:off x="0" y="178633"/>
            <a:ext cx="8763000" cy="5967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22549" t="13469" r="49054" b="31036"/>
          <a:stretch>
            <a:fillRect/>
          </a:stretch>
        </p:blipFill>
        <p:spPr bwMode="auto">
          <a:xfrm>
            <a:off x="2133600" y="243840"/>
            <a:ext cx="6019800" cy="6614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54733" t="13469" r="16870" b="34339"/>
          <a:stretch>
            <a:fillRect/>
          </a:stretch>
        </p:blipFill>
        <p:spPr bwMode="auto">
          <a:xfrm>
            <a:off x="1295400" y="0"/>
            <a:ext cx="6477000" cy="669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000" dirty="0" smtClean="0"/>
              <a:t>A scientist finds fossils from the same organism in both India and Africa. What is a possible explanation for the presence of these fossils on two different continents? 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A. Adaptation </a:t>
            </a:r>
          </a:p>
          <a:p>
            <a:r>
              <a:rPr lang="en-US" dirty="0" smtClean="0"/>
              <a:t>B. Continental Drift </a:t>
            </a:r>
          </a:p>
          <a:p>
            <a:r>
              <a:rPr lang="en-US" dirty="0" smtClean="0"/>
              <a:t>C. Climate Change </a:t>
            </a:r>
          </a:p>
          <a:p>
            <a:r>
              <a:rPr lang="en-US" dirty="0" smtClean="0"/>
              <a:t>D. Law of superposition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3" cstate="print"/>
          <a:srcRect l="23426" t="18750" r="50220" b="18750"/>
          <a:stretch>
            <a:fillRect/>
          </a:stretch>
        </p:blipFill>
        <p:spPr bwMode="auto">
          <a:xfrm>
            <a:off x="1524000" y="0"/>
            <a:ext cx="5029200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3" cstate="print"/>
          <a:srcRect l="13470" t="19792" r="45534" b="21875"/>
          <a:stretch>
            <a:fillRect/>
          </a:stretch>
        </p:blipFill>
        <p:spPr bwMode="auto">
          <a:xfrm>
            <a:off x="514350" y="91440"/>
            <a:ext cx="7886700" cy="6309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1000"/>
            <a:ext cx="8229600" cy="5943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  Some of the same species of plants are found in Africa and Australia.  Which best explains this discovery?</a:t>
            </a:r>
          </a:p>
          <a:p>
            <a:endParaRPr lang="en-US" dirty="0"/>
          </a:p>
          <a:p>
            <a:pPr marL="514350" indent="-514350">
              <a:buAutoNum type="alphaUcPeriod"/>
            </a:pPr>
            <a:r>
              <a:rPr lang="en-US" dirty="0" smtClean="0"/>
              <a:t>Land bridge</a:t>
            </a:r>
          </a:p>
          <a:p>
            <a:pPr marL="514350" indent="-514350">
              <a:buAutoNum type="alphaUcPeriod"/>
            </a:pPr>
            <a:r>
              <a:rPr lang="en-US" dirty="0" smtClean="0"/>
              <a:t>Continental drift</a:t>
            </a:r>
          </a:p>
          <a:p>
            <a:pPr marL="514350" indent="-514350">
              <a:buAutoNum type="alphaUcPeriod"/>
            </a:pPr>
            <a:r>
              <a:rPr lang="en-US" dirty="0" smtClean="0"/>
              <a:t>Climate changes</a:t>
            </a:r>
          </a:p>
          <a:p>
            <a:pPr marL="514350" indent="-514350">
              <a:buAutoNum type="alphaUcPeriod"/>
            </a:pPr>
            <a:r>
              <a:rPr lang="en-US" dirty="0" smtClean="0"/>
              <a:t>Species extinction</a:t>
            </a:r>
          </a:p>
          <a:p>
            <a:pPr marL="514350" indent="-514350">
              <a:buAutoNum type="alphaUcPeriod"/>
            </a:pPr>
            <a:endParaRPr lang="en-US" dirty="0"/>
          </a:p>
          <a:p>
            <a:pPr>
              <a:buNone/>
            </a:pPr>
            <a:r>
              <a:rPr lang="en-US" dirty="0" smtClean="0"/>
              <a:t>Which </a:t>
            </a:r>
            <a:r>
              <a:rPr lang="en-US" dirty="0"/>
              <a:t>statement best explains why fossils of both ocean animals, such as starfish, and land animals, such as insects, are found inland in Australia?</a:t>
            </a:r>
          </a:p>
          <a:p>
            <a:pPr>
              <a:buNone/>
            </a:pPr>
            <a:r>
              <a:rPr lang="en-US" dirty="0"/>
              <a:t>A.	  Not all former life was preserved as fossils.</a:t>
            </a:r>
          </a:p>
          <a:p>
            <a:pPr marL="514350" indent="-514350">
              <a:buAutoNum type="alphaUcPeriod" startAt="2"/>
            </a:pPr>
            <a:r>
              <a:rPr lang="en-US" dirty="0"/>
              <a:t>Ocean animals migrated several miles inland.</a:t>
            </a:r>
          </a:p>
          <a:p>
            <a:pPr marL="514350" indent="-514350">
              <a:buAutoNum type="alphaUcPeriod" startAt="2"/>
            </a:pPr>
            <a:r>
              <a:rPr lang="en-US" dirty="0"/>
              <a:t>Ocean water covered the land millions of years ago.</a:t>
            </a:r>
          </a:p>
          <a:p>
            <a:pPr marL="514350" indent="-514350">
              <a:buAutoNum type="alphaUcPeriod" startAt="2"/>
            </a:pPr>
            <a:r>
              <a:rPr lang="en-US" dirty="0"/>
              <a:t>Volcanoes erupted, and the animals were preserved in the lava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81000"/>
            <a:ext cx="8534400" cy="6172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Which is evidence of the separation of a supercontinent?</a:t>
            </a:r>
            <a:endParaRPr lang="en-US" dirty="0"/>
          </a:p>
          <a:p>
            <a:pPr marL="514350" indent="-514350">
              <a:buAutoNum type="alphaUcPeriod"/>
            </a:pPr>
            <a:r>
              <a:rPr lang="en-US" dirty="0"/>
              <a:t>c</a:t>
            </a:r>
            <a:r>
              <a:rPr lang="en-US" dirty="0" smtClean="0"/>
              <a:t>ontinents located in tropical regions</a:t>
            </a:r>
          </a:p>
          <a:p>
            <a:pPr marL="514350" indent="-514350">
              <a:buAutoNum type="alphaUcPeriod"/>
            </a:pPr>
            <a:r>
              <a:rPr lang="en-US" dirty="0"/>
              <a:t>t</a:t>
            </a:r>
            <a:r>
              <a:rPr lang="en-US" dirty="0" smtClean="0"/>
              <a:t>racing human ancestry to several original groups</a:t>
            </a:r>
          </a:p>
          <a:p>
            <a:pPr marL="514350" indent="-514350">
              <a:buAutoNum type="alphaUcPeriod"/>
            </a:pPr>
            <a:r>
              <a:rPr lang="en-US" dirty="0"/>
              <a:t>m</a:t>
            </a:r>
            <a:r>
              <a:rPr lang="en-US" dirty="0" smtClean="0"/>
              <a:t>ountains ranges that begin on one continent and continue on another</a:t>
            </a:r>
          </a:p>
          <a:p>
            <a:pPr marL="514350" indent="-514350">
              <a:buAutoNum type="alphaUcPeriod"/>
            </a:pPr>
            <a:r>
              <a:rPr lang="en-US" dirty="0"/>
              <a:t>a</a:t>
            </a:r>
            <a:r>
              <a:rPr lang="en-US" dirty="0" smtClean="0"/>
              <a:t>nimals that develop differently depending on which continent they live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296400" cy="6858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If identical fossil remains of plants and animals that</a:t>
            </a:r>
          </a:p>
          <a:p>
            <a:pPr>
              <a:buNone/>
            </a:pPr>
            <a:r>
              <a:rPr lang="en-US" dirty="0" smtClean="0"/>
              <a:t>lived 175 million years ago were found in Iceland,</a:t>
            </a:r>
          </a:p>
          <a:p>
            <a:pPr>
              <a:buNone/>
            </a:pPr>
            <a:r>
              <a:rPr lang="en-US" dirty="0" smtClean="0"/>
              <a:t>Europe, Africa and Brazil, what would be the best</a:t>
            </a:r>
          </a:p>
          <a:p>
            <a:pPr>
              <a:buNone/>
            </a:pPr>
            <a:r>
              <a:rPr lang="en-US" dirty="0"/>
              <a:t>c</a:t>
            </a:r>
            <a:r>
              <a:rPr lang="en-US" dirty="0" smtClean="0"/>
              <a:t>onclusion?</a:t>
            </a:r>
          </a:p>
          <a:p>
            <a:pPr marL="514350" indent="-514350">
              <a:buAutoNum type="alphaUcPeriod"/>
            </a:pPr>
            <a:r>
              <a:rPr lang="en-US" sz="3000" dirty="0" smtClean="0"/>
              <a:t>Iceland, Europe, Africa, and Brazil were all once </a:t>
            </a:r>
          </a:p>
          <a:p>
            <a:pPr marL="514350" indent="-514350">
              <a:buNone/>
            </a:pPr>
            <a:r>
              <a:rPr lang="en-US" sz="3000" dirty="0"/>
              <a:t> </a:t>
            </a:r>
            <a:r>
              <a:rPr lang="en-US" sz="3000" dirty="0" smtClean="0"/>
              <a:t>     part of the mid-Atlantic ridge.</a:t>
            </a:r>
          </a:p>
          <a:p>
            <a:pPr marL="514350" indent="-514350">
              <a:buNone/>
            </a:pPr>
            <a:r>
              <a:rPr lang="en-US" sz="3000" dirty="0" smtClean="0"/>
              <a:t>B. The breakup of an ancient supercontinent occurred </a:t>
            </a:r>
          </a:p>
          <a:p>
            <a:pPr marL="514350" indent="-514350">
              <a:buNone/>
            </a:pPr>
            <a:r>
              <a:rPr lang="en-US" sz="3000" dirty="0"/>
              <a:t> </a:t>
            </a:r>
            <a:r>
              <a:rPr lang="en-US" sz="3000" dirty="0" smtClean="0"/>
              <a:t>     less than 175 million years ago.</a:t>
            </a:r>
          </a:p>
          <a:p>
            <a:pPr marL="514350" indent="-514350">
              <a:buAutoNum type="alphaUcPeriod" startAt="3"/>
            </a:pPr>
            <a:r>
              <a:rPr lang="en-US" sz="3000" dirty="0" smtClean="0"/>
              <a:t>The breakup of an ancient supercontinent occurred more that 175 million years ago.</a:t>
            </a:r>
          </a:p>
          <a:p>
            <a:pPr marL="514350" indent="-514350">
              <a:buAutoNum type="alphaUcPeriod" startAt="3"/>
            </a:pPr>
            <a:r>
              <a:rPr lang="en-US" sz="3000" dirty="0" smtClean="0"/>
              <a:t>Iceland, Europe, Africa, and Brazil currently have the sane animals inhabiting them. </a:t>
            </a:r>
            <a:endParaRPr lang="en-US" sz="3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Evolution (means to change)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The </a:t>
            </a:r>
            <a:r>
              <a:rPr lang="en-US" b="1" dirty="0" smtClean="0"/>
              <a:t>geologic time scale </a:t>
            </a:r>
            <a:r>
              <a:rPr lang="en-US" dirty="0" smtClean="0"/>
              <a:t>is a record of earth’s history which is categorized by major events (example 1</a:t>
            </a:r>
            <a:r>
              <a:rPr lang="en-US" baseline="30000" dirty="0" smtClean="0"/>
              <a:t>st</a:t>
            </a:r>
            <a:r>
              <a:rPr lang="en-US" dirty="0" smtClean="0"/>
              <a:t> form of life).</a:t>
            </a:r>
          </a:p>
          <a:p>
            <a:pPr>
              <a:buNone/>
            </a:pPr>
            <a:r>
              <a:rPr lang="en-US" b="1" dirty="0" smtClean="0"/>
              <a:t>Mass extinction</a:t>
            </a:r>
            <a:r>
              <a:rPr lang="en-US" dirty="0" smtClean="0"/>
              <a:t>- large amount of organisms die example of events that can cause this are </a:t>
            </a:r>
            <a:r>
              <a:rPr lang="en-US" b="1" dirty="0" smtClean="0"/>
              <a:t>volcanoes </a:t>
            </a:r>
            <a:r>
              <a:rPr lang="en-US" dirty="0" smtClean="0"/>
              <a:t>and</a:t>
            </a:r>
            <a:r>
              <a:rPr lang="en-US" b="1" dirty="0" smtClean="0"/>
              <a:t> asteroids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b="1" dirty="0" smtClean="0"/>
              <a:t>Natural selection/adaptation- </a:t>
            </a:r>
            <a:r>
              <a:rPr lang="en-US" dirty="0" smtClean="0"/>
              <a:t>organism change in response to their environment.(Darwin’s finches their beaks matched what they ate)</a:t>
            </a:r>
          </a:p>
          <a:p>
            <a:pPr>
              <a:buNone/>
            </a:pPr>
            <a:r>
              <a:rPr lang="en-US" dirty="0" smtClean="0"/>
              <a:t>The greater the diversity the greater the chances are for that species to survive during environmental changes.</a:t>
            </a:r>
          </a:p>
          <a:p>
            <a:pPr>
              <a:buNone/>
            </a:pPr>
            <a:r>
              <a:rPr lang="en-US" dirty="0" smtClean="0"/>
              <a:t>Those traits that increase survival are passed on from generation to generation.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dirty="0" smtClean="0"/>
              <a:t>Test taking strategies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763000" cy="5943600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n-US" sz="3600" dirty="0" smtClean="0"/>
              <a:t>The information that we will cover is all review. You have seen it before. </a:t>
            </a:r>
          </a:p>
          <a:p>
            <a:pPr>
              <a:buNone/>
            </a:pPr>
            <a:r>
              <a:rPr lang="en-US" sz="3600" dirty="0" smtClean="0"/>
              <a:t>Today we are working on answering higher level thinking questions from past material. </a:t>
            </a:r>
          </a:p>
          <a:p>
            <a:pPr>
              <a:buNone/>
            </a:pPr>
            <a:r>
              <a:rPr lang="en-US" sz="3600" dirty="0" smtClean="0"/>
              <a:t>Things you need to do. You should be able to answer the questions and provide a justification. Showing justification shows true mastery.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</a:t>
            </a:r>
            <a:endParaRPr lang="en-US" sz="3700" dirty="0" smtClean="0"/>
          </a:p>
          <a:p>
            <a:pPr marL="514350" indent="-514350">
              <a:buAutoNum type="arabicPeriod"/>
            </a:pPr>
            <a:r>
              <a:rPr lang="en-US" sz="3700" dirty="0" smtClean="0"/>
              <a:t>Read the question and determine what is it really asking you? Look for key vocabulary words  and context clues for words you don’t know.</a:t>
            </a:r>
          </a:p>
          <a:p>
            <a:pPr marL="514350" indent="-514350">
              <a:buAutoNum type="arabicPeriod"/>
            </a:pPr>
            <a:r>
              <a:rPr lang="en-US" sz="3700" dirty="0" smtClean="0"/>
              <a:t>Anticipate an answer prior to reading your selections. </a:t>
            </a:r>
          </a:p>
          <a:p>
            <a:pPr marL="514350" indent="-514350">
              <a:buAutoNum type="arabicPeriod"/>
            </a:pPr>
            <a:r>
              <a:rPr lang="en-US" sz="3700" dirty="0" smtClean="0"/>
              <a:t>Process of elimination. You should be able to cross out of at least 1 This will increase your chances of selecting the correct response.</a:t>
            </a:r>
          </a:p>
          <a:p>
            <a:pPr marL="514350" indent="-514350">
              <a:buAutoNum type="arabicPeriod"/>
            </a:pPr>
            <a:r>
              <a:rPr lang="en-US" sz="3700" dirty="0" smtClean="0"/>
              <a:t>For the correct answer you </a:t>
            </a:r>
            <a:r>
              <a:rPr lang="en-US" sz="3700" b="1" dirty="0" smtClean="0"/>
              <a:t>should</a:t>
            </a:r>
            <a:r>
              <a:rPr lang="en-US" sz="3700" dirty="0" smtClean="0"/>
              <a:t> be able to justify your answer. </a:t>
            </a:r>
          </a:p>
          <a:p>
            <a:pPr marL="514350" indent="-514350">
              <a:buAutoNum type="arabicPeriod"/>
            </a:pPr>
            <a:r>
              <a:rPr lang="en-US" sz="3700" dirty="0" smtClean="0"/>
              <a:t>If you can’t answer the question skip it and move on to the next.</a:t>
            </a:r>
          </a:p>
          <a:p>
            <a:pPr marL="514350" indent="-514350">
              <a:buAutoNum type="arabicPeriod"/>
            </a:pPr>
            <a:r>
              <a:rPr lang="en-US" sz="3700" dirty="0" smtClean="0"/>
              <a:t> When you are done go back and answer the question you did not. </a:t>
            </a:r>
          </a:p>
          <a:p>
            <a:pPr marL="514350" indent="-514350">
              <a:buAutoNum type="arabicPeriod"/>
            </a:pPr>
            <a:r>
              <a:rPr lang="en-US" sz="3700" dirty="0" smtClean="0"/>
              <a:t>DO NOT LEAVE ANY BLANKS!!!!! </a:t>
            </a:r>
          </a:p>
          <a:p>
            <a:pPr marL="514350" indent="-514350">
              <a:buAutoNum type="arabicPeriod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3" cstate="print"/>
          <a:srcRect l="23426" t="23958" r="50220" b="13542"/>
          <a:stretch>
            <a:fillRect/>
          </a:stretch>
        </p:blipFill>
        <p:spPr bwMode="auto">
          <a:xfrm>
            <a:off x="1143000" y="-1"/>
            <a:ext cx="51816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3" cstate="print"/>
          <a:srcRect l="29868" t="54167" r="26208" b="17708"/>
          <a:stretch>
            <a:fillRect/>
          </a:stretch>
        </p:blipFill>
        <p:spPr bwMode="auto">
          <a:xfrm>
            <a:off x="0" y="914400"/>
            <a:ext cx="88900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81001"/>
            <a:ext cx="8458200" cy="3352800"/>
          </a:xfrm>
        </p:spPr>
        <p:txBody>
          <a:bodyPr/>
          <a:lstStyle/>
          <a:p>
            <a:pPr>
              <a:spcBef>
                <a:spcPts val="0"/>
              </a:spcBef>
              <a:buNone/>
            </a:pPr>
            <a:r>
              <a:rPr lang="en-US" dirty="0" smtClean="0"/>
              <a:t>Which best explains why some species of animals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are found living only in </a:t>
            </a:r>
            <a:r>
              <a:rPr lang="en-US" dirty="0"/>
              <a:t>c</a:t>
            </a:r>
            <a:r>
              <a:rPr lang="en-US" dirty="0" smtClean="0"/>
              <a:t>ertain groups of islands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and nowhere else in the world?</a:t>
            </a:r>
          </a:p>
          <a:p>
            <a:pPr>
              <a:spcBef>
                <a:spcPts val="0"/>
              </a:spcBef>
              <a:buNone/>
            </a:pPr>
            <a:endParaRPr lang="en-US" dirty="0"/>
          </a:p>
          <a:p>
            <a:pPr marL="514350" indent="-514350">
              <a:spcBef>
                <a:spcPts val="0"/>
              </a:spcBef>
              <a:buAutoNum type="alphaUcPeriod"/>
            </a:pPr>
            <a:r>
              <a:rPr lang="en-US" dirty="0" smtClean="0"/>
              <a:t>The islands have similar climates.</a:t>
            </a:r>
          </a:p>
          <a:p>
            <a:pPr marL="514350" indent="-514350">
              <a:spcBef>
                <a:spcPts val="0"/>
              </a:spcBef>
              <a:buAutoNum type="alphaUcPeriod"/>
            </a:pPr>
            <a:r>
              <a:rPr lang="en-US" dirty="0" smtClean="0"/>
              <a:t>The islands are geographically isolated</a:t>
            </a:r>
          </a:p>
          <a:p>
            <a:pPr marL="514350" indent="-514350">
              <a:spcBef>
                <a:spcPts val="0"/>
              </a:spcBef>
              <a:buAutoNum type="alphaUcPeriod"/>
            </a:pPr>
            <a:r>
              <a:rPr lang="en-US" dirty="0" smtClean="0"/>
              <a:t>There are few natural predators found there.</a:t>
            </a:r>
          </a:p>
          <a:p>
            <a:pPr marL="514350" indent="-514350">
              <a:spcBef>
                <a:spcPts val="0"/>
              </a:spcBef>
              <a:buAutoNum type="alphaUcPeriod"/>
            </a:pPr>
            <a:r>
              <a:rPr lang="en-US" dirty="0" smtClean="0"/>
              <a:t>The food these animals eat is only found there.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3429000"/>
            <a:ext cx="7924800" cy="3124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3" cstate="print"/>
          <a:srcRect l="16398" t="34375" r="50805" b="8333"/>
          <a:stretch>
            <a:fillRect/>
          </a:stretch>
        </p:blipFill>
        <p:spPr bwMode="auto">
          <a:xfrm>
            <a:off x="1066800" y="197304"/>
            <a:ext cx="6781800" cy="6660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US" dirty="0" smtClean="0"/>
              <a:t>Atomic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US" sz="2400" dirty="0" smtClean="0"/>
              <a:t>Elements are made up of atoms. Elements can be found on the periodic table </a:t>
            </a:r>
            <a:r>
              <a:rPr lang="en-US" sz="1800" dirty="0" smtClean="0">
                <a:solidFill>
                  <a:srgbClr val="FF0000"/>
                </a:solidFill>
              </a:rPr>
              <a:t>(YOU WILL HAVE ONE FOR THE EOG)</a:t>
            </a:r>
          </a:p>
          <a:p>
            <a:pPr>
              <a:buNone/>
            </a:pPr>
            <a:r>
              <a:rPr lang="en-US" sz="2400" b="1" dirty="0" smtClean="0"/>
              <a:t>Formulas</a:t>
            </a:r>
          </a:p>
          <a:p>
            <a:pPr>
              <a:buNone/>
            </a:pPr>
            <a:r>
              <a:rPr lang="en-US" sz="2400" b="1" dirty="0" smtClean="0"/>
              <a:t>Atomic # (TOP #/smaller#) = # protons</a:t>
            </a:r>
          </a:p>
          <a:p>
            <a:pPr>
              <a:buNone/>
            </a:pPr>
            <a:r>
              <a:rPr lang="en-US" sz="2400" b="1" dirty="0" smtClean="0"/>
              <a:t># protons = #electrons</a:t>
            </a:r>
          </a:p>
          <a:p>
            <a:pPr>
              <a:buNone/>
            </a:pPr>
            <a:r>
              <a:rPr lang="en-US" sz="2400" b="1" dirty="0" smtClean="0"/>
              <a:t>Mass#(bottom#/larger#)= # protons + # neutrons</a:t>
            </a:r>
          </a:p>
          <a:p>
            <a:pPr>
              <a:buNone/>
            </a:pPr>
            <a:r>
              <a:rPr lang="en-US" sz="2400" b="1" dirty="0" smtClean="0"/>
              <a:t>*** to calculate # neutrons = Mass# - Atomic #</a:t>
            </a:r>
          </a:p>
          <a:p>
            <a:pPr>
              <a:buNone/>
            </a:pPr>
            <a:endParaRPr lang="en-US" sz="2000" b="1" dirty="0" smtClean="0"/>
          </a:p>
          <a:p>
            <a:pPr>
              <a:buNone/>
            </a:pPr>
            <a:endParaRPr lang="en-US" sz="2000" b="1" dirty="0" smtClean="0"/>
          </a:p>
          <a:p>
            <a:pPr>
              <a:buNone/>
            </a:pPr>
            <a:endParaRPr lang="en-US" sz="2000" b="1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n-US" b="1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04800" y="4191000"/>
          <a:ext cx="8839200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46400"/>
                <a:gridCol w="2946400"/>
                <a:gridCol w="29464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Subatomic Particle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Charge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Location</a:t>
                      </a:r>
                      <a:endParaRPr lang="en-US" sz="2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Proton 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Positive</a:t>
                      </a:r>
                      <a:r>
                        <a:rPr lang="en-US" sz="2200" baseline="0" dirty="0" smtClean="0"/>
                        <a:t> charge 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Located</a:t>
                      </a:r>
                      <a:r>
                        <a:rPr lang="en-US" sz="2200" baseline="0" dirty="0" smtClean="0"/>
                        <a:t> inside of the nucleus</a:t>
                      </a:r>
                      <a:endParaRPr lang="en-US" sz="2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Neutron 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No charge/neutral</a:t>
                      </a:r>
                      <a:r>
                        <a:rPr lang="en-US" sz="2200" baseline="0" dirty="0" smtClean="0"/>
                        <a:t> 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Located inside of the nucleus</a:t>
                      </a:r>
                      <a:endParaRPr lang="en-US" sz="2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Electron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Negative charge 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Outside</a:t>
                      </a:r>
                      <a:r>
                        <a:rPr lang="en-US" sz="2200" baseline="0" dirty="0" smtClean="0"/>
                        <a:t> the nucleus</a:t>
                      </a:r>
                      <a:endParaRPr lang="en-US" sz="22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-228600"/>
            <a:ext cx="8229600" cy="1143000"/>
          </a:xfrm>
        </p:spPr>
        <p:txBody>
          <a:bodyPr/>
          <a:lstStyle/>
          <a:p>
            <a:r>
              <a:rPr lang="en-US" b="1" dirty="0" smtClean="0"/>
              <a:t>Periodic Table review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610600" cy="5791200"/>
          </a:xfrm>
          <a:solidFill>
            <a:schemeClr val="bg1"/>
          </a:solidFill>
        </p:spPr>
        <p:txBody>
          <a:bodyPr>
            <a:normAutofit fontScale="92500" lnSpcReduction="10000"/>
          </a:bodyPr>
          <a:lstStyle/>
          <a:p>
            <a:r>
              <a:rPr lang="en-US" sz="2500" b="1" dirty="0" smtClean="0"/>
              <a:t>Elements</a:t>
            </a:r>
            <a:r>
              <a:rPr lang="en-US" sz="2500" dirty="0" smtClean="0"/>
              <a:t> in the same </a:t>
            </a:r>
            <a:r>
              <a:rPr lang="en-US" sz="2500" b="1" dirty="0" smtClean="0"/>
              <a:t>groups(vertical column)</a:t>
            </a:r>
            <a:r>
              <a:rPr lang="en-US" sz="2500" dirty="0" smtClean="0"/>
              <a:t> react and behave similarly. </a:t>
            </a:r>
          </a:p>
          <a:p>
            <a:r>
              <a:rPr lang="en-US" sz="2500" dirty="0" smtClean="0"/>
              <a:t>Elements are given a symbol including a capital letter and sometimes a lower case letter. EXAMPLE C –Carbon and Co-Cobalt </a:t>
            </a:r>
          </a:p>
          <a:p>
            <a:r>
              <a:rPr lang="en-US" sz="2500" dirty="0" smtClean="0"/>
              <a:t>Important groups: </a:t>
            </a:r>
            <a:r>
              <a:rPr lang="en-US" sz="2500" dirty="0" smtClean="0">
                <a:solidFill>
                  <a:srgbClr val="FF0000"/>
                </a:solidFill>
              </a:rPr>
              <a:t>1- alkali metal most reactive</a:t>
            </a:r>
            <a:r>
              <a:rPr lang="en-US" sz="2500" dirty="0" smtClean="0"/>
              <a:t>,2 alkaline metals,17-halogens,</a:t>
            </a:r>
            <a:r>
              <a:rPr lang="en-US" sz="2500" dirty="0" smtClean="0">
                <a:solidFill>
                  <a:srgbClr val="FF0000"/>
                </a:solidFill>
              </a:rPr>
              <a:t>18-noble gases (inert not to react).</a:t>
            </a:r>
          </a:p>
          <a:p>
            <a:endParaRPr lang="en-US" sz="2500" dirty="0" smtClean="0">
              <a:solidFill>
                <a:srgbClr val="FF0000"/>
              </a:solidFill>
            </a:endParaRPr>
          </a:p>
          <a:p>
            <a:endParaRPr lang="en-US" sz="2500" dirty="0" smtClean="0">
              <a:solidFill>
                <a:srgbClr val="FF0000"/>
              </a:solidFill>
            </a:endParaRPr>
          </a:p>
          <a:p>
            <a:endParaRPr lang="en-US" dirty="0" smtClean="0">
              <a:solidFill>
                <a:srgbClr val="FF0000"/>
              </a:solidFill>
            </a:endParaRPr>
          </a:p>
          <a:p>
            <a:endParaRPr lang="en-US" dirty="0" smtClean="0">
              <a:solidFill>
                <a:srgbClr val="FF0000"/>
              </a:solidFill>
            </a:endParaRPr>
          </a:p>
          <a:p>
            <a:endParaRPr lang="en-US" dirty="0" smtClean="0"/>
          </a:p>
          <a:p>
            <a:r>
              <a:rPr lang="en-US" dirty="0" smtClean="0"/>
              <a:t>Most of the elements are metals.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Elements are :</a:t>
            </a:r>
            <a:r>
              <a:rPr lang="en-US" b="1" dirty="0" smtClean="0"/>
              <a:t>natural </a:t>
            </a:r>
            <a:r>
              <a:rPr lang="en-US" dirty="0" smtClean="0"/>
              <a:t>(occur in nature) or </a:t>
            </a:r>
            <a:r>
              <a:rPr lang="en-US" b="1" dirty="0" smtClean="0"/>
              <a:t>synthetic</a:t>
            </a:r>
            <a:r>
              <a:rPr lang="en-US" dirty="0" smtClean="0"/>
              <a:t> (man-made) synthetic elements are the group at the bottom.</a:t>
            </a:r>
          </a:p>
          <a:p>
            <a:pPr>
              <a:buNone/>
            </a:pPr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447800" y="3048000"/>
          <a:ext cx="5943600" cy="1965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1200"/>
                <a:gridCol w="1981200"/>
                <a:gridCol w="1981200"/>
              </a:tblGrid>
              <a:tr h="347685">
                <a:tc>
                  <a:txBody>
                    <a:bodyPr/>
                    <a:lstStyle/>
                    <a:p>
                      <a:r>
                        <a:rPr lang="en-US" sz="2100" dirty="0" smtClean="0"/>
                        <a:t>Group 1</a:t>
                      </a:r>
                      <a:endParaRPr lang="en-US" sz="2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100" dirty="0" smtClean="0"/>
                        <a:t>Alkali Metals </a:t>
                      </a:r>
                      <a:endParaRPr lang="en-US" sz="2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100" dirty="0" smtClean="0"/>
                        <a:t>Most reactive </a:t>
                      </a:r>
                      <a:endParaRPr lang="en-US" sz="2100" dirty="0"/>
                    </a:p>
                  </a:txBody>
                  <a:tcPr/>
                </a:tc>
              </a:tr>
              <a:tr h="347685">
                <a:tc>
                  <a:txBody>
                    <a:bodyPr/>
                    <a:lstStyle/>
                    <a:p>
                      <a:r>
                        <a:rPr lang="en-US" sz="2100" dirty="0" smtClean="0"/>
                        <a:t>Group 2</a:t>
                      </a:r>
                      <a:endParaRPr lang="en-US" sz="2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100" dirty="0" smtClean="0"/>
                        <a:t>Alkaline Metals</a:t>
                      </a:r>
                      <a:endParaRPr lang="en-US" sz="2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100" dirty="0" smtClean="0"/>
                        <a:t>Reactive</a:t>
                      </a:r>
                      <a:endParaRPr lang="en-US" sz="2100" dirty="0"/>
                    </a:p>
                  </a:txBody>
                  <a:tcPr/>
                </a:tc>
              </a:tr>
              <a:tr h="347685">
                <a:tc>
                  <a:txBody>
                    <a:bodyPr/>
                    <a:lstStyle/>
                    <a:p>
                      <a:r>
                        <a:rPr lang="en-US" sz="2100" dirty="0" smtClean="0"/>
                        <a:t>Group 17</a:t>
                      </a:r>
                      <a:endParaRPr lang="en-US" sz="2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100" dirty="0" smtClean="0"/>
                        <a:t>Halogens</a:t>
                      </a:r>
                      <a:endParaRPr lang="en-US" sz="2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100" dirty="0" smtClean="0"/>
                        <a:t>Example </a:t>
                      </a:r>
                      <a:r>
                        <a:rPr lang="en-US" sz="2100" dirty="0" err="1" smtClean="0"/>
                        <a:t>Cl</a:t>
                      </a:r>
                      <a:endParaRPr lang="en-US" sz="2100" dirty="0"/>
                    </a:p>
                  </a:txBody>
                  <a:tcPr/>
                </a:tc>
              </a:tr>
              <a:tr h="618106">
                <a:tc>
                  <a:txBody>
                    <a:bodyPr/>
                    <a:lstStyle/>
                    <a:p>
                      <a:r>
                        <a:rPr lang="en-US" sz="2100" dirty="0" smtClean="0"/>
                        <a:t>Group 18</a:t>
                      </a:r>
                      <a:endParaRPr lang="en-US" sz="2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100" dirty="0" smtClean="0"/>
                        <a:t>Noble gas</a:t>
                      </a:r>
                      <a:endParaRPr lang="en-US" sz="2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100" dirty="0" smtClean="0"/>
                        <a:t>Inert (not to react)</a:t>
                      </a:r>
                      <a:endParaRPr lang="en-US" sz="21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Which is true for any element?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Atomic number = number of protons + number of electrons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Atomic number = number of protons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Atomic number = number of protons + number of neutrons 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Atomic number = number of protons, electrons, and neutrons</a:t>
            </a:r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8692" y="609600"/>
            <a:ext cx="7290054" cy="1499616"/>
          </a:xfrm>
        </p:spPr>
        <p:txBody>
          <a:bodyPr/>
          <a:lstStyle/>
          <a:p>
            <a:r>
              <a:rPr lang="en-US" dirty="0" smtClean="0"/>
              <a:t>Which is true of all elements?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8691" y="2286000"/>
            <a:ext cx="7290055" cy="2667000"/>
          </a:xfrm>
        </p:spPr>
        <p:txBody>
          <a:bodyPr/>
          <a:lstStyle/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They have no physical properties.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They are solids at room temperature.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They break down during chemical reactions.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They are each composed of only kind of atom.</a:t>
            </a:r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000" dirty="0" smtClean="0"/>
              <a:t>What are the basic materials that form all living and nonliving substances through different combinations?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Chemicals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Compounds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Elements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Gases</a:t>
            </a:r>
          </a:p>
          <a:p>
            <a:pPr marL="514350" indent="-514350">
              <a:buFont typeface="+mj-lt"/>
              <a:buAutoNum type="alphaUcPeriod"/>
            </a:pPr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What are electrons?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	a. positively charged particles</a:t>
            </a:r>
          </a:p>
          <a:p>
            <a:pPr>
              <a:buNone/>
            </a:pPr>
            <a:r>
              <a:rPr lang="en-US" dirty="0" smtClean="0"/>
              <a:t>	b. negatively charged particles</a:t>
            </a:r>
          </a:p>
          <a:p>
            <a:pPr>
              <a:buNone/>
            </a:pPr>
            <a:r>
              <a:rPr lang="en-US" dirty="0" smtClean="0"/>
              <a:t>	c. particles with no charge</a:t>
            </a:r>
          </a:p>
          <a:p>
            <a:pPr>
              <a:buNone/>
            </a:pPr>
            <a:r>
              <a:rPr lang="en-US" dirty="0" smtClean="0"/>
              <a:t>	d. particles whose charge can change</a:t>
            </a:r>
          </a:p>
          <a:p>
            <a:pPr>
              <a:buNone/>
            </a:pPr>
            <a:r>
              <a:rPr lang="en-US" dirty="0" smtClean="0"/>
              <a:t> 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Law of Superposition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/>
              <a:t>Law of superposition </a:t>
            </a:r>
            <a:r>
              <a:rPr lang="en-US" dirty="0" smtClean="0"/>
              <a:t>states that the older layer is on the bottom and the younger is on top.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b="1" dirty="0" smtClean="0"/>
              <a:t>Unconformity</a:t>
            </a:r>
            <a:r>
              <a:rPr lang="en-US" dirty="0" smtClean="0"/>
              <a:t>- a layer of missing rock caused by </a:t>
            </a:r>
            <a:r>
              <a:rPr lang="en-US" b="1" dirty="0" smtClean="0"/>
              <a:t>erosion (if it takes place)</a:t>
            </a:r>
            <a:r>
              <a:rPr lang="en-US" dirty="0" smtClean="0"/>
              <a:t> or </a:t>
            </a:r>
            <a:r>
              <a:rPr lang="en-US" b="1" dirty="0" smtClean="0"/>
              <a:t>deposition (if it is not taking place)</a:t>
            </a:r>
            <a:r>
              <a:rPr lang="en-US" dirty="0" smtClean="0"/>
              <a:t>.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b="1" dirty="0" smtClean="0"/>
              <a:t>Deposition</a:t>
            </a:r>
            <a:r>
              <a:rPr lang="en-US" dirty="0" smtClean="0"/>
              <a:t>- addition/accumulation of new material</a:t>
            </a:r>
          </a:p>
          <a:p>
            <a:pPr>
              <a:buNone/>
            </a:pPr>
            <a:r>
              <a:rPr lang="en-US" b="1" dirty="0" smtClean="0"/>
              <a:t>Erosion</a:t>
            </a:r>
            <a:r>
              <a:rPr lang="en-US" dirty="0" smtClean="0"/>
              <a:t> – the wearing away of material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0600" y="914400"/>
            <a:ext cx="69342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000" dirty="0" smtClean="0"/>
              <a:t>What does the nucleus of an atom contain?</a:t>
            </a:r>
          </a:p>
          <a:p>
            <a:pPr lvl="0"/>
            <a:endParaRPr lang="en-US" sz="3000" dirty="0" smtClean="0"/>
          </a:p>
          <a:p>
            <a:pPr lvl="0"/>
            <a:endParaRPr lang="en-US" sz="3000" dirty="0" smtClean="0"/>
          </a:p>
          <a:p>
            <a:pPr lvl="0"/>
            <a:endParaRPr lang="en-US" sz="3000" dirty="0" smtClean="0"/>
          </a:p>
          <a:p>
            <a:pPr marL="800100" lvl="1" indent="-342900">
              <a:buFont typeface="+mj-lt"/>
              <a:buAutoNum type="alphaUcPeriod"/>
            </a:pPr>
            <a:r>
              <a:rPr lang="en-US" sz="3000" dirty="0" smtClean="0"/>
              <a:t>protons, neutrons, and electrons</a:t>
            </a:r>
          </a:p>
          <a:p>
            <a:pPr marL="800100" lvl="1" indent="-342900">
              <a:buFont typeface="+mj-lt"/>
              <a:buAutoNum type="alphaUcPeriod"/>
            </a:pPr>
            <a:r>
              <a:rPr lang="en-US" sz="3000" dirty="0" smtClean="0"/>
              <a:t>only electrons</a:t>
            </a:r>
          </a:p>
          <a:p>
            <a:pPr marL="800100" lvl="1" indent="-342900">
              <a:buFont typeface="+mj-lt"/>
              <a:buAutoNum type="alphaUcPeriod"/>
            </a:pPr>
            <a:r>
              <a:rPr lang="en-US" sz="3000" dirty="0" smtClean="0"/>
              <a:t>protons and neutrons</a:t>
            </a:r>
          </a:p>
          <a:p>
            <a:pPr marL="800100" lvl="1" indent="-342900">
              <a:buFont typeface="+mj-lt"/>
              <a:buAutoNum type="alphaUcPeriod"/>
            </a:pPr>
            <a:r>
              <a:rPr lang="en-US" sz="3000" dirty="0" smtClean="0"/>
              <a:t>electrons and protons</a:t>
            </a:r>
            <a:endParaRPr lang="en-US" sz="300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2667000"/>
            <a:ext cx="7848600" cy="3862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500" dirty="0" smtClean="0"/>
              <a:t>Which element represents an atom of sodium?</a:t>
            </a:r>
          </a:p>
          <a:p>
            <a:pPr lvl="0"/>
            <a:endParaRPr lang="en-US" sz="3500" dirty="0" smtClean="0"/>
          </a:p>
          <a:p>
            <a:pPr marL="800100" lvl="1" indent="-342900">
              <a:buFont typeface="+mj-lt"/>
              <a:buAutoNum type="alphaUcPeriod"/>
            </a:pPr>
            <a:r>
              <a:rPr lang="en-US" sz="3500" dirty="0" smtClean="0"/>
              <a:t>1</a:t>
            </a:r>
          </a:p>
          <a:p>
            <a:pPr marL="800100" lvl="1" indent="-342900">
              <a:buFont typeface="+mj-lt"/>
              <a:buAutoNum type="alphaUcPeriod"/>
            </a:pPr>
            <a:r>
              <a:rPr lang="en-US" sz="3500" dirty="0" smtClean="0"/>
              <a:t>2</a:t>
            </a:r>
          </a:p>
          <a:p>
            <a:pPr marL="800100" lvl="1" indent="-342900">
              <a:buFont typeface="+mj-lt"/>
              <a:buAutoNum type="alphaUcPeriod"/>
            </a:pPr>
            <a:r>
              <a:rPr lang="en-US" sz="3500" dirty="0" smtClean="0"/>
              <a:t>3</a:t>
            </a:r>
          </a:p>
          <a:p>
            <a:pPr marL="800100" lvl="1" indent="-342900">
              <a:buFont typeface="+mj-lt"/>
              <a:buAutoNum type="alphaUcPeriod"/>
            </a:pPr>
            <a:r>
              <a:rPr lang="en-US" sz="3500" dirty="0" smtClean="0"/>
              <a:t>4</a:t>
            </a:r>
            <a:endParaRPr lang="en-US" sz="35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295400" y="685800"/>
          <a:ext cx="6019800" cy="1905000"/>
        </p:xfrm>
        <a:graphic>
          <a:graphicData uri="http://schemas.openxmlformats.org/drawingml/2006/table">
            <a:tbl>
              <a:tblPr/>
              <a:tblGrid>
                <a:gridCol w="1504950"/>
                <a:gridCol w="1504950"/>
                <a:gridCol w="1504950"/>
                <a:gridCol w="1504950"/>
              </a:tblGrid>
              <a:tr h="3810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Times New Roman"/>
                          <a:ea typeface="Times New Roman"/>
                        </a:rPr>
                        <a:t>Element</a:t>
                      </a:r>
                      <a:endParaRPr lang="en-US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Times New Roman"/>
                          <a:ea typeface="Times New Roman"/>
                        </a:rPr>
                        <a:t>Protons</a:t>
                      </a:r>
                      <a:endParaRPr lang="en-US" sz="2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Times New Roman"/>
                          <a:ea typeface="Times New Roman"/>
                        </a:rPr>
                        <a:t>Neutrons</a:t>
                      </a:r>
                      <a:endParaRPr lang="en-US" sz="2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Times New Roman"/>
                          <a:ea typeface="Times New Roman"/>
                        </a:rPr>
                        <a:t>Electrons</a:t>
                      </a:r>
                      <a:endParaRPr lang="en-US" sz="2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</a:rPr>
                        <a:t>11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</a:rPr>
                        <a:t>11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</a:rPr>
                        <a:t>11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</a:rPr>
                        <a:t>22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</a:rPr>
                        <a:t>22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</a:rPr>
                        <a:t>22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</a:rPr>
                        <a:t>11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</a:rPr>
                        <a:t>23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</a:rPr>
                        <a:t>11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</a:rPr>
                        <a:t>11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</a:rPr>
                        <a:t>12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</a:rPr>
                        <a:t>11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According to the periodic table, which one represents a carbon atom?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29175" t="26938" r="61359" b="56226"/>
          <a:stretch>
            <a:fillRect/>
          </a:stretch>
        </p:blipFill>
        <p:spPr bwMode="auto">
          <a:xfrm>
            <a:off x="2205681" y="1953399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371600" y="1828800"/>
            <a:ext cx="533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/>
              <a:t>A</a:t>
            </a:r>
            <a:endParaRPr lang="en-US" sz="30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27746" t="44792" r="56442" b="28125"/>
          <a:stretch>
            <a:fillRect/>
          </a:stretch>
        </p:blipFill>
        <p:spPr bwMode="auto">
          <a:xfrm>
            <a:off x="1676400" y="3048000"/>
            <a:ext cx="20574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914400" y="3886200"/>
            <a:ext cx="381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/>
              <a:t>C</a:t>
            </a:r>
            <a:endParaRPr lang="en-US" sz="30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 l="52928" t="27083" r="31845" b="46875"/>
          <a:stretch>
            <a:fillRect/>
          </a:stretch>
        </p:blipFill>
        <p:spPr bwMode="auto">
          <a:xfrm>
            <a:off x="6172200" y="1981200"/>
            <a:ext cx="19812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5486400" y="2057400"/>
            <a:ext cx="533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/>
              <a:t>B</a:t>
            </a:r>
            <a:endParaRPr lang="en-US" sz="3000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 l="51757" t="53125" r="32431" b="18750"/>
          <a:stretch>
            <a:fillRect/>
          </a:stretch>
        </p:blipFill>
        <p:spPr bwMode="auto">
          <a:xfrm>
            <a:off x="5867400" y="4114800"/>
            <a:ext cx="20574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5334000" y="4572000"/>
            <a:ext cx="838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/>
              <a:t>D</a:t>
            </a:r>
            <a:endParaRPr lang="en-US" sz="3000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08253100"/>
              </p:ext>
            </p:extLst>
          </p:nvPr>
        </p:nvGraphicFramePr>
        <p:xfrm>
          <a:off x="228600" y="115819"/>
          <a:ext cx="8534400" cy="6562243"/>
        </p:xfrm>
        <a:graphic>
          <a:graphicData uri="http://schemas.openxmlformats.org/drawingml/2006/table">
            <a:tbl>
              <a:tblPr/>
              <a:tblGrid>
                <a:gridCol w="2133600"/>
                <a:gridCol w="1676400"/>
                <a:gridCol w="2590800"/>
                <a:gridCol w="2133600"/>
              </a:tblGrid>
              <a:tr h="111479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EA0B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b="1" dirty="0">
                          <a:latin typeface="Calibri"/>
                          <a:ea typeface="Calibri"/>
                          <a:cs typeface="Times New Roman"/>
                        </a:rPr>
                        <a:t>Metals </a:t>
                      </a:r>
                      <a:endParaRPr lang="en-US" sz="3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EA0B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b="1" dirty="0" smtClean="0">
                          <a:latin typeface="Calibri"/>
                          <a:ea typeface="Calibri"/>
                          <a:cs typeface="Times New Roman"/>
                        </a:rPr>
                        <a:t>Metalloids</a:t>
                      </a:r>
                    </a:p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 dirty="0" smtClean="0">
                          <a:latin typeface="Calibri"/>
                          <a:ea typeface="Calibri"/>
                          <a:cs typeface="Times New Roman"/>
                        </a:rPr>
                        <a:t>Most</a:t>
                      </a:r>
                      <a:r>
                        <a:rPr lang="en-US" sz="2100" b="1" baseline="0" dirty="0" smtClean="0">
                          <a:latin typeface="Calibri"/>
                          <a:ea typeface="Calibri"/>
                          <a:cs typeface="Times New Roman"/>
                        </a:rPr>
                        <a:t> common silicon</a:t>
                      </a:r>
                      <a:r>
                        <a:rPr lang="en-US" sz="2100" b="1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en-US" sz="2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EA0B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b="1" dirty="0">
                          <a:latin typeface="Calibri"/>
                          <a:ea typeface="Calibri"/>
                          <a:cs typeface="Times New Roman"/>
                        </a:rPr>
                        <a:t>Non-Metals </a:t>
                      </a:r>
                      <a:endParaRPr lang="en-US" sz="3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EA0B0"/>
                    </a:solidFill>
                  </a:tcPr>
                </a:tc>
              </a:tr>
              <a:tr h="110458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b="1" dirty="0">
                          <a:latin typeface="Calibri"/>
                          <a:ea typeface="Calibri"/>
                          <a:cs typeface="Times New Roman"/>
                        </a:rPr>
                        <a:t>Shiny 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F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dirty="0">
                          <a:latin typeface="Calibri"/>
                          <a:ea typeface="Calibri"/>
                          <a:cs typeface="Times New Roman"/>
                        </a:rPr>
                        <a:t>Yes 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F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dirty="0">
                          <a:latin typeface="Calibri"/>
                          <a:ea typeface="Calibri"/>
                          <a:cs typeface="Times New Roman"/>
                        </a:rPr>
                        <a:t>Sometimes 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F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dirty="0" smtClean="0">
                          <a:latin typeface="Calibri"/>
                          <a:ea typeface="Calibri"/>
                          <a:cs typeface="Times New Roman"/>
                        </a:rPr>
                        <a:t>No- Dull  </a:t>
                      </a:r>
                      <a:endParaRPr lang="en-US" sz="2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FE4"/>
                    </a:solidFill>
                  </a:tcPr>
                </a:tc>
              </a:tr>
              <a:tr h="1855807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b="1" dirty="0">
                          <a:latin typeface="Calibri"/>
                          <a:ea typeface="Calibri"/>
                          <a:cs typeface="Times New Roman"/>
                        </a:rPr>
                        <a:t>Malleable</a:t>
                      </a:r>
                    </a:p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b="1" dirty="0">
                          <a:latin typeface="Calibri"/>
                          <a:ea typeface="Calibri"/>
                          <a:cs typeface="Times New Roman"/>
                        </a:rPr>
                        <a:t>(Easily Shaped) 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0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dirty="0" smtClean="0">
                          <a:latin typeface="Calibri"/>
                          <a:ea typeface="Calibri"/>
                          <a:cs typeface="Times New Roman"/>
                        </a:rPr>
                        <a:t>Yes- example Aluminum</a:t>
                      </a:r>
                      <a:r>
                        <a:rPr lang="en-US" sz="2500" baseline="0" dirty="0" smtClean="0">
                          <a:latin typeface="Calibri"/>
                          <a:ea typeface="Calibri"/>
                          <a:cs typeface="Times New Roman"/>
                        </a:rPr>
                        <a:t> foil</a:t>
                      </a:r>
                      <a:endParaRPr lang="en-US" sz="2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0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dirty="0">
                          <a:latin typeface="Calibri"/>
                          <a:ea typeface="Calibri"/>
                          <a:cs typeface="Times New Roman"/>
                        </a:rPr>
                        <a:t>Sometimes 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0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dirty="0" smtClean="0">
                          <a:latin typeface="Calibri"/>
                          <a:ea typeface="Calibri"/>
                          <a:cs typeface="Times New Roman"/>
                        </a:rPr>
                        <a:t>No</a:t>
                      </a:r>
                      <a:endParaRPr lang="en-US" sz="2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0F2"/>
                    </a:solidFill>
                  </a:tcPr>
                </a:tc>
              </a:tr>
              <a:tr h="1529195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b="1" dirty="0">
                          <a:latin typeface="Calibri"/>
                          <a:ea typeface="Calibri"/>
                          <a:cs typeface="Times New Roman"/>
                        </a:rPr>
                        <a:t>Conducts Electricity 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F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dirty="0">
                          <a:latin typeface="Calibri"/>
                          <a:ea typeface="Calibri"/>
                          <a:cs typeface="Times New Roman"/>
                        </a:rPr>
                        <a:t>Yes 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F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dirty="0" smtClean="0">
                          <a:latin typeface="Calibri"/>
                          <a:ea typeface="Calibri"/>
                          <a:cs typeface="Times New Roman"/>
                        </a:rPr>
                        <a:t>Sometimes</a:t>
                      </a:r>
                    </a:p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baseline="0" dirty="0" smtClean="0">
                          <a:latin typeface="Calibri"/>
                          <a:ea typeface="Calibri"/>
                          <a:cs typeface="Times New Roman"/>
                        </a:rPr>
                        <a:t>Semi- conductors </a:t>
                      </a:r>
                      <a:endParaRPr lang="en-US" sz="25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dirty="0" smtClean="0">
                          <a:latin typeface="Calibri"/>
                          <a:ea typeface="Calibri"/>
                          <a:cs typeface="Times New Roman"/>
                        </a:rPr>
                        <a:t>used in</a:t>
                      </a:r>
                      <a:r>
                        <a:rPr lang="en-US" sz="2500" baseline="0" dirty="0" smtClean="0">
                          <a:latin typeface="Calibri"/>
                          <a:ea typeface="Calibri"/>
                          <a:cs typeface="Times New Roman"/>
                        </a:rPr>
                        <a:t> computer chips</a:t>
                      </a:r>
                      <a:r>
                        <a:rPr lang="en-US" sz="2500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en-US" sz="2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F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dirty="0">
                          <a:latin typeface="Calibri"/>
                          <a:ea typeface="Calibri"/>
                          <a:cs typeface="Times New Roman"/>
                        </a:rPr>
                        <a:t>No 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FE4"/>
                    </a:solidFill>
                  </a:tcPr>
                </a:tc>
              </a:tr>
              <a:tr h="668739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b="1" dirty="0">
                          <a:latin typeface="Calibri"/>
                          <a:ea typeface="Calibri"/>
                          <a:cs typeface="Times New Roman"/>
                        </a:rPr>
                        <a:t>Location 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0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dirty="0">
                          <a:latin typeface="Calibri"/>
                          <a:ea typeface="Calibri"/>
                          <a:cs typeface="Times New Roman"/>
                        </a:rPr>
                        <a:t>Left 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0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dirty="0">
                          <a:latin typeface="Calibri"/>
                          <a:ea typeface="Calibri"/>
                          <a:cs typeface="Times New Roman"/>
                        </a:rPr>
                        <a:t>Staircase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0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dirty="0">
                          <a:latin typeface="Calibri"/>
                          <a:ea typeface="Calibri"/>
                          <a:cs typeface="Times New Roman"/>
                        </a:rPr>
                        <a:t>Right 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0F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7" name="Picture 1"/>
          <p:cNvPicPr>
            <a:picLocks noChangeAspect="1" noChangeArrowheads="1"/>
          </p:cNvPicPr>
          <p:nvPr/>
        </p:nvPicPr>
        <p:blipFill>
          <a:blip r:embed="rId3" cstate="print"/>
          <a:srcRect l="57980" t="30208" r="6881" b="27083"/>
          <a:stretch>
            <a:fillRect/>
          </a:stretch>
        </p:blipFill>
        <p:spPr bwMode="auto">
          <a:xfrm>
            <a:off x="111512" y="381000"/>
            <a:ext cx="9032488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NASA is developing easily compacted materials that will be stores in the International Space Station. What characteristics should be materials have?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Electrical conductivity 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Magnetism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Solubility 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malleability</a:t>
            </a:r>
            <a:endParaRPr lang="en-US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6324600"/>
          </a:xfrm>
        </p:spPr>
        <p:txBody>
          <a:bodyPr/>
          <a:lstStyle/>
          <a:p>
            <a:r>
              <a:rPr lang="en-US" sz="4000" dirty="0" smtClean="0"/>
              <a:t>In a sample of the element potassium, each atom has</a:t>
            </a:r>
          </a:p>
          <a:p>
            <a:pPr>
              <a:buNone/>
            </a:pPr>
            <a:r>
              <a:rPr lang="en-US" sz="4000" dirty="0" smtClean="0"/>
              <a:t>A.		19 protons</a:t>
            </a:r>
          </a:p>
          <a:p>
            <a:pPr>
              <a:buNone/>
            </a:pPr>
            <a:r>
              <a:rPr lang="en-US" sz="4000" dirty="0" smtClean="0"/>
              <a:t>B.		20 neutrons</a:t>
            </a:r>
          </a:p>
          <a:p>
            <a:pPr>
              <a:buNone/>
            </a:pPr>
            <a:r>
              <a:rPr lang="en-US" sz="4000" dirty="0" smtClean="0"/>
              <a:t>C.		39 protons and neutrons</a:t>
            </a:r>
          </a:p>
          <a:p>
            <a:pPr>
              <a:buNone/>
            </a:pPr>
            <a:r>
              <a:rPr lang="en-US" sz="4000" dirty="0" smtClean="0"/>
              <a:t>D.		39 neutrons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Element, Compound, Mixture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Physical </a:t>
            </a:r>
            <a:r>
              <a:rPr lang="en-US" b="1" dirty="0" err="1" smtClean="0"/>
              <a:t>vs</a:t>
            </a:r>
            <a:r>
              <a:rPr lang="en-US" b="1" dirty="0" smtClean="0"/>
              <a:t> Chemical change</a:t>
            </a:r>
            <a:endParaRPr lang="en-US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534400" cy="304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67200"/>
                <a:gridCol w="4267200"/>
              </a:tblGrid>
              <a:tr h="609600">
                <a:tc>
                  <a:txBody>
                    <a:bodyPr/>
                    <a:lstStyle/>
                    <a:p>
                      <a:r>
                        <a:rPr lang="en-US" sz="2500" b="1" dirty="0" smtClean="0"/>
                        <a:t>Physical Change </a:t>
                      </a:r>
                      <a:endParaRPr lang="en-US" sz="2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 b="1" dirty="0" smtClean="0"/>
                        <a:t>Chemical change</a:t>
                      </a:r>
                      <a:endParaRPr lang="en-US" sz="2500" b="1" dirty="0"/>
                    </a:p>
                  </a:txBody>
                  <a:tcPr/>
                </a:tc>
              </a:tr>
              <a:tr h="609600">
                <a:tc>
                  <a:txBody>
                    <a:bodyPr/>
                    <a:lstStyle/>
                    <a:p>
                      <a:r>
                        <a:rPr lang="en-US" sz="2500" b="1" dirty="0" smtClean="0"/>
                        <a:t>Density</a:t>
                      </a:r>
                      <a:r>
                        <a:rPr lang="en-US" sz="2500" b="1" baseline="0" dirty="0" smtClean="0"/>
                        <a:t> </a:t>
                      </a:r>
                      <a:endParaRPr lang="en-US" sz="2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 b="1" dirty="0" smtClean="0"/>
                        <a:t>Gas-bubbles</a:t>
                      </a:r>
                      <a:r>
                        <a:rPr lang="en-US" sz="2500" b="1" baseline="0" dirty="0" smtClean="0"/>
                        <a:t> produced</a:t>
                      </a:r>
                      <a:endParaRPr lang="en-US" sz="2500" b="1" dirty="0"/>
                    </a:p>
                  </a:txBody>
                  <a:tcPr/>
                </a:tc>
              </a:tr>
              <a:tr h="609600">
                <a:tc>
                  <a:txBody>
                    <a:bodyPr/>
                    <a:lstStyle/>
                    <a:p>
                      <a:r>
                        <a:rPr lang="en-US" sz="2500" b="1" dirty="0" smtClean="0"/>
                        <a:t>Melting Point </a:t>
                      </a:r>
                      <a:endParaRPr lang="en-US" sz="2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 b="1" dirty="0" smtClean="0"/>
                        <a:t>Temperature</a:t>
                      </a:r>
                      <a:r>
                        <a:rPr lang="en-US" sz="2500" b="1" baseline="0" dirty="0" smtClean="0"/>
                        <a:t> change</a:t>
                      </a:r>
                      <a:endParaRPr lang="en-US" sz="2500" b="1" dirty="0"/>
                    </a:p>
                  </a:txBody>
                  <a:tcPr/>
                </a:tc>
              </a:tr>
              <a:tr h="609600">
                <a:tc>
                  <a:txBody>
                    <a:bodyPr/>
                    <a:lstStyle/>
                    <a:p>
                      <a:r>
                        <a:rPr lang="en-US" sz="2500" b="1" dirty="0" smtClean="0"/>
                        <a:t>Boiling Point</a:t>
                      </a:r>
                      <a:r>
                        <a:rPr lang="en-US" sz="2500" b="1" baseline="0" dirty="0" smtClean="0"/>
                        <a:t> </a:t>
                      </a:r>
                      <a:endParaRPr lang="en-US" sz="2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 b="1" dirty="0" smtClean="0"/>
                        <a:t>Color change</a:t>
                      </a:r>
                      <a:endParaRPr lang="en-US" sz="2500" b="1" dirty="0"/>
                    </a:p>
                  </a:txBody>
                  <a:tcPr/>
                </a:tc>
              </a:tr>
              <a:tr h="609600">
                <a:tc>
                  <a:txBody>
                    <a:bodyPr/>
                    <a:lstStyle/>
                    <a:p>
                      <a:r>
                        <a:rPr lang="en-US" sz="2500" b="1" dirty="0" smtClean="0"/>
                        <a:t>Phase change (solid to liquid)</a:t>
                      </a:r>
                      <a:endParaRPr lang="en-US" sz="2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 b="1" dirty="0" smtClean="0"/>
                        <a:t>Precipitate</a:t>
                      </a:r>
                      <a:r>
                        <a:rPr lang="en-US" sz="2500" b="1" baseline="0" dirty="0" smtClean="0"/>
                        <a:t> – solid forms</a:t>
                      </a:r>
                      <a:endParaRPr lang="en-US" sz="25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09600" y="4724400"/>
            <a:ext cx="7391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/>
              <a:t>Specific Heat </a:t>
            </a:r>
            <a:r>
              <a:rPr lang="en-US" sz="3000" dirty="0" smtClean="0"/>
              <a:t>is a unique temperature for a specific substance example water freezes at 0⁰ Celsius. </a:t>
            </a:r>
            <a:endParaRPr lang="en-US" sz="3000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Law of Conservation of Mass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38599"/>
          </a:xfrm>
        </p:spPr>
        <p:txBody>
          <a:bodyPr>
            <a:normAutofit/>
          </a:bodyPr>
          <a:lstStyle/>
          <a:p>
            <a:r>
              <a:rPr lang="en-US" dirty="0" smtClean="0"/>
              <a:t>Matter nor mass is created or destroyed, it can only be rearranged.</a:t>
            </a:r>
          </a:p>
          <a:p>
            <a:endParaRPr lang="en-US" dirty="0" smtClean="0"/>
          </a:p>
          <a:p>
            <a:r>
              <a:rPr lang="en-US" dirty="0" smtClean="0"/>
              <a:t>In a chemical equation the total mass in the reactants must equal the total mass in the product</a:t>
            </a:r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4102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   According to the Law of Superposition at which dept in a multi-layered rock formation will the oldest rock likely be found?</a:t>
            </a:r>
          </a:p>
          <a:p>
            <a:pPr>
              <a:buNone/>
            </a:pPr>
            <a:endParaRPr lang="en-US" dirty="0"/>
          </a:p>
          <a:p>
            <a:pPr marL="514350" indent="-514350">
              <a:buAutoNum type="alphaUcPeriod"/>
            </a:pPr>
            <a:r>
              <a:rPr lang="en-US" dirty="0" smtClean="0"/>
              <a:t>10 m</a:t>
            </a:r>
          </a:p>
          <a:p>
            <a:pPr marL="514350" indent="-514350">
              <a:buAutoNum type="alphaUcPeriod"/>
            </a:pPr>
            <a:r>
              <a:rPr lang="en-US" dirty="0" smtClean="0"/>
              <a:t>50 m</a:t>
            </a:r>
          </a:p>
          <a:p>
            <a:pPr marL="514350" indent="-514350">
              <a:buAutoNum type="alphaUcPeriod"/>
            </a:pPr>
            <a:r>
              <a:rPr lang="en-US" dirty="0" smtClean="0"/>
              <a:t>300m</a:t>
            </a:r>
          </a:p>
          <a:p>
            <a:pPr marL="514350" indent="-514350">
              <a:buAutoNum type="alphaUcPeriod"/>
            </a:pPr>
            <a:r>
              <a:rPr lang="en-US" dirty="0" smtClean="0"/>
              <a:t>500m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457200"/>
            <a:ext cx="8229600" cy="5943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4400" dirty="0" smtClean="0"/>
              <a:t>Which substance </a:t>
            </a:r>
            <a:r>
              <a:rPr lang="en-US" sz="4400" i="1" dirty="0" smtClean="0"/>
              <a:t>cannot </a:t>
            </a:r>
            <a:r>
              <a:rPr lang="en-US" sz="4400" dirty="0" smtClean="0"/>
              <a:t>be decomposed by a chemical change?</a:t>
            </a:r>
          </a:p>
          <a:p>
            <a:pPr lvl="0">
              <a:buNone/>
            </a:pPr>
            <a:r>
              <a:rPr lang="en-US" sz="4400" dirty="0" smtClean="0"/>
              <a:t>a) NH</a:t>
            </a:r>
            <a:r>
              <a:rPr lang="en-US" sz="4400" baseline="-25000" dirty="0" smtClean="0"/>
              <a:t>3</a:t>
            </a:r>
            <a:r>
              <a:rPr lang="en-US" sz="4400" dirty="0" smtClean="0"/>
              <a:t> </a:t>
            </a:r>
          </a:p>
          <a:p>
            <a:pPr lvl="0">
              <a:buNone/>
            </a:pPr>
            <a:r>
              <a:rPr lang="en-US" sz="4400" dirty="0" smtClean="0"/>
              <a:t>b)  C </a:t>
            </a:r>
          </a:p>
          <a:p>
            <a:pPr lvl="0">
              <a:buNone/>
            </a:pPr>
            <a:r>
              <a:rPr lang="en-US" sz="4400" dirty="0" smtClean="0"/>
              <a:t>c) CH</a:t>
            </a:r>
            <a:r>
              <a:rPr lang="en-US" sz="4400" baseline="-25000" dirty="0" smtClean="0"/>
              <a:t>4</a:t>
            </a:r>
            <a:r>
              <a:rPr lang="en-US" sz="4400" dirty="0" smtClean="0"/>
              <a:t> </a:t>
            </a:r>
          </a:p>
          <a:p>
            <a:pPr lvl="0">
              <a:buNone/>
            </a:pPr>
            <a:r>
              <a:rPr lang="en-US" sz="4400" dirty="0" smtClean="0"/>
              <a:t>d) H</a:t>
            </a:r>
            <a:r>
              <a:rPr lang="en-US" sz="4400" baseline="-25000" dirty="0" smtClean="0"/>
              <a:t>2</a:t>
            </a:r>
            <a:r>
              <a:rPr lang="en-US" sz="4400" dirty="0" smtClean="0"/>
              <a:t>O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3600" dirty="0" smtClean="0"/>
              <a:t> How many atoms are there in one molecule of the compound 2Al</a:t>
            </a:r>
            <a:r>
              <a:rPr lang="en-US" sz="3600" baseline="-25000" dirty="0" smtClean="0"/>
              <a:t>2</a:t>
            </a:r>
            <a:r>
              <a:rPr lang="en-US" sz="3600" dirty="0" smtClean="0"/>
              <a:t>O</a:t>
            </a:r>
            <a:r>
              <a:rPr lang="en-US" sz="3600" baseline="-25000" dirty="0" smtClean="0"/>
              <a:t>3</a:t>
            </a:r>
            <a:r>
              <a:rPr lang="en-US" sz="3600" dirty="0" smtClean="0"/>
              <a:t>?</a:t>
            </a:r>
          </a:p>
          <a:p>
            <a:pPr lvl="0">
              <a:buNone/>
            </a:pPr>
            <a:r>
              <a:rPr lang="en-US" sz="3600" dirty="0" smtClean="0"/>
              <a:t>a) 4 atoms of aluminum and 3 atoms of oxygen</a:t>
            </a:r>
          </a:p>
          <a:p>
            <a:pPr lvl="0">
              <a:buNone/>
            </a:pPr>
            <a:r>
              <a:rPr lang="en-US" sz="3600" dirty="0" smtClean="0"/>
              <a:t>b) 5 atoms of aluminum and 3 atoms of oxygen</a:t>
            </a:r>
          </a:p>
          <a:p>
            <a:pPr lvl="0">
              <a:buNone/>
            </a:pPr>
            <a:r>
              <a:rPr lang="en-US" sz="3600" dirty="0" smtClean="0"/>
              <a:t>c) 2 atoms of aluminum and 3 atoms of oxygen</a:t>
            </a:r>
          </a:p>
          <a:p>
            <a:pPr lvl="0">
              <a:buNone/>
            </a:pPr>
            <a:r>
              <a:rPr lang="en-US" sz="3600" dirty="0" smtClean="0"/>
              <a:t>d) 4 atoms of aluminum and 6 atoms of oxygen</a:t>
            </a:r>
            <a:endParaRPr lang="en-US" sz="3600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 Transfer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All organisms require energy for growth, maintenance, reproduction, locomotion, etc..</a:t>
            </a:r>
          </a:p>
          <a:p>
            <a:r>
              <a:rPr lang="en-US" dirty="0"/>
              <a:t>The </a:t>
            </a:r>
            <a:r>
              <a:rPr lang="en-US" b="1" dirty="0" smtClean="0"/>
              <a:t>SUN is the ultimate source of energy </a:t>
            </a:r>
            <a:r>
              <a:rPr lang="en-US" dirty="0"/>
              <a:t>w</a:t>
            </a:r>
            <a:r>
              <a:rPr lang="en-US" dirty="0" smtClean="0"/>
              <a:t>ithout </a:t>
            </a:r>
            <a:r>
              <a:rPr lang="en-US" dirty="0"/>
              <a:t>it, the most basic forms of life would not </a:t>
            </a:r>
            <a:r>
              <a:rPr lang="en-US" dirty="0" smtClean="0"/>
              <a:t>exist</a:t>
            </a:r>
          </a:p>
          <a:p>
            <a:r>
              <a:rPr lang="en-US" dirty="0" smtClean="0"/>
              <a:t>Food(nutrients-proteins, carbohydrates, fats, lipids) provides molecules that serve as fuel and building material for all organisms</a:t>
            </a:r>
          </a:p>
          <a:p>
            <a:r>
              <a:rPr lang="en-US" dirty="0"/>
              <a:t>Carbohydrates – provides energy for cells </a:t>
            </a:r>
          </a:p>
          <a:p>
            <a:r>
              <a:rPr lang="en-US" dirty="0"/>
              <a:t>Proteins – helps build and repair muscle</a:t>
            </a:r>
          </a:p>
          <a:p>
            <a:r>
              <a:rPr lang="en-US" dirty="0"/>
              <a:t>Fats – acts as he body's insulator protecting organs and absorbing shocks, helps process vitamins and minerals, and provides energy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 Transfer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defRPr/>
            </a:pPr>
            <a:r>
              <a:rPr lang="en-US" b="1" dirty="0" smtClean="0">
                <a:cs typeface="Courier New" panose="02070309020205020404" pitchFamily="49" charset="0"/>
              </a:rPr>
              <a:t>Mitosis/Meiosis-</a:t>
            </a:r>
            <a:r>
              <a:rPr lang="en-US" dirty="0" smtClean="0">
                <a:cs typeface="Courier New" panose="02070309020205020404" pitchFamily="49" charset="0"/>
              </a:rPr>
              <a:t> are the processes of growing and dividing to produce new cells</a:t>
            </a:r>
            <a:endParaRPr lang="en-US" b="1" dirty="0" smtClean="0">
              <a:cs typeface="Courier New" panose="02070309020205020404" pitchFamily="49" charset="0"/>
            </a:endParaRPr>
          </a:p>
          <a:p>
            <a:pPr marL="0" indent="0">
              <a:defRPr/>
            </a:pPr>
            <a:r>
              <a:rPr lang="en-US" b="1" dirty="0" smtClean="0">
                <a:cs typeface="Courier New" panose="02070309020205020404" pitchFamily="49" charset="0"/>
              </a:rPr>
              <a:t>Photosynthesis</a:t>
            </a:r>
            <a:r>
              <a:rPr lang="en-US" dirty="0" smtClean="0">
                <a:cs typeface="Courier New" panose="02070309020205020404" pitchFamily="49" charset="0"/>
              </a:rPr>
              <a:t>- 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Courier New" panose="02070309020205020404" pitchFamily="49" charset="0"/>
              </a:rPr>
              <a:t>Chemical 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cs typeface="Courier New" panose="02070309020205020404" pitchFamily="49" charset="0"/>
              </a:rPr>
              <a:t>reaction where green plants use water &amp; carbon dioxide to store the sun’s energy in 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Courier New" panose="02070309020205020404" pitchFamily="49" charset="0"/>
              </a:rPr>
              <a:t>glucose</a:t>
            </a:r>
          </a:p>
          <a:p>
            <a:pPr marL="0" indent="0">
              <a:defRPr/>
            </a:pPr>
            <a:r>
              <a:rPr lang="en-US" b="1" dirty="0" smtClean="0">
                <a:cs typeface="Courier New" panose="02070309020205020404" pitchFamily="49" charset="0"/>
              </a:rPr>
              <a:t>Cellular Respiration- </a:t>
            </a:r>
            <a:r>
              <a:rPr lang="en-US" dirty="0" smtClean="0">
                <a:cs typeface="Courier New" panose="02070309020205020404" pitchFamily="49" charset="0"/>
              </a:rPr>
              <a:t>is </a:t>
            </a:r>
            <a:r>
              <a:rPr lang="en-US" dirty="0">
                <a:cs typeface="Courier New" panose="02070309020205020404" pitchFamily="49" charset="0"/>
              </a:rPr>
              <a:t>the chemical reaction that releases the energy stored in the chemical </a:t>
            </a:r>
            <a:r>
              <a:rPr lang="en-US" dirty="0" smtClean="0">
                <a:cs typeface="Courier New" panose="02070309020205020404" pitchFamily="49" charset="0"/>
              </a:rPr>
              <a:t>bonds </a:t>
            </a:r>
            <a:r>
              <a:rPr lang="en-US" dirty="0">
                <a:cs typeface="Courier New" panose="02070309020205020404" pitchFamily="49" charset="0"/>
              </a:rPr>
              <a:t>of </a:t>
            </a:r>
            <a:r>
              <a:rPr lang="en-US" dirty="0" smtClean="0">
                <a:cs typeface="Courier New" panose="02070309020205020404" pitchFamily="49" charset="0"/>
              </a:rPr>
              <a:t>glucose</a:t>
            </a:r>
          </a:p>
          <a:p>
            <a:pPr marL="0" indent="0">
              <a:defRPr/>
            </a:pPr>
            <a:endParaRPr lang="en-US" dirty="0">
              <a:cs typeface="Courier New" panose="02070309020205020404" pitchFamily="49" charset="0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8200" y="381000"/>
            <a:ext cx="63246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Verdana" panose="020B0604030504040204" pitchFamily="34" charset="0"/>
              </a:rPr>
              <a:t>Where do plants get most of the energy they need to live and grow?</a:t>
            </a:r>
          </a:p>
          <a:p>
            <a:r>
              <a:rPr lang="en-US" dirty="0">
                <a:latin typeface="Verdana" panose="020B0604030504040204" pitchFamily="34" charset="0"/>
              </a:rPr>
              <a:t>A water</a:t>
            </a:r>
          </a:p>
          <a:p>
            <a:r>
              <a:rPr lang="en-US" dirty="0">
                <a:latin typeface="Verdana" panose="020B0604030504040204" pitchFamily="34" charset="0"/>
              </a:rPr>
              <a:t>B soil</a:t>
            </a:r>
          </a:p>
          <a:p>
            <a:r>
              <a:rPr lang="en-US" dirty="0">
                <a:latin typeface="Verdana" panose="020B0604030504040204" pitchFamily="34" charset="0"/>
              </a:rPr>
              <a:t>C air</a:t>
            </a:r>
          </a:p>
          <a:p>
            <a:r>
              <a:rPr lang="en-US" dirty="0">
                <a:latin typeface="Verdana" panose="020B0604030504040204" pitchFamily="34" charset="0"/>
              </a:rPr>
              <a:t>D </a:t>
            </a:r>
            <a:r>
              <a:rPr lang="en-US" dirty="0" smtClean="0">
                <a:latin typeface="Verdana" panose="020B0604030504040204" pitchFamily="34" charset="0"/>
              </a:rPr>
              <a:t>sunlight</a:t>
            </a:r>
          </a:p>
        </p:txBody>
      </p:sp>
      <p:sp>
        <p:nvSpPr>
          <p:cNvPr id="3" name="Rectangle 2"/>
          <p:cNvSpPr/>
          <p:nvPr/>
        </p:nvSpPr>
        <p:spPr>
          <a:xfrm>
            <a:off x="825842" y="2438400"/>
            <a:ext cx="633695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Verdana" panose="020B0604030504040204" pitchFamily="34" charset="0"/>
              </a:rPr>
              <a:t>Which food provides the </a:t>
            </a:r>
            <a:r>
              <a:rPr lang="en-US" b="1" i="1" dirty="0">
                <a:latin typeface="Verdana,BoldItalic"/>
              </a:rPr>
              <a:t>most </a:t>
            </a:r>
            <a:r>
              <a:rPr lang="en-US" dirty="0">
                <a:latin typeface="Verdana" panose="020B0604030504040204" pitchFamily="34" charset="0"/>
              </a:rPr>
              <a:t>energy for the body in the shortest amount of time?</a:t>
            </a:r>
          </a:p>
          <a:p>
            <a:r>
              <a:rPr lang="en-US" dirty="0">
                <a:latin typeface="Verdana" panose="020B0604030504040204" pitchFamily="34" charset="0"/>
              </a:rPr>
              <a:t>A potato</a:t>
            </a:r>
          </a:p>
          <a:p>
            <a:r>
              <a:rPr lang="en-US" dirty="0">
                <a:latin typeface="Verdana" panose="020B0604030504040204" pitchFamily="34" charset="0"/>
              </a:rPr>
              <a:t>B meat</a:t>
            </a:r>
          </a:p>
          <a:p>
            <a:r>
              <a:rPr lang="en-US" dirty="0">
                <a:latin typeface="Verdana" panose="020B0604030504040204" pitchFamily="34" charset="0"/>
              </a:rPr>
              <a:t>C milk</a:t>
            </a:r>
          </a:p>
          <a:p>
            <a:r>
              <a:rPr lang="en-US" dirty="0">
                <a:latin typeface="Verdana" panose="020B0604030504040204" pitchFamily="34" charset="0"/>
              </a:rPr>
              <a:t>D fruit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88772" y="4495800"/>
            <a:ext cx="656555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Verdana" panose="020B0604030504040204" pitchFamily="34" charset="0"/>
              </a:rPr>
              <a:t>Why is protein an important part of a healthy diet?</a:t>
            </a:r>
          </a:p>
          <a:p>
            <a:r>
              <a:rPr lang="en-US" dirty="0">
                <a:latin typeface="Verdana" panose="020B0604030504040204" pitchFamily="34" charset="0"/>
              </a:rPr>
              <a:t>A It is needed to change glucose to energy.</a:t>
            </a:r>
          </a:p>
          <a:p>
            <a:r>
              <a:rPr lang="en-US" dirty="0">
                <a:latin typeface="Verdana" panose="020B0604030504040204" pitchFamily="34" charset="0"/>
              </a:rPr>
              <a:t>B It is needed to store nutrients.</a:t>
            </a:r>
          </a:p>
          <a:p>
            <a:r>
              <a:rPr lang="en-US" dirty="0">
                <a:latin typeface="Verdana" panose="020B0604030504040204" pitchFamily="34" charset="0"/>
              </a:rPr>
              <a:t>C It is needed to repair tissue.</a:t>
            </a:r>
          </a:p>
          <a:p>
            <a:r>
              <a:rPr lang="en-US" dirty="0">
                <a:latin typeface="Verdana" panose="020B0604030504040204" pitchFamily="34" charset="0"/>
              </a:rPr>
              <a:t>D It is needed to produce water.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7420324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381000"/>
            <a:ext cx="6477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/>
              <a:t>Ecosystem-</a:t>
            </a:r>
            <a:r>
              <a:rPr lang="en-US" sz="3200" dirty="0" smtClean="0"/>
              <a:t> </a:t>
            </a:r>
            <a:r>
              <a:rPr lang="en-US" sz="3200" dirty="0"/>
              <a:t>all </a:t>
            </a:r>
            <a:r>
              <a:rPr lang="en-US" sz="3200" dirty="0" smtClean="0"/>
              <a:t>biotic (living) factors &amp; abiotic (non-living) factors </a:t>
            </a:r>
            <a:r>
              <a:rPr lang="en-US" sz="3200" dirty="0"/>
              <a:t>that interact in an environment</a:t>
            </a:r>
          </a:p>
        </p:txBody>
      </p:sp>
      <p:sp>
        <p:nvSpPr>
          <p:cNvPr id="3" name="Rectangle 2"/>
          <p:cNvSpPr/>
          <p:nvPr/>
        </p:nvSpPr>
        <p:spPr>
          <a:xfrm>
            <a:off x="247135" y="2066314"/>
            <a:ext cx="678180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/>
              <a:t>Producers</a:t>
            </a:r>
            <a:r>
              <a:rPr lang="en-US" sz="3200" dirty="0" smtClean="0"/>
              <a:t>- Organism </a:t>
            </a:r>
            <a:r>
              <a:rPr lang="en-US" sz="3200" dirty="0"/>
              <a:t>that make their own </a:t>
            </a:r>
            <a:r>
              <a:rPr lang="en-US" sz="3200" dirty="0" smtClean="0"/>
              <a:t>food by capturing </a:t>
            </a:r>
            <a:r>
              <a:rPr lang="en-US" sz="3200" dirty="0"/>
              <a:t>energy </a:t>
            </a:r>
            <a:r>
              <a:rPr lang="en-US" sz="3200" dirty="0" smtClean="0"/>
              <a:t>from the sun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81000" y="3947984"/>
            <a:ext cx="7467600" cy="15204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/>
              <a:t>Consumers</a:t>
            </a:r>
            <a:r>
              <a:rPr lang="en-US" sz="3200" dirty="0" smtClean="0"/>
              <a:t>- </a:t>
            </a:r>
            <a:r>
              <a:rPr lang="en-US" sz="3200" dirty="0"/>
              <a:t>are organisms that feed on other </a:t>
            </a:r>
            <a:r>
              <a:rPr lang="en-US" sz="3200" dirty="0" smtClean="0"/>
              <a:t>organisms</a:t>
            </a:r>
            <a:r>
              <a:rPr lang="en-US" sz="3200" dirty="0"/>
              <a:t>. </a:t>
            </a:r>
          </a:p>
          <a:p>
            <a:pPr lvl="0">
              <a:lnSpc>
                <a:spcPct val="90000"/>
              </a:lnSpc>
              <a:defRPr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422743246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food_chai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676400"/>
            <a:ext cx="7543800" cy="453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457200" y="609600"/>
            <a:ext cx="7040069" cy="4801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90000"/>
              </a:lnSpc>
              <a:defRPr/>
            </a:pPr>
            <a:r>
              <a:rPr lang="en-US" sz="2800" dirty="0"/>
              <a:t>Energy flows from sun to organism to organism</a:t>
            </a:r>
          </a:p>
        </p:txBody>
      </p:sp>
    </p:spTree>
    <p:extLst>
      <p:ext uri="{BB962C8B-B14F-4D97-AF65-F5344CB8AC3E}">
        <p14:creationId xmlns:p14="http://schemas.microsoft.com/office/powerpoint/2010/main" xmlns="" val="106100687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" y="58847"/>
            <a:ext cx="9067800" cy="93256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/>
              <a:t>The energy flow from one trophic level to the </a:t>
            </a:r>
            <a:r>
              <a:rPr lang="en-US" sz="3600" dirty="0" smtClean="0"/>
              <a:t>other is called a food chain</a:t>
            </a:r>
            <a:endParaRPr lang="en-US" sz="3600" dirty="0"/>
          </a:p>
          <a:p>
            <a:r>
              <a:rPr lang="en-US" sz="3600" dirty="0"/>
              <a:t>A </a:t>
            </a:r>
            <a:r>
              <a:rPr lang="en-US" sz="3600" b="1" dirty="0"/>
              <a:t>food chain </a:t>
            </a:r>
            <a:r>
              <a:rPr lang="en-US" sz="3600" dirty="0"/>
              <a:t>is simple and direct</a:t>
            </a:r>
          </a:p>
          <a:p>
            <a:r>
              <a:rPr lang="en-US" sz="3600" dirty="0"/>
              <a:t>It involves one organism at each trophic level</a:t>
            </a:r>
          </a:p>
          <a:p>
            <a:pPr lvl="1"/>
            <a:r>
              <a:rPr lang="en-US" sz="3600" dirty="0" smtClean="0"/>
              <a:t>-</a:t>
            </a:r>
            <a:r>
              <a:rPr lang="en-US" sz="3600" b="1" dirty="0" smtClean="0"/>
              <a:t>Primary </a:t>
            </a:r>
            <a:r>
              <a:rPr lang="en-US" sz="3600" b="1" dirty="0"/>
              <a:t>Consumers </a:t>
            </a:r>
            <a:r>
              <a:rPr lang="en-US" sz="3600" dirty="0"/>
              <a:t>– eat producers</a:t>
            </a:r>
          </a:p>
          <a:p>
            <a:pPr lvl="1"/>
            <a:r>
              <a:rPr lang="en-US" sz="3600" dirty="0" smtClean="0"/>
              <a:t>-</a:t>
            </a:r>
            <a:r>
              <a:rPr lang="en-US" sz="3600" b="1" dirty="0" smtClean="0"/>
              <a:t>Secondary Consumers </a:t>
            </a:r>
            <a:r>
              <a:rPr lang="en-US" sz="3600" dirty="0" smtClean="0"/>
              <a:t>– eat the primary consumers</a:t>
            </a:r>
            <a:endParaRPr lang="en-US" sz="3600" dirty="0"/>
          </a:p>
          <a:p>
            <a:pPr lvl="1"/>
            <a:r>
              <a:rPr lang="en-US" sz="3600" dirty="0" smtClean="0"/>
              <a:t>-</a:t>
            </a:r>
            <a:r>
              <a:rPr lang="en-US" sz="3600" b="1" dirty="0" smtClean="0"/>
              <a:t>Tertiary </a:t>
            </a:r>
            <a:r>
              <a:rPr lang="en-US" sz="3600" b="1" dirty="0"/>
              <a:t>Consumer</a:t>
            </a:r>
            <a:r>
              <a:rPr lang="en-US" sz="3600" dirty="0"/>
              <a:t>-eat the secondary consumer</a:t>
            </a:r>
          </a:p>
          <a:p>
            <a:pPr lvl="1"/>
            <a:r>
              <a:rPr lang="en-US" sz="3600" dirty="0" smtClean="0"/>
              <a:t>-</a:t>
            </a:r>
            <a:r>
              <a:rPr lang="en-US" sz="3600" b="1" dirty="0" smtClean="0"/>
              <a:t>Decomposers</a:t>
            </a:r>
            <a:r>
              <a:rPr lang="en-US" sz="3600" dirty="0" smtClean="0"/>
              <a:t> </a:t>
            </a:r>
            <a:r>
              <a:rPr lang="en-US" sz="3600" dirty="0"/>
              <a:t>– bacteria and fungi that break down dead organisms and recycle the material back into the </a:t>
            </a:r>
            <a:r>
              <a:rPr lang="en-US" sz="3600" dirty="0" smtClean="0"/>
              <a:t>environment</a:t>
            </a:r>
            <a:endParaRPr lang="en-US" sz="3600" dirty="0"/>
          </a:p>
          <a:p>
            <a:pPr lvl="1"/>
            <a:endParaRPr lang="en-US" sz="2400" dirty="0" smtClean="0"/>
          </a:p>
          <a:p>
            <a:pPr lvl="1"/>
            <a:endParaRPr lang="en-US" sz="2400" dirty="0"/>
          </a:p>
          <a:p>
            <a:pPr lvl="1"/>
            <a:endParaRPr lang="en-US" sz="2400" dirty="0" smtClean="0"/>
          </a:p>
          <a:p>
            <a:pPr lvl="1"/>
            <a:endParaRPr lang="en-US" sz="2400" dirty="0"/>
          </a:p>
          <a:p>
            <a:pPr lvl="1"/>
            <a:endParaRPr lang="en-US" sz="2400" dirty="0" smtClean="0"/>
          </a:p>
          <a:p>
            <a:pPr lvl="1"/>
            <a:endParaRPr lang="en-US" sz="2400" dirty="0"/>
          </a:p>
          <a:p>
            <a:pPr lvl="1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376277165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609600"/>
            <a:ext cx="8077200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6027816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923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961828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04800"/>
            <a:ext cx="8610600" cy="58213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   Which type of dating method can be used on rock layers by applying the law of superposition?</a:t>
            </a:r>
          </a:p>
          <a:p>
            <a:pPr>
              <a:buNone/>
            </a:pPr>
            <a:endParaRPr lang="en-US" dirty="0"/>
          </a:p>
          <a:p>
            <a:pPr marL="514350" indent="-514350">
              <a:buAutoNum type="alphaUcPeriod"/>
            </a:pPr>
            <a:r>
              <a:rPr lang="en-US" dirty="0" smtClean="0"/>
              <a:t>Relative dating</a:t>
            </a:r>
          </a:p>
          <a:p>
            <a:pPr marL="514350" indent="-514350">
              <a:buAutoNum type="alphaUcPeriod"/>
            </a:pPr>
            <a:r>
              <a:rPr lang="en-US" dirty="0" smtClean="0"/>
              <a:t>Absolute dating</a:t>
            </a:r>
          </a:p>
          <a:p>
            <a:pPr marL="514350" indent="-514350">
              <a:buAutoNum type="alphaUcPeriod"/>
            </a:pPr>
            <a:r>
              <a:rPr lang="en-US" dirty="0" smtClean="0"/>
              <a:t>Radioactive dating</a:t>
            </a:r>
          </a:p>
          <a:p>
            <a:pPr marL="514350" indent="-514350">
              <a:buAutoNum type="alphaUcPeriod"/>
            </a:pPr>
            <a:r>
              <a:rPr lang="en-US" dirty="0" err="1" smtClean="0"/>
              <a:t>Radiometic</a:t>
            </a:r>
            <a:r>
              <a:rPr lang="en-US" dirty="0" smtClean="0"/>
              <a:t> dating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304800"/>
            <a:ext cx="6858000" cy="2819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3352800"/>
            <a:ext cx="7162799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3332383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59027" y="1763347"/>
            <a:ext cx="62484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Parasitism</a:t>
            </a:r>
            <a:r>
              <a:rPr lang="en-US" dirty="0" smtClean="0"/>
              <a:t> – one species feeds on another </a:t>
            </a:r>
            <a:r>
              <a:rPr lang="en-US" dirty="0" smtClean="0">
                <a:sym typeface="Wingdings" pitchFamily="2" charset="2"/>
              </a:rPr>
              <a:t> enhances</a:t>
            </a:r>
            <a:endParaRPr lang="en-US" dirty="0" smtClean="0"/>
          </a:p>
          <a:p>
            <a:r>
              <a:rPr lang="en-US" dirty="0" smtClean="0"/>
              <a:t>fitness of parasite but reduces fitness of host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659027" y="3009693"/>
            <a:ext cx="62484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Mutualism</a:t>
            </a:r>
            <a:r>
              <a:rPr lang="en-US" dirty="0"/>
              <a:t> – two species provide resources or services</a:t>
            </a:r>
          </a:p>
          <a:p>
            <a:r>
              <a:rPr lang="en-US" dirty="0"/>
              <a:t>to each other </a:t>
            </a:r>
            <a:r>
              <a:rPr lang="en-US" dirty="0">
                <a:sym typeface="Wingdings" pitchFamily="2" charset="2"/>
              </a:rPr>
              <a:t> enhances fit</a:t>
            </a:r>
            <a:r>
              <a:rPr lang="en-US" dirty="0"/>
              <a:t>ness of both species</a:t>
            </a:r>
          </a:p>
        </p:txBody>
      </p:sp>
      <p:sp>
        <p:nvSpPr>
          <p:cNvPr id="4" name="Rectangle 3"/>
          <p:cNvSpPr/>
          <p:nvPr/>
        </p:nvSpPr>
        <p:spPr>
          <a:xfrm>
            <a:off x="659026" y="3913172"/>
            <a:ext cx="6858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Commensalism</a:t>
            </a:r>
            <a:r>
              <a:rPr lang="en-US" dirty="0"/>
              <a:t> – one species receives a benefit from</a:t>
            </a:r>
          </a:p>
          <a:p>
            <a:r>
              <a:rPr lang="en-US" dirty="0"/>
              <a:t>another species </a:t>
            </a:r>
            <a:r>
              <a:rPr lang="en-US" dirty="0">
                <a:sym typeface="Wingdings" pitchFamily="2" charset="2"/>
              </a:rPr>
              <a:t> enhances fit</a:t>
            </a:r>
            <a:r>
              <a:rPr lang="en-US" dirty="0"/>
              <a:t>ness of one species; no</a:t>
            </a:r>
          </a:p>
          <a:p>
            <a:r>
              <a:rPr lang="en-US" dirty="0"/>
              <a:t>effect on fitness of the other species</a:t>
            </a:r>
          </a:p>
        </p:txBody>
      </p:sp>
      <p:sp>
        <p:nvSpPr>
          <p:cNvPr id="5" name="Rectangle 4"/>
          <p:cNvSpPr/>
          <p:nvPr/>
        </p:nvSpPr>
        <p:spPr>
          <a:xfrm>
            <a:off x="659026" y="5130686"/>
            <a:ext cx="661498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Symbiosis</a:t>
            </a:r>
            <a:r>
              <a:rPr lang="en-US" dirty="0"/>
              <a:t> – two species live together </a:t>
            </a:r>
            <a:r>
              <a:rPr lang="en-US" dirty="0">
                <a:sym typeface="Wingdings" pitchFamily="2" charset="2"/>
              </a:rPr>
              <a:t> can include</a:t>
            </a:r>
          </a:p>
          <a:p>
            <a:r>
              <a:rPr lang="en-US" dirty="0">
                <a:sym typeface="Wingdings" pitchFamily="2" charset="2"/>
              </a:rPr>
              <a:t>parasitism, mutualism, and commensalism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59026" y="531886"/>
            <a:ext cx="764677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/>
              <a:t>Ecological Interactions</a:t>
            </a:r>
            <a:r>
              <a:rPr lang="en-US" dirty="0" smtClean="0"/>
              <a:t> </a:t>
            </a:r>
            <a:r>
              <a:rPr lang="en-US" dirty="0"/>
              <a:t>can affect distribution and </a:t>
            </a:r>
            <a:r>
              <a:rPr lang="en-US" dirty="0" smtClean="0"/>
              <a:t>abundance and influence evolution.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681713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40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22549" t="16836" r="19710" b="7401"/>
          <a:stretch>
            <a:fillRect/>
          </a:stretch>
        </p:blipFill>
        <p:spPr bwMode="auto">
          <a:xfrm>
            <a:off x="115147" y="228600"/>
            <a:ext cx="8754533" cy="6458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000" dirty="0" smtClean="0"/>
              <a:t>Which of the following uses layered sedimentary rock to tell which events on Earth occurred before other events?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lphaUcPeriod"/>
            </a:pPr>
            <a:r>
              <a:rPr lang="en-US" dirty="0" smtClean="0"/>
              <a:t>Absolute Age</a:t>
            </a:r>
          </a:p>
          <a:p>
            <a:pPr marL="514350" indent="-514350">
              <a:buAutoNum type="alphaUcPeriod"/>
            </a:pPr>
            <a:r>
              <a:rPr lang="en-US" dirty="0" smtClean="0"/>
              <a:t>Unconformity</a:t>
            </a:r>
          </a:p>
          <a:p>
            <a:pPr marL="514350" indent="-514350">
              <a:buAutoNum type="alphaUcPeriod"/>
            </a:pPr>
            <a:r>
              <a:rPr lang="en-US" dirty="0" smtClean="0"/>
              <a:t>Relative Age </a:t>
            </a:r>
          </a:p>
          <a:p>
            <a:pPr marL="514350" indent="-514350">
              <a:buAutoNum type="alphaUcPeriod"/>
            </a:pPr>
            <a:r>
              <a:rPr lang="en-US" dirty="0" smtClean="0"/>
              <a:t>Plate Tectonics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8600"/>
            <a:ext cx="8915400" cy="6324600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en-US" sz="4000" dirty="0" smtClean="0"/>
              <a:t>The diagram below shows fossils in sedimentary rocks.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sz="3600" dirty="0" smtClean="0"/>
          </a:p>
          <a:p>
            <a:endParaRPr lang="en-US" sz="3600" dirty="0"/>
          </a:p>
          <a:p>
            <a:endParaRPr lang="en-US" sz="3600" dirty="0" smtClean="0"/>
          </a:p>
          <a:p>
            <a:pPr>
              <a:buNone/>
            </a:pPr>
            <a:r>
              <a:rPr lang="en-US" sz="4000" dirty="0" smtClean="0"/>
              <a:t>Which layers most likely would provide fossil evidence of an</a:t>
            </a:r>
          </a:p>
          <a:p>
            <a:pPr>
              <a:buNone/>
            </a:pPr>
            <a:r>
              <a:rPr lang="en-US" sz="4000" b="1" dirty="0" smtClean="0"/>
              <a:t>ancestor</a:t>
            </a:r>
            <a:r>
              <a:rPr lang="en-US" sz="4000" dirty="0" smtClean="0"/>
              <a:t> common to the organisms found in both layers 2</a:t>
            </a:r>
          </a:p>
          <a:p>
            <a:pPr>
              <a:buNone/>
            </a:pPr>
            <a:r>
              <a:rPr lang="en-US" sz="4000" dirty="0" smtClean="0"/>
              <a:t>and 3?</a:t>
            </a:r>
            <a:endParaRPr lang="en-US" dirty="0" smtClean="0"/>
          </a:p>
          <a:p>
            <a:pPr marL="514350" indent="-514350">
              <a:buAutoNum type="alphaUcPeriod"/>
            </a:pPr>
            <a:r>
              <a:rPr lang="en-US" sz="3600" dirty="0" smtClean="0"/>
              <a:t>Layer 1				C. Layer 3</a:t>
            </a:r>
          </a:p>
          <a:p>
            <a:pPr marL="514350" indent="-514350">
              <a:buAutoNum type="alphaUcPeriod"/>
            </a:pPr>
            <a:r>
              <a:rPr lang="en-US" sz="3600" dirty="0" smtClean="0"/>
              <a:t>Layer 2				D. Layer 4</a:t>
            </a:r>
          </a:p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3" cstate="print"/>
          <a:srcRect l="24012" t="12500" r="20351" b="14583"/>
          <a:stretch>
            <a:fillRect/>
          </a:stretch>
        </p:blipFill>
        <p:spPr bwMode="auto">
          <a:xfrm>
            <a:off x="2362200" y="685800"/>
            <a:ext cx="3962400" cy="2919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Continental Drift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Evidence :  1. Continents fit like puzzle pieces</a:t>
            </a:r>
          </a:p>
          <a:p>
            <a:pPr>
              <a:buNone/>
            </a:pPr>
            <a:r>
              <a:rPr lang="en-US" dirty="0" smtClean="0"/>
              <a:t>                    2. Identical fossils found on different 		continents</a:t>
            </a:r>
          </a:p>
          <a:p>
            <a:pPr>
              <a:buNone/>
            </a:pPr>
            <a:r>
              <a:rPr lang="en-US" dirty="0" smtClean="0"/>
              <a:t>                    3.  Identical rock sequence (geology)</a:t>
            </a:r>
          </a:p>
          <a:p>
            <a:pPr>
              <a:buNone/>
            </a:pPr>
            <a:r>
              <a:rPr lang="en-US" dirty="0" smtClean="0"/>
              <a:t>                    4. Ancient climate (example topical 				fossils found on Antarctica)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Continents spread apart this theory didn’t explain </a:t>
            </a:r>
            <a:r>
              <a:rPr lang="en-US" b="1" dirty="0" smtClean="0"/>
              <a:t>the forces that moved </a:t>
            </a:r>
            <a:r>
              <a:rPr lang="en-US" dirty="0" smtClean="0"/>
              <a:t>it but The </a:t>
            </a:r>
            <a:r>
              <a:rPr lang="en-US" b="1" dirty="0" smtClean="0"/>
              <a:t>Theory of Plate tectonics </a:t>
            </a:r>
            <a:r>
              <a:rPr lang="en-US" dirty="0" smtClean="0"/>
              <a:t>did!! Convention currents in the mantle.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1923</TotalTime>
  <Words>1866</Words>
  <Application>Microsoft Office PowerPoint</Application>
  <PresentationFormat>On-screen Show (4:3)</PresentationFormat>
  <Paragraphs>364</Paragraphs>
  <Slides>51</Slides>
  <Notes>36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2" baseType="lpstr">
      <vt:lpstr>Integral</vt:lpstr>
      <vt:lpstr>EOG Review Material Earth History, Evolution, Energy Transfer, Chemistry, Ecology</vt:lpstr>
      <vt:lpstr>Test taking strategies </vt:lpstr>
      <vt:lpstr>Law of Superposition</vt:lpstr>
      <vt:lpstr>Slide 4</vt:lpstr>
      <vt:lpstr>Slide 5</vt:lpstr>
      <vt:lpstr>Slide 6</vt:lpstr>
      <vt:lpstr>Which of the following uses layered sedimentary rock to tell which events on Earth occurred before other events?</vt:lpstr>
      <vt:lpstr>Slide 8</vt:lpstr>
      <vt:lpstr>Continental Drift</vt:lpstr>
      <vt:lpstr>Slide 10</vt:lpstr>
      <vt:lpstr>Slide 11</vt:lpstr>
      <vt:lpstr>Slide 12</vt:lpstr>
      <vt:lpstr>A scientist finds fossils from the same organism in both India and Africa. What is a possible explanation for the presence of these fossils on two different continents? </vt:lpstr>
      <vt:lpstr>Slide 14</vt:lpstr>
      <vt:lpstr>Slide 15</vt:lpstr>
      <vt:lpstr>Slide 16</vt:lpstr>
      <vt:lpstr>Slide 17</vt:lpstr>
      <vt:lpstr>Slide 18</vt:lpstr>
      <vt:lpstr>Evolution (means to change) </vt:lpstr>
      <vt:lpstr>Slide 20</vt:lpstr>
      <vt:lpstr>Slide 21</vt:lpstr>
      <vt:lpstr>Slide 22</vt:lpstr>
      <vt:lpstr>Slide 23</vt:lpstr>
      <vt:lpstr>Atomic Structure</vt:lpstr>
      <vt:lpstr>Periodic Table review </vt:lpstr>
      <vt:lpstr>Which is true for any element?</vt:lpstr>
      <vt:lpstr>Which is true of all elements?</vt:lpstr>
      <vt:lpstr>What are the basic materials that form all living and nonliving substances through different combinations?</vt:lpstr>
      <vt:lpstr>What are electrons? </vt:lpstr>
      <vt:lpstr>Slide 30</vt:lpstr>
      <vt:lpstr>Slide 31</vt:lpstr>
      <vt:lpstr>According to the periodic table, which one represents a carbon atom?</vt:lpstr>
      <vt:lpstr>Slide 33</vt:lpstr>
      <vt:lpstr>Slide 34</vt:lpstr>
      <vt:lpstr>NASA is developing easily compacted materials that will be stores in the International Space Station. What characteristics should be materials have?</vt:lpstr>
      <vt:lpstr>Slide 36</vt:lpstr>
      <vt:lpstr>Element, Compound, Mixture</vt:lpstr>
      <vt:lpstr>Physical vs Chemical change</vt:lpstr>
      <vt:lpstr>Law of Conservation of Mass</vt:lpstr>
      <vt:lpstr>Slide 40</vt:lpstr>
      <vt:lpstr>Slide 41</vt:lpstr>
      <vt:lpstr>Energy Transfer</vt:lpstr>
      <vt:lpstr>Energy Transfer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</vt:vector>
  </TitlesOfParts>
  <Company>University at Buffalo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Formative Review Material</dc:title>
  <dc:creator>Monica Ridgeway</dc:creator>
  <cp:lastModifiedBy>cynthia.rudolph</cp:lastModifiedBy>
  <cp:revision>99</cp:revision>
  <dcterms:created xsi:type="dcterms:W3CDTF">2011-12-03T22:43:43Z</dcterms:created>
  <dcterms:modified xsi:type="dcterms:W3CDTF">2014-01-14T16:22:05Z</dcterms:modified>
</cp:coreProperties>
</file>