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85" r:id="rId3"/>
    <p:sldId id="268" r:id="rId4"/>
    <p:sldId id="269" r:id="rId5"/>
    <p:sldId id="270" r:id="rId6"/>
    <p:sldId id="28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4" r:id="rId16"/>
    <p:sldId id="286" r:id="rId17"/>
    <p:sldId id="287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EB0"/>
    <a:srgbClr val="2424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F579-43A2-44FE-8F5C-1D40E63FAA6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8338-3D6F-4195-A0B6-EA446017E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4" y="96840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6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4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E46C-86DD-4D42-A60F-D8925CF2D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6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AAB922-5B65-4757-8B67-B92A9CFBA13E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4B9536-9E53-44E6-B9EC-E30B07A40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454716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Warm Up</a:t>
            </a:r>
            <a:r>
              <a:rPr lang="en-US" dirty="0" smtClean="0"/>
              <a:t>   Dec</a:t>
            </a:r>
            <a:r>
              <a:rPr lang="en-US" smtClean="0"/>
              <a:t>. </a:t>
            </a:r>
            <a:r>
              <a:rPr lang="en-US" baseline="3000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" y="809368"/>
            <a:ext cx="8886568" cy="5867400"/>
          </a:xfrm>
        </p:spPr>
        <p:txBody>
          <a:bodyPr>
            <a:normAutofit/>
          </a:bodyPr>
          <a:lstStyle/>
          <a:p>
            <a:pPr marL="27432"/>
            <a:r>
              <a:rPr lang="en-US" sz="4000" dirty="0" smtClean="0">
                <a:solidFill>
                  <a:srgbClr val="FFFF00"/>
                </a:solidFill>
              </a:rPr>
              <a:t>Atomic Number: 15</a:t>
            </a:r>
          </a:p>
          <a:p>
            <a:r>
              <a:rPr lang="en-US" sz="4000" dirty="0" smtClean="0"/>
              <a:t>1) List </a:t>
            </a:r>
            <a:r>
              <a:rPr lang="en-US" sz="4000" dirty="0"/>
              <a:t># of electrons, protons, neutrons, shells, valence electrons, atomic mass, chemical symbol (and name if you know it</a:t>
            </a:r>
            <a:r>
              <a:rPr lang="en-US" sz="4000" dirty="0" smtClean="0"/>
              <a:t>); then draw </a:t>
            </a:r>
            <a:r>
              <a:rPr lang="en-US" sz="4000" dirty="0"/>
              <a:t>a model of that atom and a Lewis Dot Structure</a:t>
            </a:r>
            <a:r>
              <a:rPr lang="en-US" sz="4000" dirty="0" smtClean="0"/>
              <a:t>.</a:t>
            </a:r>
            <a:endParaRPr lang="en-US" sz="4000" dirty="0"/>
          </a:p>
          <a:p>
            <a:r>
              <a:rPr lang="en-US" sz="4000" dirty="0" smtClean="0"/>
              <a:t>2) What’s special about this element?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amelieandfriends.com/wp-content/uploads/2011/05/snowfl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368" cy="8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9220200" cy="191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dirty="0" smtClean="0"/>
              <a:t>How would you separate the following?</a:t>
            </a:r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8194" name="Picture 2" descr="http://img.ehowcdn.com/article-new/ehow/images/a05/ro/v7/dangers-crystal-light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962400" cy="44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arianna.us/reviews/Wild_Strawberry_Powdered_Drink_Crystal_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57416"/>
            <a:ext cx="3581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86106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Solution*</a:t>
            </a:r>
            <a:endParaRPr lang="en-US" sz="5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295400"/>
            <a:ext cx="86868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 smtClean="0"/>
              <a:t>A </a:t>
            </a:r>
            <a:r>
              <a:rPr lang="en-US" sz="4500" dirty="0" smtClean="0">
                <a:solidFill>
                  <a:srgbClr val="FFFF00"/>
                </a:solidFill>
              </a:rPr>
              <a:t>mixture</a:t>
            </a:r>
            <a:r>
              <a:rPr lang="en-US" sz="4500" dirty="0" smtClean="0"/>
              <a:t> where one part of the solution (</a:t>
            </a:r>
            <a:r>
              <a:rPr lang="en-US" sz="4500" b="1" dirty="0" smtClean="0"/>
              <a:t>solute</a:t>
            </a:r>
            <a:r>
              <a:rPr lang="en-US" sz="4500" dirty="0" smtClean="0"/>
              <a:t>) is dissolved into the other part of the solution (</a:t>
            </a:r>
            <a:r>
              <a:rPr lang="en-US" sz="4500" b="1" dirty="0" smtClean="0"/>
              <a:t>solvent</a:t>
            </a:r>
            <a:r>
              <a:rPr lang="en-US" sz="4500" dirty="0" smtClean="0"/>
              <a:t>).</a:t>
            </a:r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6146" name="Picture 2" descr="http://www.popsci.com/files/imagecache/article_image_large/articles/KoolAid_MikeWal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8999"/>
            <a:ext cx="6019800" cy="33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vestmentnews.com/storyimage/CI/20120405/FREE/120409961/AR/0/Why-Kool-Aid-boosts-adviser-satisfaction-.jpg&amp;maxw=300&amp;q=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9000"/>
            <a:ext cx="5383786" cy="33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213" y="228600"/>
            <a:ext cx="9144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u="sng" dirty="0" smtClean="0"/>
              <a:t>Homogeneous*</a:t>
            </a:r>
            <a:r>
              <a:rPr lang="en-US" sz="5000" dirty="0" smtClean="0"/>
              <a:t> – A </a:t>
            </a:r>
            <a:r>
              <a:rPr lang="en-US" sz="5000" dirty="0" smtClean="0">
                <a:solidFill>
                  <a:srgbClr val="FFFF00"/>
                </a:solidFill>
              </a:rPr>
              <a:t>mixture</a:t>
            </a:r>
            <a:r>
              <a:rPr lang="en-US" sz="5000" dirty="0" smtClean="0"/>
              <a:t> in which the components are uniformly distributed.</a:t>
            </a:r>
            <a:endParaRPr lang="en-US" sz="5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13" y="2590800"/>
            <a:ext cx="9144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u="sng" dirty="0" smtClean="0"/>
              <a:t>Heterogeneous*</a:t>
            </a:r>
            <a:r>
              <a:rPr lang="en-US" sz="5000" dirty="0" smtClean="0"/>
              <a:t> – A </a:t>
            </a:r>
            <a:r>
              <a:rPr lang="en-US" sz="5000" dirty="0" smtClean="0">
                <a:solidFill>
                  <a:srgbClr val="FFFF00"/>
                </a:solidFill>
              </a:rPr>
              <a:t>mixture</a:t>
            </a:r>
            <a:r>
              <a:rPr lang="en-US" sz="5000" dirty="0" smtClean="0"/>
              <a:t> in which the components are </a:t>
            </a:r>
            <a:r>
              <a:rPr lang="en-US" sz="5000" b="1" u="sng" dirty="0" smtClean="0"/>
              <a:t>not</a:t>
            </a:r>
            <a:r>
              <a:rPr lang="en-US" sz="5000" dirty="0" smtClean="0"/>
              <a:t> uniformly distributed.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2067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838200"/>
            <a:ext cx="9144000" cy="5918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500" dirty="0" smtClean="0"/>
          </a:p>
          <a:p>
            <a:pPr algn="l"/>
            <a:r>
              <a:rPr lang="en-US" sz="4500" dirty="0" smtClean="0"/>
              <a:t> So which is homogenous and </a:t>
            </a:r>
          </a:p>
          <a:p>
            <a:pPr algn="l"/>
            <a:r>
              <a:rPr lang="en-US" sz="4500" dirty="0" smtClean="0"/>
              <a:t>which is heterogeneous?</a:t>
            </a:r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5122" name="Picture 2" descr="http://images.fineartamerica.com/images-medium/dolly-mixture-simon-fair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6" y="2858386"/>
            <a:ext cx="3663994" cy="39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TVc20bFhSGZXeyK-0Ok5Lo7xhe6mvbsSPD6GMLneIbzJGXp8pJebR5lzQr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1451" y="548785"/>
            <a:ext cx="236220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altnews.com/blog/wp-content/uploads/2012/03/himalayan-pink-coarse-s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" y="152400"/>
            <a:ext cx="3810000" cy="12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hick-fil-a.com/Media/Img/catalog/Food/XLarge/C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1292"/>
            <a:ext cx="5486399" cy="341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2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838200"/>
            <a:ext cx="9144000" cy="5918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500" dirty="0" smtClean="0"/>
          </a:p>
          <a:p>
            <a:pPr algn="l"/>
            <a:r>
              <a:rPr lang="en-US" sz="4500" dirty="0" smtClean="0"/>
              <a:t> Then what is homogenous???</a:t>
            </a:r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5122" name="Picture 2" descr="http://images.fineartamerica.com/images-medium/dolly-mixture-simon-fair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6" y="2858386"/>
            <a:ext cx="3663994" cy="39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TVc20bFhSGZXeyK-0Ok5Lo7xhe6mvbsSPD6GMLneIbzJGXp8pJebR5lzQr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7947" y="538549"/>
            <a:ext cx="236220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altnews.com/blog/wp-content/uploads/2012/03/himalayan-pink-coarse-s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982"/>
            <a:ext cx="4114800" cy="11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hick-fil-a.com/Media/Img/catalog/Food/XLarge/C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1292"/>
            <a:ext cx="5486399" cy="3416708"/>
          </a:xfrm>
          <a:prstGeom prst="rect">
            <a:avLst/>
          </a:prstGeom>
          <a:noFill/>
        </p:spPr>
      </p:pic>
      <p:pic>
        <p:nvPicPr>
          <p:cNvPr id="1026" name="Picture 2" descr="http://static.ddmcdn.com/gif/blood-cel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858386"/>
            <a:ext cx="3657601" cy="39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kipedia.com/wp-content/uploads/2012/05/salt-water-drin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" y="3281614"/>
            <a:ext cx="5403851" cy="35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nakedscientists.com/forum/index.php?action=dlattach;topic=13950.0;attach=2760;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" y="85982"/>
            <a:ext cx="4110527" cy="11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4/45/A_small_cup_of_coffe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6" y="152400"/>
            <a:ext cx="1589904" cy="23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Suspensions and colloids: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6400800" cy="3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762000"/>
            <a:ext cx="7967133" cy="5364163"/>
          </a:xfrm>
        </p:spPr>
        <p:txBody>
          <a:bodyPr/>
          <a:lstStyle/>
          <a:p>
            <a:r>
              <a:rPr lang="en-US" sz="4000" dirty="0" smtClean="0"/>
              <a:t>Suspension:  Heterogeneous mixture in which some particles settle out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4038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066800"/>
            <a:ext cx="7662333" cy="5059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Colloid:  mixture in which particles are mixed but not dissolved.</a:t>
            </a:r>
          </a:p>
          <a:p>
            <a:endParaRPr lang="en-US" sz="4000" dirty="0"/>
          </a:p>
          <a:p>
            <a:r>
              <a:rPr lang="en-US" sz="4000" dirty="0" smtClean="0"/>
              <a:t>                           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3429000"/>
            <a:ext cx="2556933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89172"/>
            <a:ext cx="4038600" cy="24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Brain Pop: Compounds</a:t>
            </a:r>
            <a:endParaRPr lang="en-US" sz="5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066800"/>
            <a:ext cx="91440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538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Compound Molecule Worksheet</a:t>
            </a:r>
            <a:endParaRPr lang="en-US" sz="5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066800"/>
            <a:ext cx="91440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538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814733" cy="4678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pages 111D-113D to review these terms.  Answer the questions in complete sentences.</a:t>
            </a:r>
          </a:p>
          <a:p>
            <a:r>
              <a:rPr lang="en-US" sz="3600" dirty="0" smtClean="0"/>
              <a:t>1.  What is the difference between a solute and a solvent?</a:t>
            </a:r>
          </a:p>
          <a:p>
            <a:r>
              <a:rPr lang="en-US" sz="3600" dirty="0" smtClean="0"/>
              <a:t>2.  What does it mean if something is insoluble?</a:t>
            </a:r>
          </a:p>
          <a:p>
            <a:r>
              <a:rPr lang="en-US" sz="3600" dirty="0" smtClean="0"/>
              <a:t>3.  What is solubility???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Up/Spiral Dec. 8th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Molecule*</a:t>
            </a:r>
            <a:endParaRPr lang="en-US" sz="5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" y="1219200"/>
            <a:ext cx="91440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/>
              <a:t> </a:t>
            </a:r>
            <a:r>
              <a:rPr lang="en-US" sz="4500" dirty="0" smtClean="0"/>
              <a:t>Two or more atoms bonded   </a:t>
            </a:r>
          </a:p>
          <a:p>
            <a:pPr algn="l"/>
            <a:r>
              <a:rPr lang="en-US" sz="4500" dirty="0" smtClean="0"/>
              <a:t> together</a:t>
            </a:r>
            <a:r>
              <a:rPr lang="en-US" sz="4500" dirty="0" smtClean="0"/>
              <a:t>.  Molecules can also be compounds.</a:t>
            </a:r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1026" name="Picture 2" descr="http://www.brooklyn.cuny.edu/bc/ahp/SDgraphics/PSgraphics/WaterMolecu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109"/>
            <a:ext cx="4572000" cy="41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7/Water_molecule_2.svg/500px-Water_molecule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2877066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4792636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4792636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3465" y="3869306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8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Molecule*</a:t>
            </a:r>
            <a:endParaRPr lang="en-US" sz="5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924" y="1308795"/>
            <a:ext cx="91440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/>
              <a:t> </a:t>
            </a:r>
            <a:r>
              <a:rPr lang="en-US" sz="4500" dirty="0" smtClean="0"/>
              <a:t>Two or more </a:t>
            </a:r>
            <a:r>
              <a:rPr lang="en-US" sz="4500" dirty="0" smtClean="0">
                <a:solidFill>
                  <a:schemeClr val="bg1"/>
                </a:solidFill>
              </a:rPr>
              <a:t>atoms</a:t>
            </a:r>
            <a:r>
              <a:rPr lang="en-US" sz="4500" dirty="0" smtClean="0"/>
              <a:t> </a:t>
            </a:r>
            <a:r>
              <a:rPr lang="en-US" sz="4500" dirty="0" smtClean="0"/>
              <a:t>bonded </a:t>
            </a:r>
          </a:p>
          <a:p>
            <a:pPr algn="l"/>
            <a:r>
              <a:rPr lang="en-US" sz="4500" dirty="0" smtClean="0"/>
              <a:t> together</a:t>
            </a:r>
            <a:r>
              <a:rPr lang="en-US" sz="4500" dirty="0" smtClean="0"/>
              <a:t>. Some molecules are not compounds.</a:t>
            </a:r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2050" name="Picture 2" descr="File:Methane Molecule Vd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2722845"/>
            <a:ext cx="4055076" cy="40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.cdn3.123rf.com/168nwm/jbouzou/jbouzou0903/jbouzou090300019/4454137-a-3d-render-of-a-oxygene-molec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026">
            <a:off x="5015445" y="3093749"/>
            <a:ext cx="3733142" cy="27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02920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2893" y="281940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3820" y="4241891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69216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8308" y="3844183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2172" y="3281065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2800" y="4472313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638" y="685800"/>
            <a:ext cx="9172832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/>
              <a:t> </a:t>
            </a:r>
            <a:r>
              <a:rPr lang="en-US" sz="4500" dirty="0" smtClean="0"/>
              <a:t>A </a:t>
            </a:r>
            <a:r>
              <a:rPr lang="en-US" sz="4500" dirty="0" smtClean="0">
                <a:solidFill>
                  <a:schemeClr val="bg1"/>
                </a:solidFill>
              </a:rPr>
              <a:t>substance </a:t>
            </a:r>
            <a:r>
              <a:rPr lang="en-US" sz="4500" dirty="0" smtClean="0"/>
              <a:t>consisting of two or more </a:t>
            </a:r>
            <a:r>
              <a:rPr lang="en-US" sz="4500" u="sng" dirty="0" smtClean="0"/>
              <a:t>different</a:t>
            </a:r>
            <a:r>
              <a:rPr lang="en-US" sz="4500" dirty="0" smtClean="0"/>
              <a:t> types of </a:t>
            </a:r>
            <a:r>
              <a:rPr lang="en-US" sz="4500" dirty="0" smtClean="0">
                <a:solidFill>
                  <a:schemeClr val="bg1"/>
                </a:solidFill>
              </a:rPr>
              <a:t>atoms</a:t>
            </a:r>
            <a:r>
              <a:rPr lang="en-US" sz="4500" dirty="0" smtClean="0"/>
              <a:t>. Compounds can be molecules.</a:t>
            </a:r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Compound*</a:t>
            </a:r>
            <a:endParaRPr lang="en-US" sz="5000" u="sng" dirty="0"/>
          </a:p>
        </p:txBody>
      </p:sp>
      <p:pic>
        <p:nvPicPr>
          <p:cNvPr id="4098" name="Picture 2" descr="http://www.clker.com/cliparts/a/7/3/8/12544627361189882805Water_molecule_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" y="3795219"/>
            <a:ext cx="3939746" cy="29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dchem.com/inorganics/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98" y="3093954"/>
            <a:ext cx="3201804" cy="310849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&quot;No&quot; Symbol 2"/>
          <p:cNvSpPr/>
          <p:nvPr/>
        </p:nvSpPr>
        <p:spPr>
          <a:xfrm>
            <a:off x="4724400" y="3200400"/>
            <a:ext cx="3734502" cy="3505200"/>
          </a:xfrm>
          <a:prstGeom prst="noSmoking">
            <a:avLst>
              <a:gd name="adj" fmla="val 7923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096554">
            <a:off x="1292623" y="4906298"/>
            <a:ext cx="457200" cy="109704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989188">
            <a:off x="2718649" y="2928138"/>
            <a:ext cx="586946" cy="3429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From Elements to Compounds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343150"/>
            <a:ext cx="3200400" cy="3657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100"/>
              <a:t>Sodium is an element.</a:t>
            </a:r>
          </a:p>
          <a:p>
            <a:pPr eaLnBrk="1" hangingPunct="1"/>
            <a:r>
              <a:rPr lang="en-US" altLang="en-US" sz="2100"/>
              <a:t>Chlorine is an element.</a:t>
            </a:r>
          </a:p>
          <a:p>
            <a:pPr eaLnBrk="1" hangingPunct="1"/>
            <a:r>
              <a:rPr lang="en-US" altLang="en-US" sz="2100"/>
              <a:t>When sodium and chlorine bond they make the compound sodium chloride, commonly known as table salt.</a:t>
            </a:r>
          </a:p>
          <a:p>
            <a:pPr eaLnBrk="1" hangingPunct="1"/>
            <a:r>
              <a:rPr lang="en-US" altLang="en-US" sz="2100" b="1">
                <a:solidFill>
                  <a:srgbClr val="C00000"/>
                </a:solidFill>
              </a:rPr>
              <a:t>Octet Rule – after bonding, both atoms have 8 valence electrons</a:t>
            </a:r>
          </a:p>
        </p:txBody>
      </p:sp>
      <p:pic>
        <p:nvPicPr>
          <p:cNvPr id="120839" name="Picture 7" descr="ionicblu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14550"/>
            <a:ext cx="3143250" cy="2400300"/>
          </a:xfrm>
        </p:spPr>
      </p:pic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29100" y="4674395"/>
            <a:ext cx="377190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</a:rPr>
              <a:t>Compounds have different properties than the elements that make them up.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</a:rPr>
              <a:t>Table salt has different properties than sodium, an explosive metal, and chlorine, a poisonous gas.</a:t>
            </a:r>
          </a:p>
        </p:txBody>
      </p:sp>
    </p:spTree>
    <p:extLst>
      <p:ext uri="{BB962C8B-B14F-4D97-AF65-F5344CB8AC3E}">
        <p14:creationId xmlns:p14="http://schemas.microsoft.com/office/powerpoint/2010/main" val="1990619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08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/>
      <p:bldP spid="1208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4343400" cy="1066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Mixture*</a:t>
            </a:r>
            <a:endParaRPr lang="en-US" sz="5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939114"/>
            <a:ext cx="9144000" cy="5918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r>
              <a:rPr lang="en-US" sz="4500" dirty="0" smtClean="0"/>
              <a:t> When two or more different substances are mixed, but not chemically combined.</a:t>
            </a:r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5122" name="Picture 2" descr="http://images.fineartamerica.com/images-medium/dolly-mixture-simon-fair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6" y="2667000"/>
            <a:ext cx="3663994" cy="39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TVc20bFhSGZXeyK-0Ok5Lo7xhe6mvbsSPD6GMLneIbzJGXp8pJebR5lzQr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7947" y="538549"/>
            <a:ext cx="236220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altnews.com/blog/wp-content/uploads/2012/03/himalayan-pink-coarse-s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982"/>
            <a:ext cx="4114800" cy="11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hick-fil-a.com/Media/Img/catalog/Food/XLarge/C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1292"/>
            <a:ext cx="5486399" cy="341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9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9144000" cy="684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dirty="0" smtClean="0"/>
              <a:t>How would you separate the following</a:t>
            </a:r>
            <a:r>
              <a:rPr lang="en-US" sz="4300" dirty="0" smtClean="0"/>
              <a:t>?  That’s called physical.</a:t>
            </a:r>
            <a:endParaRPr lang="en-US" sz="43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r>
              <a:rPr lang="en-US" sz="4500" dirty="0" smtClean="0"/>
              <a:t> </a:t>
            </a:r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7172" name="Picture 4" descr="http://sdoeden.areavoices.com/files/2010/12/chex-mix-cha-cha-00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696200" cy="47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9144000" cy="684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dirty="0" smtClean="0"/>
              <a:t> How would you separate the    </a:t>
            </a:r>
          </a:p>
          <a:p>
            <a:pPr algn="l"/>
            <a:r>
              <a:rPr lang="en-US" sz="4300" dirty="0" smtClean="0"/>
              <a:t> following?</a:t>
            </a:r>
            <a:endParaRPr lang="en-US" sz="43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r>
              <a:rPr lang="en-US" sz="4500" dirty="0" smtClean="0"/>
              <a:t> </a:t>
            </a:r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  <a:p>
            <a:pPr algn="l"/>
            <a:endParaRPr lang="en-US" sz="4500" dirty="0" smtClean="0"/>
          </a:p>
          <a:p>
            <a:pPr algn="l"/>
            <a:endParaRPr lang="en-US" sz="4500" dirty="0"/>
          </a:p>
        </p:txBody>
      </p:sp>
      <p:pic>
        <p:nvPicPr>
          <p:cNvPr id="7170" name="Picture 2" descr="Sand And Water - 1920x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9220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1231</TotalTime>
  <Words>401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Symbol</vt:lpstr>
      <vt:lpstr>Wingdings</vt:lpstr>
      <vt:lpstr>Waveform</vt:lpstr>
      <vt:lpstr>Warm Up   Dec. th, 2014</vt:lpstr>
      <vt:lpstr>Warm Up/Spiral Dec. 8th</vt:lpstr>
      <vt:lpstr>Molecule*</vt:lpstr>
      <vt:lpstr>Molecule*</vt:lpstr>
      <vt:lpstr>Compound*</vt:lpstr>
      <vt:lpstr>From Elements to Compounds</vt:lpstr>
      <vt:lpstr>Mixture*</vt:lpstr>
      <vt:lpstr>PowerPoint Presentation</vt:lpstr>
      <vt:lpstr>PowerPoint Presentation</vt:lpstr>
      <vt:lpstr>PowerPoint Presentation</vt:lpstr>
      <vt:lpstr>Solution*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Pop: Compounds</vt:lpstr>
      <vt:lpstr>Compound Molecule Worksheet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       October 22nd, 2013</dc:title>
  <dc:creator>KoryT</dc:creator>
  <cp:lastModifiedBy>Greenberg, Mitchell</cp:lastModifiedBy>
  <cp:revision>72</cp:revision>
  <dcterms:created xsi:type="dcterms:W3CDTF">2013-10-22T01:02:59Z</dcterms:created>
  <dcterms:modified xsi:type="dcterms:W3CDTF">2015-12-08T18:08:18Z</dcterms:modified>
</cp:coreProperties>
</file>