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33"/>
  </p:notesMasterIdLst>
  <p:handoutMasterIdLst>
    <p:handoutMasterId r:id="rId34"/>
  </p:handoutMasterIdLst>
  <p:sldIdLst>
    <p:sldId id="314" r:id="rId6"/>
    <p:sldId id="295" r:id="rId7"/>
    <p:sldId id="319" r:id="rId8"/>
    <p:sldId id="296" r:id="rId9"/>
    <p:sldId id="297" r:id="rId10"/>
    <p:sldId id="320" r:id="rId11"/>
    <p:sldId id="323" r:id="rId12"/>
    <p:sldId id="324" r:id="rId13"/>
    <p:sldId id="322" r:id="rId14"/>
    <p:sldId id="281" r:id="rId15"/>
    <p:sldId id="313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10" r:id="rId24"/>
    <p:sldId id="311" r:id="rId25"/>
    <p:sldId id="312" r:id="rId26"/>
    <p:sldId id="275" r:id="rId27"/>
    <p:sldId id="277" r:id="rId28"/>
    <p:sldId id="278" r:id="rId29"/>
    <p:sldId id="279" r:id="rId30"/>
    <p:sldId id="315" r:id="rId31"/>
    <p:sldId id="280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000" autoAdjust="0"/>
  </p:normalViewPr>
  <p:slideViewPr>
    <p:cSldViewPr>
      <p:cViewPr varScale="1">
        <p:scale>
          <a:sx n="101" d="100"/>
          <a:sy n="101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25BFBA1-E38D-4A5D-9B0D-C062A4EAD8AA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8989A2E-4495-4355-9F64-D1FF9350C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5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2-01T15:19:59.9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1265 2803 0,'0'25'94,"25"0"-79,-25 24 16,0-24-15,25 25 0,-25-26-1,0 26 1,0-25 15,0 0-15,24 24-1,-24-24 1,0 0 15,0 24-15,0-24-1,0 0 1,0 0-1,0 24 1,0-24 15,0 0 0,0 0 16,0-25 281</inkml:trace>
  <inkml:trace contextRef="#ctx0" brushRef="#br0" timeOffset="2261.2261">1935 3200 0,'0'25'93,"25"-1"-77,-25 1 0,24 25 15,1-25 0,0-1-15,0 1 30,0 0 17,-25 0 342</inkml:trace>
  <inkml:trace contextRef="#ctx0" brushRef="#br0" timeOffset="24453.4451">1513 3200 0,'0'25'109,"0"-1"-93,0 26-1,50 0-15,-50-26 16,49 1-1,-49 0-15,0-25 16,0 25 0,25-25-16,-25 25 15,0-1 1,25-24-1,-25 0 1,25 0 171,-25 0-187,25 0 16,-25 0-1,49-49-15,-24 49 16,0-25 0,-25 0-16,49 0 15,-49 1 16,0 24 16,25-25-31,-25 25-16,0 0 16,0-25-1,0 25 16,25 0-31,-25-25 16,0 0 0,0 25-16,0-24 15,0 24 1,25 0-16,-25-25 15,0 0 1,0 25 0</inkml:trace>
  <inkml:trace contextRef="#ctx0" brushRef="#br0" timeOffset="26532.6528">2059 3324 0,'0'0'109,"0"0"-93,49 0-1,1 0-15,-25 0 16,24 0-1,-49 0-15,25 0 16,-25 0 15,50 0 0,-50-25 1,25 25 14,-25-25 1,0 25 0,0-25-16,0 25-31,0-24 16,0 24-1,-25-25 17,0 0-17,25 25 1,-25 0-16,25-25 15,0 25-15,-25 0 32,1 0-17,24 0 1,-25 0-16,0 0 15,0 0 1,25 0-16,0 0 16,-25 0-1,25 0-15,-24 0 16,24 0-1,0 0 1,-25 0 0,25 0-1,-25 0 1,25 0-1,0 25 17,-25 0-1,25-25-16,0 25 1,0-25-16,0 24 16,0-24-16,0 25 31,0 0-31,0 0 31,0-25-31,0 25 31,0-25-15,0 24-1,0-24 1,25 25 0,0-25-1,-25 25 1,0-25-1,0 25-15,25-25 16,-25 0 0,0 25-16,24-25 15,1 0 1,0 24-16,-25-24 15,25 0 1,0 0-16,24 25 16,-49-25-1,25 0-15,0 0 16,0 0-16,-1 0 15,26 0 1,-25-25-16,24 25 16,-49-24-1,25 24-15,-25 0 16,-25 0 109</inkml:trace>
  <inkml:trace contextRef="#ctx0" brushRef="#br0" timeOffset="27422.742">2307 2977 0,'25'0'78,"-25"0"-31,0 0-31,24 0-1,-24 0 1,25-25-1,-25 25 1,25 0-16,0 0 16,24 0-1,-24 0-15,0 0 16,0 0-16,-25 0 15</inkml:trace>
  <inkml:trace contextRef="#ctx0" brushRef="#br0" timeOffset="29651.9649">2356 4490 0,'0'0'31,"0"0"16,0-25-32,25 25 1,-25 0-16,0 0 15,25-25 1,-25 25 0,25 0-1,0 0 1,-1 0-1,1 0-15,0 0 16,25 0 0,-50 0-16,24 0 15,-24 0 1,25 0-16,0 0 15,-25 0-15,0 0 47,0 0-31,0 25 15,25-25-15,-25 0 15,0 25-31,0-1 31,0-24-15,0 25-1,0-25 32,0 0-31,0 25-16,-25 0 31,0-25-31,25 0 15,0 0 1,-25 0-16,25 25 16,0-25-16,-24 0 31,24 0-31,-25 0 15,25 0 1,-25 0-16,25 24 16,0-24-1,-25 0 1,25 0-1,0 0-15,-25 0 16,1 0 0,24 25-1,0-25-15,-25 0 16,25 25-1,0-25 48,0 0-32,0 0 109,0 0-140,49 25 16,-49-25 0,25 0-16,0 0 15,0 25 1,-25-25-16,25 0 15,-1 0-15,-24 0 16,25 0 0,-25 0-16,25 0 15,0 0 1,0 24-1,0-24 1,-1 0 0,-24 0 140</inkml:trace>
  <inkml:trace contextRef="#ctx0" brushRef="#br0" timeOffset="30913.091">2952 4514 0,'0'0'171,"25"25"-171,-25 0 16,0-25-1,24 25-15,1 24 16,-25-49 0,0 50-16,50-50 15,-50 25 1,25 0-16,-25-25 15,0 24 1,24-24 156,-24 0-157,0 0 1,50-24-16,-50 24 15,25-25-15,-25 25 16,25-50 0,-1 50-16,-24-25 15,0 25 1,25-24-16,-25 24 15,0 0 1,0-25-16,25 0 31,0 25-31,-25-25 16,0 25-1,25-25-15,-25 1 16,0 24-16,24-25 16,-24 25-1</inkml:trace>
  <inkml:trace contextRef="#ctx0" brushRef="#br0" timeOffset="32639.2636">3448 4638 0,'25'0'15,"-25"0"1,24 0 124,1 0-124,-25 0 0,50 25-16,-25-25 15,-1 0 1,1 0-16,25 0 15,-25 0 1,0 0-16,-25 0 16,24 0-1,-24 0-15,25 0 31,0 0-15,-25 0 0,0 0-1,0-25 1,0 25-1,0-24 1,0-1 0,0 25 15,0 0-31,0-25 15,0 25 1,-25 0 0,25 0-16,-25-25 31,25 25-31,-24 0 15,24 0 1,0-25-16,-25 25 16,0 0 15,25 0-16,-25 0-15,25 0 16,-50 0 0,50 0-1,-24 0 16,24 0-15,-25 0 0,25 25 15,0-25-16,0 0 1,-25 0-16,25 25 31,-25-25-31,25 0 31,0 0-31,-25 25 16,25 0-16,0-25 16,-24 24-1,24-24-15,0 25 31,0-25-31,0 25 32,0 0-17,0-25 1,0 25-1,0-25-15,0 24 16,24-24 0,-24 25-16,0-25 15,25 25 1,0-25-16,-25 0 15,25 25 1,0-25 0,-1 0-1,1 0-15,-25 25 16,50-25-1,-25 0-15,0 0 16,-1 25-16,-24-25 16,25 0-1,0 0-15,-25 0 16,0 0 140</inkml:trace>
  <inkml:trace contextRef="#ctx0" brushRef="#br0" timeOffset="33648.3645">3845 4390 0,'0'0'0,"25"0"31,-1 0 172,1 0-188,0 0-15,25 0 16,-26 0-1,26 0-15,-50 0 16,25 0 0,-25 0-16</inkml:trace>
  <inkml:trace contextRef="#ctx0" brushRef="#br0" timeOffset="37261.7255">16818 4415 0,'0'0'125,"0"0"-125,49 0 31,-49 0-31,25 0 16,25 0-1,-26 0-15,1 0 16,0 0-16,0 0 16,-25 0 30,25 0-30,-25 25 0,0-25 15,0 0 47,0 25-31,0 0-32,0-25 16,0 0 1,0 24-17,0-24-15,-25 0 16,0 0-1,25 0-15,-25 0 16,25 25 0,0-25-1,0 0 1,-25 25 15,25 0-15,-24-25-16,24 0 15,0 25 1,0-25-16,0 0 15,0 0 141,24 0-140,51 0 0,-50 0-16,-1 24 15,1-24 1,-25 25-1,0-25 79,0 25-63,0-25 0,0 25 1,0-25-1,0 25-16,0-25 17,-25 0-32,1 0 15,-1 24 1,25-24-1,-25 0 1,0 0-16,0 0 16,25 0-1,-49 0-15,49 0 16,-25 0-1,0 0-15,0 0 32,25 0-32,-24 0 15,24 0 16,-25 0-15,0 0 0,25 0-16,-25 0 15,25 0 1,0 0-16,-25 0 15</inkml:trace>
  <inkml:trace contextRef="#ctx0" brushRef="#br0" timeOffset="39017.9013">17264 4465 0,'0'0'187,"0"0"-187,0 25 16,0-25-1,0 49 1,0-49-1,25 25-15,0 0 16,-25 0 0,24-25-16,-24 24 31,25-24 0,-25 25-15,25-25 15,-25 25-31,0-25 31,25 0 0,0 25-15,-25-25 187,0 0-172,24 0-31,-24-25 15,0 0 1,0-24-16,25 49 16,-25-25-1,25 0-15,-25 0 16,0 0-1,0 25-15,0 0 16,25-24-16,-25-1 16,0 25-1,0-25 16,0 25-31,25 0 16,-25-25 0,0 25-16,0-25 31</inkml:trace>
  <inkml:trace contextRef="#ctx0" brushRef="#br0" timeOffset="40814.081">17785 4638 0,'25'0'141,"-25"0"-126,49 0 1,-24 0-16,25 0 15,-25 0-15,-1 0 16,-24 0 0,25-24 77,-25 24-62,0-25 1,0 25-17,0-25-15,0 0 16,0 25-1,0 0-15,-25-25 16,25 25 0,0-24-16,-24 24 15,24 0 1,-25-25-16,0 0 31,25 25-31,-25 0 16,0 0-16,1-25 15,-1 25 1,0-25-16,0 25 31,25 0-15,-25 0-1,1 0-15,24 0 16,0 25-1,-25-25-15,25 0 16,0 25 15,0 25-15,0-50-1,0 24-15,0 1 16,0 0 0,0-25-16,0 50 15,25-50 1,-25 24-16,24 1 15,1 0 1,-25-25 0,0 0-1,25 50-15,0-50 31,-25 24-31,0-24 16,25 0 15,-25 25-15,24-25-1,1 0-15,-25 0 16,25 0 0,0 0-16,0 0 15,-1 0 1,-24 0-1,50 0-15,-50 0 16,0-25 0,25 1 15,-25 24-31,25 0 15,-1 0 1</inkml:trace>
  <inkml:trace contextRef="#ctx0" brushRef="#br0" timeOffset="41662.1655">18008 4266 0,'0'0'78,"25"0"-62,0 0-1,0 0-15,24 0 16,1 0 0,-1 0-16,-24 0 15,0 0 1</inkml:trace>
  <inkml:trace contextRef="#ctx0" brushRef="#br0" timeOffset="44346.4342">18579 4490 0,'-25'0'312,"25"0"-297,0 0 1,0 24-16,0 1 16,0 0-16,0-25 15,0 25 1,0-25-1,0 25 17,0-25 77,25 0-94,-25 24-15,49-24 16,1 0 0,-25 25-16,24-25 15,-49 0 1,25 25-16,-25-25 15,25 0 1,-25 0 62,50 0-78,-50 0 31,0 0 63</inkml:trace>
  <inkml:trace contextRef="#ctx0" brushRef="#br0" timeOffset="45267.5263">18777 4490 0,'0'0'125,"0"24"-109,0 1-1,0-25-15,0 25 16,0 25-1,0-50-15,0 49 16,0-49 0,0 25-16,0-25 15,0 25 1,0-25-16,0 25 15,0-1 1,0-24 0,0 25-1,0-25 1,0 25 15,0 0-15,0-25-1,-25 25-15,25-25 16,0 49-16,0-49 15,0 25 1,0-25-16,0 0 187</inkml:trace>
  <inkml:trace contextRef="#ctx0" brushRef="#br0" timeOffset="46677.667">18926 4564 0,'0'0'140,"0"0"-124,0 25-16,25-25 16,-25 25-1,0-1-15,25 1 16,-1-25-16,-24 25 15,0-25 1,0 0-16,25 0 16,-25 25-1,0-25 48,0 25-63,0-25 78,0 24-63,0-24 1,0 25-16,25-25 15,-25 0 1,25 0 15,-25 25-31,0-25 78,0 0-78,0-25 16,25 0-1,-25 1-15,0-1 16,24 0 0,-24 0-16,25 0 15,-25 1 1,0 24-1,0-25 1,0 25-16,25-25 16,-25 25-1,0-25 1,0 0-1,25 25 1,-25-24-16,0-1 31</inkml:trace>
  <inkml:trace contextRef="#ctx0" brushRef="#br0" timeOffset="48292.8288">19298 4663 0,'25'0'140,"0"0"-140,-1 0 16,1 0 0,0 0-16,0 0 15,0 0 1,-1-25 15,-24 25-15,25 0-1,-25 0-15,25-24 16,-25 24-1,0-25 1,0 25 0,0-25-1,0 0 48,0 25-48,0 0-15,0-25 16,-25 25-1,0 0 1,1 0 0,-1 0-16,25 0 31,-25 0-31,0 0 31,25 0-15,0 0-1,-25 0-15,25 0 16,-24 25-1,24-25 1,0 25-16,-25-25 16,0 0-1,25 25 16,0-25-15,0 49 0,0-49 15,0 25-16,0-25-15,0 25 32,0-25-1,0 0-31,0 0 15,0 25 1,25 0 0,-25-25-1,0 0 1,25 0-1,-25 24-15,0-24 16,24 0 0,-24 0-1,0 0-15,50 0 16,-25 0-1,0 0-15,24 25 16,-49-25 0,25 0-16,-25 25 15,0-50 204,0 25-219</inkml:trace>
  <inkml:trace contextRef="#ctx0" brushRef="#br0" timeOffset="49010.9006">19447 4366 0,'25'0'94,"-1"-25"-94,26 25 16,0 0-1,-50-25-15,25 25 16,-25 0-16</inkml:trace>
  <inkml:trace contextRef="#ctx0" brushRef="#br0" timeOffset="52290.2285">23912 2952 0,'0'-25'78,"-25"25"-47,25 0-15,0 0 0,-25 0-16,0-25 15,25 25 1,-25 0-16,1 0 31,-1 0-31,0 0 16,0 0-1,0 25-15,25-25 16,-24 25-16,-1-25 15,25 25 1,0-25-16,0 24 31,0 1-31,0-25 16,0 25-1,0-25-15,0 0 32,0 25-32,0-25 15,25 0-15,-25 25 16,0-25-1,0 0 1,24 0 0,-24 24-16,0-24 15,25 0 1,-25 25-16,0-25 15,25 0 1,-25 50-16,25-50 16,-25 0-1,0 25-15,0-25 16,0 24-1,25 1-15,-25 0 16,0-25-16,0 25 16,0 0-1,0-25 1,0 24-1,0-24 1,0 25 15,0-25-15,-25 0-16,0 0 15,0 0-15,0 0 16,1 0 0,-26 0-16,25 0 15,25 0 1,-25 0-16,1 0 15,24 0 1,0-25 15,0 1-31,-25 24 16,25-25-1,0 25-15,0-25 16,0 25-16,0-25 31,0 0-15,25 25-1,-1 0-15,51-24 16,-75 24 0,49 0-16,-24-25 15,-25 25 1,25 0-16,-25-25 15,25 25 1,-25-25 0,0 25-1,0 0-15,25-25 16,-25 25-16,0-24 15,24 24 1,-24 0 15,25-25-15,0 25-1,-25-25 17,25 0-17,-25 25 1,0-25 15,0 25-15,0-24 30,0 24 32,0 0-62,0 0 0,0 0-1</inkml:trace>
  <inkml:trace contextRef="#ctx0" brushRef="#br0" timeOffset="53976.3971">24110 3101 0,'0'0'94,"0"24"-78,0-24-1,0 25-15,0-25 16,0 25-16,25 0 15,-25-25 1,0 25-16,0-25 16,0 24-1,25-24-15,-25 25 16,25 0 15,-25-25 47,0 25-62,24-25 15,-24 25-31,0-25 31,0 24 0,25-24 156,-25-24-171,25-26-16,-25 50 16,0-25-16,0 0 15,25 1 1,-25 24-16,0-25 15,0 25 1,0-25-16,25 0 16,-25 25-1,24-25-15,-24 25 31,0 0-31,0-24 16,0 24 0,25-25-1,-25 0 32,0 25-31,0-25 15,25 25-31</inkml:trace>
  <inkml:trace contextRef="#ctx0" brushRef="#br0" timeOffset="55983.5978">24581 3249 0,'0'0'140,"0"0"-140,0 0 16,25 0 0,0 0-16,0 0 15,0 0 1,-25 0-16,24 0 31,-24 0 16,0 0-32,25-24 1,-25 24 15,0-25-31,0 25 31,25 0 1,-25-25-17,0 25 1,25 0-1,-25-25-15,0 25 32,0-25-1,0 1 0,-25 24-15,25 0 15,-25 0-16,25 0 1,-25 0 0,25 0-1,-24 0-15,-1 0 31,25 0-15,0 0 0,-25 0-1,25 0 1,0 0-16,0 24 16,-25-24-16,25 0 15,-25 25 1,25-25-1,-24 0 1,24 25 0,0-25-1,0 0 1,0 25-1,0 0 17,0-25-32,0 24 15,0-24 1,0 25-1,0-25 1,0 25 0,0-25-16,24 0 15,1 0 1,-25 25-16,0-25 15,25 25 1,-25-25 0,25 0-1,-25 24 1,25-24-1,-25 25 1,24-25 15,-24 0-31,25 0 31,-25 25-31,0-25 16,25 0 0,0 0 15,-25 0 31,0 0-46,25 0-1,-25 0 1,0 0-16,0-25 94</inkml:trace>
  <inkml:trace contextRef="#ctx0" brushRef="#br0" timeOffset="56992.6986">24805 2977 0,'0'0'141,"0"0"-126,24 0-15,1 0 16,25 0 0,-25 0-16,0 0 15,-25 0 1,24 0-1,-24 0 1,25 0 0,-25-25-16,0 25 93,25 0-62,0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2-01T19:43:54.7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19993 4589 0,'0'0'93,"24"0"-77,-24 0-1,50 0-15,-50 0 16,25 0 0,0 0 124,-1 0-140,-24 0 16,25 0-1,-25 0-15,-25 0 109,25 0-93,-24 0 0,-26 0-16,25 0 15,0 0 1,25 0 140,0 0-141,-24 0-15,24 0 16,0 25 0,-25-1-16,25 1 15,-25-25 1,25 0-16,0 25 15,0-25-15,0 0 94,25 0-78,-25 0-1,0 0-15,25 0 31,-25 0 16,24 0-31,1 0-1,-25 0-15,25 0 16,0 0 0,0 0-1,-25 0 1,24 0-16,-24 25 15,25 0 1,-25-25-16,0 24 16,0-24 15,0 25-16,0 0 1,0-25 0,0 25-1,0-25 1,0 0-1,0 25-15,0-25 16,0 0 15,-25 0-15,1 0-1,-1 0-15,25 0 16,-25 0 0,25 0-16,-50 0 15,50 0 1,-24 0-16,24 0 15,-50 0 1,25 0-16,0 0 16,1 0-1,24 0-15,-25 0 16</inkml:trace>
  <inkml:trace contextRef="#ctx0" brushRef="#br0" timeOffset="1638">20315 4762 0,'0'0'63,"0"0"-63,0 0 31,0 25-31,0-25 15,0 0 1,25 0-16,-25 25 16,0 0-1,0-25 63,25 0-62,-25 25-1,24-25-15,-24 0 32,25 0 46,-25 0-47,25 0-16,-25 0 1,25 0-16,-25 0 16,25 0-1,-25 0-15,24 0 16,-24-25-1,25 0-15,-25 25 16,25-25-16,-25 25 16,0-25-1,25 25-15</inkml:trace>
  <inkml:trace contextRef="#ctx0" brushRef="#br0" timeOffset="3775.2">20712 4787 0,'0'0'63,"0"0"-63,25 0 15,-25 0 1,25 0-16,-1 0 15,1 0 1,-25 0-16,25 0 31,0 0-31,-25 0 31,25 0-15,-25 0 0,0 0 15,0 0-16,0 0 32,0-25-16,0 25-31,0 0 16,0-24 0,0 24-1,0-25 1,0 25-16,-25 0 47,0 0-32,25 0 16,-25 0-15,25 0 31,-25 0 0,1 0-32,24 0 1,-25 0 31,25 0-47,0 0 31,0 25-16,-25-25 1,25 24-16,0-24 31,0 25-15,0-25-1,0 25 1,0 0 0,0-25-16,0 0 15,0 25-15,25-25 16,0 0-1,-1 0-15,1 25 16,0-1 0,25 1-16,-26-25 15,1 0 1,-25 0-16,25 0 15,-25 0 1,0 0 62,0 0-16</inkml:trace>
  <inkml:trace contextRef="#ctx0" brushRef="#br0" timeOffset="5397.6">21481 4589 0,'0'25'140,"0"-25"-140,0 24 16,0-24 0,0 25-16,0 0 15,0 0 1,0 0-16,0-1 15,0-24 1,0 25-16,0-25 16,0 25-1,0 0 1,0-25-1,0 25 1,0-25-16,0 25 16,0-1-1,25-24 1,-1 0-1,1 0-15,0 0 16,-25 0 0,25 0-16,-25 0 31,25 0-31,-1-24 31,-24 24-15,0-25-16,0 25 15,0-25 1,0 0-1,0 25 1,0-25 31,0 25-32,0 0-15,-24 0 16,24 0 0,-25 0-1,25 0 1,0 0 62,0 0-63</inkml:trace>
  <inkml:trace contextRef="#ctx0" brushRef="#br0" timeOffset="6692.4">21654 4787 0,'0'0'78,"-24"0"-78,-1 0 15,25 0 1,-25 0 0,25 0 15,0 0-16,-25 0 1,25 25 15,0-25 0,0 0 1,-25 0-17,25 25 1,0-25 46,0 25-46,0-25 15,0 25 0,0-25 110</inkml:trace>
  <inkml:trace contextRef="#ctx0" brushRef="#br0" timeOffset="8814">22622 4589 0,'0'0'94,"-25"0"-94,0 0 15,0 25 1,-24-25-16,49 24 15,-25-24 1,25 0 327,0 0-343,50 0 16,-26 0-1,1 0-15,25 0 16,-25 0 0,-1 0-16,26-24 15,-50 24-15,0 0 234,0 24-234,-25 1 16,25-25-1,-49 25-15,49 25 16,-25-50 0,25 24-16,0 1 15,0-25 1,-25 25-16,25-25 15,0 25 17,-25-25-1,25 0-16,0 25 1,0 0 0,0-25-1,0 24-15,0-24 31,-25 25-31,25 0 16,0-25 171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2-01T15:28:46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0 248 0,'0'0'47</inkml:trace>
  <inkml:trace contextRef="#ctx0" brushRef="#br0" timeOffset="5559.5559">0 273 0,'0'0'31</inkml:trace>
  <inkml:trace contextRef="#ctx0" brushRef="#br0" timeOffset="6263.6263">0 273 0,'0'0'577</inkml:trace>
  <inkml:trace contextRef="#ctx0" brushRef="#br0" timeOffset="6655.6655">0 298 0,'0'0'78</inkml:trace>
  <inkml:trace contextRef="#ctx0" brushRef="#br0" timeOffset="6871.6871">0 298 0,'0'0'31</inkml:trace>
  <inkml:trace contextRef="#ctx0" brushRef="#br0" timeOffset="7223.7223">0 298 0,'0'0'172</inkml:trace>
  <inkml:trace contextRef="#ctx0" brushRef="#br0" timeOffset="21736.1734">0 322 0,'0'-24'188</inkml:trace>
  <inkml:trace contextRef="#ctx0" brushRef="#br0" timeOffset="27807.7805">0 223 0,'0'25'452,"0"-25"3838</inkml:trace>
  <inkml:trace contextRef="#ctx0" brushRef="#br0" timeOffset="97970.7959">16197 273 0,'0'0'140,"0"0"-124,0 0 0,0 49-16,0-49 15,0 50-15,25-25 16,-25 0-1,0-1-15,25 26 16,0-50 0,-25 50-16,0-50 15,25 25 1,-25-25-1,0 24 1,24 1 0,1-25-1,-25 0-15,0 25 16,25-25-1,-25 0 1,25 0 0,-25 0-1,25 0-15,0 0 16,-25 0-1,24 0-15,-24 0 16,25-50 0,0 50-16,-25-24 15,25 24 1,-25-50-16,25 50 15,-1-25-15,-24 25 16,25 0 0,-25-25-16,0 0 15,0 25 1,0-24-1,0 24 1,0-25 31,0 25 78,0-25-125,0 0 15,0 25 1,0-25-16,0 25 31,0 0 63,0 0-79,0 50-15,0-25 16,0 0-1,25 24-15,-25-24 16,0 0 0,0-25-16,0 0 15,0 25-15,0-25 31,25 0 1,-25 25-1,0-1-16,0-24 1</inkml:trace>
  <inkml:trace contextRef="#ctx0" brushRef="#br0" timeOffset="99413.9401">17190 347 0,'0'0'16,"0"-25"-1,0 25 1,-25 0-1,0 0-15,25 0 32,-25 0-32,25 0 31,-25 0-16,1 0 1,24 0 0,-25 0-1,25 0 1,-25 0-1,25 0 1,-25 0 0,25 25-1,0 0 1,0-25-1,0 25 1,0-25 0,0 25-1,0-1 1,25-24-1,-25 0-15,0 0 16,25 0 0,-25 25-1,25-25 1,-1 0-16,-24 25 15,0-25 1,0 0 0,0 25-1,25 0 1,-25-25-16,0 25 15,0-25 1,25 0 0,-25 24-1,25-24-15,-25 25 31,0-25-15,0 25-16,0-25 31,0 25 0,-25-25-31,0 0 32,0 0-32,1 0 15,-1 0 1,0 0-16,-49 0 15,49-25 1,0 25-16,0-25 16,0 25-16,25-25 31,-24 25 0,24 0 0,-25 0 0</inkml:trace>
  <inkml:trace contextRef="#ctx0" brushRef="#br0" timeOffset="100746.0736">17338 521 0,'25'0'63,"-25"0"-48,25 0 1,0 0-1,0 0-15,24 0 16,-24 0-16,25 0 16,-1 0-1,-24 0-15,0 0 16,0 0-1,-25 0-15,49 0 16,-49 0 0,0 0-16,25 0 15,-25-25 1,0 25-16,0 0 15,0-25 1,0 0-16,0 25 16,0-24-16,0 24 31,0-25-31,0 25 15,-25 0 1,1 0-16,24-25 16,-25 25-1,25-25-15,-50 25 16,25 0-1,1 0 1,24 0-16,-25 0 16,25 0-1,-25 0 16,0 0-31,0 0 16,25 25 0,0-25-16,-25 0 15,25 25 1,0-25-16,0 25 31,-24-25-31,24 24 16,0 1-1,0 25 1,0-50-16,0 25 15,0 0 1,0-1-16,24-24 16,-24 25-1,25-25-15,0 25 16,25-25-1,-1 25-15,1-25 16,0 0 0,-1 0-16,1 0 15,-25 0-15,-1 0 16,-24 0-1,25 0-15,-25 0 16,0 0 0,0-25-16,0 25 93</inkml:trace>
  <inkml:trace contextRef="#ctx0" brushRef="#br0" timeOffset="102018.2007">18579 198 0,'0'0'31,"0"0"-15,0 25-16,0 0 16,0 25-1,25-50-15,-25 24 16,24 26-1,-24-50-15,0 50 16,0-50 0,0 24-16,0 1 15,0 0 1,0 0-16,0 0 15,25 0-15,-25 24 16,0-49 0,0 25-16,0 0 15,0-25 1,0 25-16,0-25 15,0 24 17,0-24-17,0 0 16,0-24 16,-25-26-31</inkml:trace>
  <inkml:trace contextRef="#ctx0" brushRef="#br0" timeOffset="102643.2631">18405 372 0,'0'0'31,"0"0"-15,25 0 0,-25 0-16,25 0 15,-1 0 1,1 0-16,50 0 15,-26 0 1,51 0-16,-76 0 16,76 0-1,-51 0-15,-24 0 16,0 0-16,24 0 15,-24 0 1,0 0-16,-25 0 16</inkml:trace>
  <inkml:trace contextRef="#ctx0" brushRef="#br0" timeOffset="104019.4007">19025 620 0,'0'0'47,"25"0"46,0 0-93,0 0 16,-1-25 0,26 25-16,-25-24 15,24 24-15,-24 0 16,-25 0-1,50-25-15,-50 0 32,0 25-32,0 0 15,0-25 1,0 25-1,0-25 1,0 25 0,0-25-1,0 1-15,0 24 16,-50-25-1,50 25 1,-25 0-16,1-25 16,24 25-1,-25 0-15,25 0 16,-25 0-1,25 0 1,-25 0 0,0 0-16,25 25 31,0-25-31,-24 0 15,24 25-15,0-25 16,0 24 31,-25 1-32,25-25 1,0 25 0,0-25-1,0 25-15,0 0 16,0-25-1,0 25-15,0-1 16,0 1-16,0-25 16,0 25-1,25-25-15,-25 0 16,24 0-1,1 25-15,-25-25 16,25 25 0,0-25-16,0 24 15,-1-24 1,1 0-16,-25 0 15,25 0 1,-25 0 0,25 0-16,-25 0 15,25 0 1,-1 0-16,1 0 15,-25 0 1,25 0-16,0 0 16</inkml:trace>
  <inkml:trace contextRef="#ctx0" brushRef="#br0" timeOffset="104652.4641">19496 422 0,'25'0'78,"-25"0"-62,25 24 0,25 26-16,-25-25 15,49 0 1,-24 24-16,-26-24 15,26 0 1,-25 0-16,0 0 16,-1-1-1,1-24 1,-25 0 109,0 0-110</inkml:trace>
  <inkml:trace contextRef="#ctx0" brushRef="#br0" timeOffset="105267.5257">19844 446 0,'0'0'63,"0"0"-48,-25 50 1,0-50-16,25 50 16,-25-25-1,1 24-15,-1-24 16,0 0-16,25 0 15,-25-25 1,25 24-16,0-24 31,-25 0 78</inkml:trace>
  <inkml:trace contextRef="#ctx0" brushRef="#br0" timeOffset="106085.6075">20141 149 0,'0'0'31,"0"0"16,0 25-31,0-25-1,25 24-15,-25 26 16,0-25 0,0 24-16,25 1 15,-25 24 1,0-49-16,25 25 15,-25-25 1,0 0-16,0 24 16,0-24-1,25-25-15,-25 50 16,0-26-16,0 1 15,0-25 1,0 25-16,0 0 16,0 0-1,0-25 94</inkml:trace>
  <inkml:trace contextRef="#ctx0" brushRef="#br0" timeOffset="106590.658">20067 446 0,'50'0'0,"49"0"15,-25 25 1,-24-25-16,49 0 15,-49 0-15,-50 0 16</inkml:trace>
  <inkml:trace contextRef="#ctx0" brushRef="#br0" timeOffset="108325.8315">21208 471 0,'0'25'78,"0"0"-78,0 25 16,0-26-1,0 76-15,0-76 16,0 1 0,0 0-16,0 0 15,0 0 1,0-25 77,-25-25-77,25-25-16,0 25 16,-49-24-1,49 24-15,0-49 16,0 49-1,0 0-15,0-25 16,0 50 0,0-25-16,0 25 15,0-24 16,0-1 110,0 25-141,0 0 15,49-25 1,-24 25-16,0 0 16,-25 0-1,25 0-15,-25 0 16,24 0-1,1 0-15,-25 0 16,25 0 0,0 0-1,0 0 1,-25 0-16,24 25 15,1 0 1,-25-25 0,25 24-16,-25-24 15,0 25 63,0 0-62,0-25 15,0 0-31,-25 0 16,0 0-1,25 0-15,-49 25 16,24-25-1,0 0-15,-24 0 16,49 0 0,-25 0-16,0 0 15,0 0 1,25 0 15,-25 25 0</inkml:trace>
  <inkml:trace contextRef="#ctx0" brushRef="#br0" timeOffset="110001.9991">21853 298 0,'0'0'125,"25"0"-110,0 0-15,-1 0 16,1 24 0,0-24-16,-25 25 15,25-25 16,-25 25 32,0-25-48,0 25 1,0 0-16,0-25 16,0 24-1,0 1-15,0 0 16,-25-25-1,25 50-15,-25-50 16,0 0 0,25 25-16,-24-25 15,24 24-15,0-24 16,-25 25-1,0-25-15,25 25 16,-25-25 0,25 25 15,0-25 0,0 0-31,0 0 140,50 0-140,24 0 16,-24 0 0,24 0-16,-49 0 15,0 0 1,-25 0 171</inkml:trace>
  <inkml:trace contextRef="#ctx0" brushRef="#br0" timeOffset="111619.1608">22374 273 0,'0'0'78,"0"0"-63,0 0 1,0 49-1,-25-24-15,25 0 16,0 0 0,-25 0-16,25 24 15,0-24 1,0-25-16,0 50 15,0-50-15,0 49 16,0-49 0,0 25-16,0-25 15,0 25 1,0-25-1,0 0 1,0 25-16,0 0 16,0-25-1,25 24-15,-25-24 31,25 0-15,0 0-16,-1 0 16,-24 0-1,25 0-15,0 0 16,0 0-1,-25 0-15,0 0 32,0 0-17,0-24 1,0-1-1,0 25 1,0-25 0,0 25-16,0-25 31,0 25-16,0 0 1,0-25 0,0 25 62,-25 0 15,0 0-77,0 0-1,25 0 1,-24 0 0,-1 0 62</inkml:trace>
  <inkml:trace contextRef="#ctx0" brushRef="#br0" timeOffset="112464.2453">22796 496 0,'0'0'140,"0"0"-124,49 0-16,26 0 15,-26 0 1,1 0-16,-25 0 15,-1 0 1,-24 0-16</inkml:trace>
  <inkml:trace contextRef="#ctx0" brushRef="#br0" timeOffset="114119.4107">23341 372 0,'25'0'109,"0"0"-94,49 0-15,1-25 16,-26 0 0,1 25-16,-1-24 15,-24 24 1,0 0-16,-25 0 15,25 0 48,-25 24-48,0 1 1,25-25-16,-25 25 16,0 0-1,0-25 1,0 25-1,0-25-15,0 24 16,0-24 0,0 25-16,0 0 15,-25-25 1,25 0-16,-25 0 15,0 0-15,0 0 16,1 0 0,-1 25-16,25-25 15,-25 0 1,25 0-1,0 0 173,0 25-173,0-25 1,25 25-16,0-25 15,-25 0 1,24 24-16,-24-24 16,0 25 46,0-25-46,0 25-1,0 0 16,0-25-15,0 25 0,0-25-1,0 0-15,-24 0 31,-1 0-31,0 0 16,25 0 0,-25 0-16,0 0 15,1 0 1,-26 0-16,50 0 15,-25 0 1,0 0-16,25 0 31,-24 0-31,24 0 16,-25 0-16,25 0 31,-25 0-31,0 0 31</inkml:trace>
  <inkml:trace contextRef="#ctx0" brushRef="#br0" timeOffset="116361.635">23986 372 0,'0'0'78,"0"25"-47,0-25-15,0 0-1,25 0-15,0 0 16,-25 0-1,0 25 391,0-1-406,0-24 16,0 25-16,0-25 15,0 25 1,0-25-16,0 50 15,0-50 1,0 25-16,0-25 16,0 49-1,0-49-15,0 25 16,0-25-1,0 50-15,0-26 16,0 1 0,0-25-1,0 0 16,0 0 1,25 25-32,-1-25 15,-24 0 1,25 0-16,0 0 15,0 0 1,0 0-16,-1 0 16,1-25-1,0 25-15,0-25 16,-25 25-16,0-24 15,25 24 1,-25-25 0,0 0-1,0 25-15,0-25 16,0 0-1,0 1-15,0 24 16,0-25 0,0 0-16,0 0 15,0 25-15,0-25 31,0 0-31,-25 25 16,25-24 0,-25 24-16,25-25 15,0 25 1,-25 0-16,25-25 31,-25 25-15,25 0-1,-24 0 1,24-25-16,-25 25 31,25 0 0,-25 0-15,25 0-1,-25 0 1,25 0 0,-25 0-1,25 25 1,0-25-1,0 25 17,0-25-1,0 25-31,-24-25 15,24 24 1,0-24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047529-F88B-43CC-905D-06919390624A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74A79F-1BA1-4945-AF4D-56AF84F8E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7" indent="-22858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9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B76E3-0A00-4886-8BE3-2BB97B4B5D77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743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"Pillars of Creation" is a photograph taken by the Hubble Telescope of elephant trunks of interstellar gas and dust in the Eagle Nebula, some 7,000 light years from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6AD9-AB32-4B9D-9C44-1FDF288A13C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0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6AD9-AB32-4B9D-9C44-1FDF288A13C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2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6AD9-AB32-4B9D-9C44-1FDF288A13C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1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44E0-AD31-4BDD-8C34-106481AF0DE5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42E7-F3A4-4254-B6F4-CD8F6356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F861-5EB0-46EE-B064-BD4455989C67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0E3C-BCFE-4774-9D8A-91E7AB8CB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7307-B4C9-4D0D-99A8-B151F2CEB225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A956-98E3-4B46-9E8F-FF1AE2062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3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2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0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9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7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8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9CCA-1EED-45DC-A71F-2AEC72C4E8BF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1F5F-9FD9-46F2-BEFF-1E6FF002A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76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23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50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30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8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08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63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14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8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6A6B-4EB5-4995-ACC7-610C4C290127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F084-5E1B-45D2-ADC1-BE9D150AC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65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56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65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6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B153-230A-413C-9F47-F343AC7202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2A8E-336A-47AF-B174-5ACA322C8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9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E1D4-8281-4CE3-ACE8-9FF129D3E9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977E-864C-45F1-A45D-E064B0CCF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9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14EC-EA27-4C00-AE27-4C8820D3E3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A4CF-7778-4E25-B7FA-B410BCEC5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0FB3-C6C0-4767-99BA-C6EE074EAE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0812-56E3-4F30-B5A0-CDAE057A3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F168-3973-4254-9A63-ACAB7A3D17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5051-168B-472A-9434-49D4E3300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4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346D-7F19-4A55-99B6-FAF95926AA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3B61-07EF-48F1-A711-A5779092B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14A3-458C-4A51-9076-9CE7DF2F6EB3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805C-8A1C-426F-8FD5-B5C6F0218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688E-E1B7-4E4A-85F9-E9FD864830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D85B-8B2B-4EC2-B06F-083E3A4D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4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7E1A-C8F9-4A50-9482-A6039C6DB9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8A9A-A38E-45C5-B8D9-11FD798C6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6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DAAC-C21A-4294-BB5F-70B535B5D3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8F3-FFED-434D-9C6A-5FF57D52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28D7-89F5-4AC0-9618-65826E2AB1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E9ED-40F5-42F3-BC78-0EA24F871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8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7324-6E4B-4A34-8863-86ECF6B2B5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6F12-D466-4D35-AF92-F79B30BB5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5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B153-230A-413C-9F47-F343AC7202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2A8E-336A-47AF-B174-5ACA322C8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3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E1D4-8281-4CE3-ACE8-9FF129D3E9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977E-864C-45F1-A45D-E064B0CCF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6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14EC-EA27-4C00-AE27-4C8820D3E3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A4CF-7778-4E25-B7FA-B410BCEC5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9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0FB3-C6C0-4767-99BA-C6EE074EAE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0812-56E3-4F30-B5A0-CDAE057A3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73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F168-3973-4254-9A63-ACAB7A3D17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5051-168B-472A-9434-49D4E3300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4168-B8AF-4441-AE1F-45B231D45846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8336-C808-4C03-B0B0-63821A439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346D-7F19-4A55-99B6-FAF95926AA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3B61-07EF-48F1-A711-A5779092B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56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688E-E1B7-4E4A-85F9-E9FD864830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D85B-8B2B-4EC2-B06F-083E3A4D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7E1A-C8F9-4A50-9482-A6039C6DB9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8A9A-A38E-45C5-B8D9-11FD798C6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DAAC-C21A-4294-BB5F-70B535B5D3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8F3-FFED-434D-9C6A-5FF57D52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1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28D7-89F5-4AC0-9618-65826E2AB1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E9ED-40F5-42F3-BC78-0EA24F871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17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7324-6E4B-4A34-8863-86ECF6B2B5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6F12-D466-4D35-AF92-F79B30BB5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F230-EC04-467C-B09A-602BB679F7D1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E90C-5724-4315-A49A-D6BFF14A8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A051-BE2B-450F-BC6A-7C9558709FA7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6138-6AF0-403A-9527-AEF0E9301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6699-3F5B-482A-81F7-9B4756B9C7E5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32C6-D094-4F9F-82CC-376708BCC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AEC6-9EDC-4B68-91BF-62AFE089BB04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4358-2341-4A2A-812D-9F5BB3363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279428-1C7B-4978-A7E5-B76EEEC4110F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4B6BA-7E91-4871-9248-43BC88FD1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38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13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9E8463-3862-487D-8B60-2E16E0660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C54849-EFA0-4971-A252-CA876CB7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9E8463-3862-487D-8B60-2E16E0660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C54849-EFA0-4971-A252-CA876CB7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8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Chemistry/Periodic%20Table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d6vB82oiQ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2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81hUk5qe5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81hUk5qe5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81hUk5qe5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u="sng" dirty="0" smtClean="0">
                <a:solidFill>
                  <a:srgbClr val="FFC000"/>
                </a:solidFill>
              </a:rPr>
              <a:t>Warm Up, December 1, 2015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pic>
        <p:nvPicPr>
          <p:cNvPr id="2" name="Picture 2" descr="Photo: A person walking on the lava floor of a cald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6" name="Picture 2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8" name="Picture 4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29698" name="Picture 2" descr="Picture of a path in an aspen forest in Color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8194" name="Picture 2" descr="Picture of a herd of elephants in Kenya’s Tsavo East National P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10682" y="731838"/>
            <a:ext cx="9144000" cy="612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 fontAlgn="auto">
              <a:spcAft>
                <a:spcPts val="0"/>
              </a:spcAft>
            </a:pPr>
            <a:endParaRPr lang="en-US" sz="4600" dirty="0" smtClean="0">
              <a:solidFill>
                <a:prstClr val="white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0" y="731838"/>
            <a:ext cx="9144000" cy="612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prstClr val="white"/>
                </a:solidFill>
              </a:rPr>
              <a:t>1) How many protons, neutrons, and electrons are in this element?</a:t>
            </a:r>
          </a:p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prstClr val="white"/>
                </a:solidFill>
              </a:rPr>
              <a:t>2) What are the rows</a:t>
            </a:r>
          </a:p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prstClr val="white"/>
                </a:solidFill>
              </a:rPr>
              <a:t>of the periodic table</a:t>
            </a:r>
          </a:p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prstClr val="white"/>
                </a:solidFill>
              </a:rPr>
              <a:t>called? What are the</a:t>
            </a:r>
          </a:p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prstClr val="white"/>
                </a:solidFill>
              </a:rPr>
              <a:t>columns called?</a:t>
            </a:r>
          </a:p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prstClr val="white"/>
                </a:solidFill>
              </a:rPr>
              <a:t>3) How is the periodic table arranged (left to right)? What does the Atomic # represent? What does the Atomic Mass represent?</a:t>
            </a:r>
            <a:endParaRPr lang="en-US" sz="3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3" name="AutoShape 2" descr="http://www.chem4kids.com/files/elements/art/006_symbo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http://i.livescience.com/images/i/000/039/722/i02/cobalt-set.jpg?13675200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953000" cy="24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4648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4495800" y="91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1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6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8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20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2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23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26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27"/>
          <p:cNvSpPr>
            <a:spLocks noChangeShapeType="1"/>
          </p:cNvSpPr>
          <p:nvPr/>
        </p:nvSpPr>
        <p:spPr bwMode="auto">
          <a:xfrm flipV="1">
            <a:off x="0" y="1981200"/>
            <a:ext cx="9144000" cy="46038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8"/>
          <p:cNvSpPr>
            <a:spLocks noChangeArrowheads="1"/>
          </p:cNvSpPr>
          <p:nvPr/>
        </p:nvSpPr>
        <p:spPr bwMode="auto">
          <a:xfrm>
            <a:off x="44958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2" name="Oval 9"/>
          <p:cNvSpPr>
            <a:spLocks noChangeArrowheads="1"/>
          </p:cNvSpPr>
          <p:nvPr/>
        </p:nvSpPr>
        <p:spPr bwMode="auto">
          <a:xfrm>
            <a:off x="44958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3" name="TextBox 37"/>
          <p:cNvSpPr txBox="1">
            <a:spLocks noChangeArrowheads="1"/>
          </p:cNvSpPr>
          <p:nvPr/>
        </p:nvSpPr>
        <p:spPr bwMode="auto">
          <a:xfrm>
            <a:off x="228600" y="64008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Page </a:t>
            </a:r>
            <a:r>
              <a:rPr lang="en-US" sz="1600" dirty="0" smtClean="0">
                <a:latin typeface="Calibri" pitchFamily="34" charset="0"/>
              </a:rPr>
              <a:t>135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2400" y="64008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06" name="Line 18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TextBox 37"/>
          <p:cNvSpPr txBox="1">
            <a:spLocks noChangeArrowheads="1"/>
          </p:cNvSpPr>
          <p:nvPr/>
        </p:nvSpPr>
        <p:spPr bwMode="auto">
          <a:xfrm>
            <a:off x="8077200" y="64008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Page </a:t>
            </a:r>
            <a:r>
              <a:rPr lang="en-US" sz="1600" dirty="0" smtClean="0">
                <a:latin typeface="Calibri" pitchFamily="34" charset="0"/>
              </a:rPr>
              <a:t>136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01000" y="64008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60" name="TextBox 33"/>
          <p:cNvSpPr txBox="1">
            <a:spLocks noChangeArrowheads="1"/>
          </p:cNvSpPr>
          <p:nvPr/>
        </p:nvSpPr>
        <p:spPr bwMode="auto">
          <a:xfrm>
            <a:off x="0" y="1295400"/>
            <a:ext cx="4648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en-US" dirty="0">
              <a:latin typeface="Calibri" pitchFamily="34" charset="0"/>
            </a:endParaRPr>
          </a:p>
          <a:p>
            <a:pPr marL="342900" indent="-342900">
              <a:defRPr/>
            </a:pPr>
            <a:endParaRPr lang="en-US" dirty="0">
              <a:latin typeface="Calibri" pitchFamily="34" charset="0"/>
            </a:endParaRPr>
          </a:p>
          <a:p>
            <a:pPr marL="342900" indent="-342900"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b="1" dirty="0">
                <a:latin typeface="Calibri" pitchFamily="34" charset="0"/>
              </a:rPr>
              <a:t> 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511" name="TextBox 31"/>
          <p:cNvSpPr txBox="1">
            <a:spLocks noChangeArrowheads="1"/>
          </p:cNvSpPr>
          <p:nvPr/>
        </p:nvSpPr>
        <p:spPr bwMode="auto">
          <a:xfrm>
            <a:off x="1066800" y="5942013"/>
            <a:ext cx="388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Homework:  </a:t>
            </a:r>
            <a:r>
              <a:rPr lang="en-US" b="1" dirty="0" smtClean="0">
                <a:latin typeface="Calibri" pitchFamily="34" charset="0"/>
              </a:rPr>
              <a:t>Periodic table of elements sheet</a:t>
            </a:r>
            <a:endParaRPr lang="en-US" b="1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20512" name="TextBox 33"/>
          <p:cNvSpPr txBox="1">
            <a:spLocks noChangeArrowheads="1"/>
          </p:cNvSpPr>
          <p:nvPr/>
        </p:nvSpPr>
        <p:spPr bwMode="auto">
          <a:xfrm>
            <a:off x="381000" y="6096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endParaRPr lang="en-US"/>
          </a:p>
        </p:txBody>
      </p:sp>
      <p:sp>
        <p:nvSpPr>
          <p:cNvPr id="20513" name="TextBox 34"/>
          <p:cNvSpPr txBox="1">
            <a:spLocks noChangeArrowheads="1"/>
          </p:cNvSpPr>
          <p:nvPr/>
        </p:nvSpPr>
        <p:spPr bwMode="auto">
          <a:xfrm>
            <a:off x="4648200" y="609600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0" lvl="1" algn="ctr"/>
            <a:r>
              <a:rPr lang="en-US" sz="1600" b="1" dirty="0" smtClean="0">
                <a:latin typeface="Calibri" pitchFamily="34" charset="0"/>
              </a:rPr>
              <a:t>Periodic Table</a:t>
            </a:r>
            <a:endParaRPr lang="en-US" sz="1600" dirty="0"/>
          </a:p>
        </p:txBody>
      </p:sp>
      <p:sp>
        <p:nvSpPr>
          <p:cNvPr id="60" name="TextBox 33"/>
          <p:cNvSpPr txBox="1">
            <a:spLocks noChangeArrowheads="1"/>
          </p:cNvSpPr>
          <p:nvPr/>
        </p:nvSpPr>
        <p:spPr bwMode="auto">
          <a:xfrm>
            <a:off x="0" y="1225550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latin typeface="Calibri" pitchFamily="34" charset="0"/>
              </a:rPr>
              <a:t>spiral: </a:t>
            </a:r>
            <a:endParaRPr lang="en-US" b="1" dirty="0">
              <a:latin typeface="Calibri" pitchFamily="34" charset="0"/>
            </a:endParaRPr>
          </a:p>
          <a:p>
            <a:pPr>
              <a:defRPr/>
            </a:pPr>
            <a:endParaRPr lang="en-US" b="1" dirty="0">
              <a:latin typeface="Calibri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Use your Periodic Table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from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last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class, textbook p.20D, or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your planner p. </a:t>
            </a:r>
            <a:r>
              <a:rPr lang="en-US" sz="2400" b="1" smtClean="0">
                <a:solidFill>
                  <a:srgbClr val="0070C0"/>
                </a:solidFill>
                <a:latin typeface="Calibri" pitchFamily="34" charset="0"/>
              </a:rPr>
              <a:t>R13</a:t>
            </a:r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defRPr/>
            </a:pPr>
            <a:endParaRPr lang="en-US" b="1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alibri" pitchFamily="34" charset="0"/>
              </a:rPr>
              <a:t>Most of the elements are metals.   Name 3 metals from the Periodic Table. </a:t>
            </a:r>
          </a:p>
          <a:p>
            <a:pPr marL="342900" indent="-342900">
              <a:buFontTx/>
              <a:buAutoNum type="arabicPeriod"/>
              <a:defRPr/>
            </a:pPr>
            <a:endParaRPr lang="en-US" b="1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alibri" pitchFamily="34" charset="0"/>
              </a:rPr>
              <a:t>Many elements are non-metals.  Name 3 non-metals from the Periodic Table.</a:t>
            </a:r>
          </a:p>
          <a:p>
            <a:pPr marL="342900" indent="-342900">
              <a:buFontTx/>
              <a:buAutoNum type="arabicPeriod"/>
              <a:defRPr/>
            </a:pPr>
            <a:endParaRPr lang="en-US" b="1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alibri" pitchFamily="34" charset="0"/>
              </a:rPr>
              <a:t>Some of the elements are metalloids.  Name 3 metalloids from the Periodic Table.  </a:t>
            </a:r>
          </a:p>
          <a:p>
            <a:pPr>
              <a:defRPr/>
            </a:pPr>
            <a:endParaRPr lang="en-US" b="1" dirty="0"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latin typeface="+mn-lt"/>
            </a:endParaRPr>
          </a:p>
          <a:p>
            <a:pPr marL="800100" lvl="1" indent="-342900"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515" name="Line 18"/>
          <p:cNvSpPr>
            <a:spLocks noChangeShapeType="1"/>
          </p:cNvSpPr>
          <p:nvPr/>
        </p:nvSpPr>
        <p:spPr bwMode="auto">
          <a:xfrm>
            <a:off x="152400" y="3886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TextBox 137"/>
          <p:cNvSpPr txBox="1">
            <a:spLocks noChangeArrowheads="1"/>
          </p:cNvSpPr>
          <p:nvPr/>
        </p:nvSpPr>
        <p:spPr bwMode="auto">
          <a:xfrm>
            <a:off x="0" y="914400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1600" b="1">
                <a:latin typeface="Calibri" pitchFamily="34" charset="0"/>
              </a:rPr>
              <a:t>Periodic Table</a:t>
            </a:r>
            <a:endParaRPr lang="en-US" sz="1600"/>
          </a:p>
        </p:txBody>
      </p:sp>
      <p:sp>
        <p:nvSpPr>
          <p:cNvPr id="40" name="TextBox 39"/>
          <p:cNvSpPr txBox="1"/>
          <p:nvPr/>
        </p:nvSpPr>
        <p:spPr>
          <a:xfrm>
            <a:off x="4876800" y="1143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pres?slideindex=1&amp;slidetitle="/>
              </a:rPr>
              <a:t>Metals, non-metals, alkaline</a:t>
            </a:r>
            <a:r>
              <a:rPr lang="en-US" dirty="0" smtClean="0"/>
              <a:t>, metals, non-metals, metalloids notes</a:t>
            </a:r>
            <a:endParaRPr lang="en-US" dirty="0"/>
          </a:p>
        </p:txBody>
      </p:sp>
      <p:pic>
        <p:nvPicPr>
          <p:cNvPr id="20520" name="Picture 40" descr="C:\Users\brandy.jenner.CMSSITES\AppData\Local\Microsoft\Windows\Temporary Internet Files\Content.IE5\53CRUV3V\lipscom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122797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2560" grpId="0" build="p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Valence Electrons*</a:t>
            </a:r>
            <a:endParaRPr lang="en-US" sz="5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975518"/>
            <a:ext cx="9144000" cy="612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prstClr val="white"/>
                </a:solidFill>
              </a:rPr>
              <a:t>The electrons that make up the outermost shell of an atom.</a:t>
            </a:r>
          </a:p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prstClr val="white"/>
                </a:solidFill>
              </a:rPr>
              <a:t>Elements in the first 3 periods have shell capacities of 2, 8, and 8.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eg;base64,/9j/4AAQSkZJRgABAQAAAQABAAD/2wCEAAkGBxQSEhUUEhMUFBUWGB0aGBgYGB4gHxwdHx0cGyIfISAiICkiGyMoHR4fITEhJSorMS4vHSEzODMsNygvLisBCgoKBQUFDgUFDisZExkrKysrKysrKysrKysrKysrKysrKysrKysrKysrKysrKysrKysrKysrKysrKysrKysrK//AABEIAJsBRAMBIgACEQEDEQH/xAAcAAACAwADAQAAAAAAAAAAAAAABAMFBgECBwj/xAA5EAACAgEDAwMDAwMDAgUFAAABAgMREgAEIQUiMQYTQTJRYRQjcQdCgVKRoTOxFRZDYoIkNMHh8f/EABQBAQAAAAAAAAAAAAAAAAAAAAD/xAAUEQEAAAAAAAAAAAAAAAAAAAAA/9oADAMBAAIRAxEAPwD3HRo0aA0aNGgNGjRoDRo0aA0aNGgNGjRoDRo0aA0aNGgNGjRoDRo0aA0aNGgNGjRoDRo0aA0a4LAVz58fn5/7aUg3bSe08a3E6liz5Iw4GICMt8/OWNV86BzRpWCB+0ySZMt/QCim/FqWa6H586P/AA6KlDIHwbNc7cq33BayCPivGga0aUfpkJDAwxEO2bgotM3+o8cn8nnQ3ToizvgFeQAO69rMF8Wy0ePg3oJ55lRSzsqqPJYgAfHk/nXTZ7yOVconSRQSLVgRY8ix8681/rn6Z3W620P6QSyiNwHhVrBFEB8TyxB4uzwbryRXf0G9Ob3ZncvuoZIYmCgKxNllskhPng1f+BfNB7Fo1Ds9ysqLIhJVgCLBBo/cEAqfuCAR86m0Bo1QL1uaQ7j9PAsggkMZVpMXdlAZqBXEWCMSzANwSVBvXMnqeJN222mKRVBHMC7gE5u6EV47So5s/UP8hfaNGjQGjRo0Bo0aNAaNGjQGjRo0Bo0aNAaNGjQGjRo0Bo0aNAaNcM1Cz4Gsj0f+pXTt1uBtoZ8pGNLaMAx+wJHP/wCtBr9GjRoDRqp9QdUaD2VUKDNKI/cf6I7BNtRF3WCrYyZlFi9RzdRmig3EkxhqJSySrlgRjdugyZAreaLdvPHIAXWjUe2kyRWsG1BseORfF81qTQGjRpHrPWINpGZdzKsUYoZMfk8UB5P+NA9peTcHJQqFwSQzArSUL5s2eaFAHz8ark6ou7Vl2c4IpSZ0USJRNFVa8C9A/wCrGwWU2AbWGFUBCKFBJYgACyxJJ/kkkk/JOgX2/TlGDP8Auyx3jK6rmMruiFGPBqhXGmNxOsal3IVVFkn4Gq1PUe3MoiDkk5AMEbG1IU91VVmsvF8XfGpdxG+4RkK+0pZlYOoYuvjJaels8gsCfwNAl0z1VFNKIgrrYBUtiLPNrQYkMK5BHGSg0TWrN+oxgMQS+LYMI1LkN9iFBI/N+PnWW6R6OkjlR3lFJiQVNsxU5Ek4LRb6XPPuUDSnWi6h1yCBwkjkEqz8KzUFr6sQcSSaUH6jwLPGgxu89W7gy2rKihgAuKkUT5PfbBv+mtcu14a3EfUkJxa0b2xKVcEUp88kYmj5APFi6sXFL0bbSMJWhjLcGyvmjkpYeGKnuXIHEkkUSddNr6g28kntq5y4q1ZQSboBiACxALBbsrTAFSDoEt/6w26EBD75Nf8ASKkWRlQNgFsO+hdLTGlN6vdvOsiq6MrowBVlIIIPIII4I/Osr1r0eZJfchKpkwLA0tGqzWkPdjSm/rW1JqtXeyifbqkQRWhji5ZSQ2Q8KsQUjGvFNxwK0DU2yVn9wWsmBQOPIB58eGo8jIGufubj224ZWEUgYkID7uICOeAfBOJs/SfPxdHScvqfbqyqWe2IH/TftJXKmGNqQOSvlfkAast1tkmQo6h0Ycj/AJBB+CDRBHIIBGgzXqTp7TDcAbEGcrjBuEaOxx2OXJWSMo5JoXVWpJNaU6l07cjcbg+w0/vbCOD3VaML7oabLIMwYD9wNYB4B+eNahdwY5MZpFIleoe0g/TZQnlSeGI8Ej4OJJf0CvSdsYoIo2OTRxqhP3KqAT/xprRo0Bo0aNAaNGjQGjRpSbfhVdlWRyhoqqGyfsLoH+br86BvRpR9zIDJ+yxVAMaZcpD5IAJAAHAtmFm+KAJkG55oq4OOR7bA/FiwW/AJ0E+qyXr+3VnVpKKMEc4tirNiQGasVJyXyf7h99O7PdJKiyRsro4DKymwQfkHWCn2eY6uW3DRR/qAGQhfbcfp9vav2+4Q/wBBCuCQaHJ5D0PRpXpczPDE7RmJmjUtGfKEqCVP8Hj/ABprQGjRqDdbnDDtdi7hRit1dmz8KoAJJP8AAskAhLI4AJPwLocnj7D50tFNI7KQoWMqSc7EmVihjVAVZNm/HA1123TwCrykTSpnjIyKCoc2VWh2igB9yFFknnThOgqOpdDO4gaGWeQ5LKpK0oPuKy8qBTBVagDY4BORF68e9G/0W3UG+il3MkPtQuslxsxLsvcAAVFAMBZNfi9e0bvqRCBoopZcg5GK1WKk9wYqeSAoA5JI+LIwPQN7N+ojpmYtIl/uSlDknLAm/wBoovY1d8oIevOg9Emgkp/bl7mIK5qGVPxS4kg/lifzrh92yGQyqqxrji6sWJs0bXEFaNfcUbsUa5k6lGoykJjGYjBcFQWJAHn7kgA/JIGm9Al1XPEYRpMMhmjEAlfnG+3IcGm4NVY86ze66DNJD1MJGIRutv7cUNj6/akUyNj2qWLKvF8RqSfgaaSFkbKJVObgy5sw4xxteCARQ7aAPPIJvU213KSKHjYOp8Mpsfb/AL8aDp0+IpFGreVRQf5AA0xo0aA15P8A149JbvfDavtY/d9r3AyCgwywOQvyO2q8+KuzXrGlIIQ0hlaNkdco1tr7MgbABKjKgfvQF14AYD+h3pXc7DbTfqgyNM4ZYiwIUAVlQ8M18/hV16B1SYJDIxWRwEYlYwczx4XHnI+BVc/bVZ6n68219sLEZC+Z4BPCAEqoH1ObsLYsK5vtow+m+oDdSGRwVliUKFV29vF6bNQaDg1QkIB7TwvIIUGx9GzrMgOIRTeYx/tb9uhzzGtqqlcXBzfvFa1HqnrDbaNCgBZ3CqDVHgnEEkdxAND5quPIR9QeqXglMaRXitlnJCm6prANRgmnfkqce0g2G9nAN7CzSmSnJARlCNFXawBW2BJBJOR4PHGgrvS/qKfcsEvbvQDO4NExnIBkVS15MKosMKIt60h130zO24Z4wXzctmQnDEYq1FgCI0/bwIAIOXLjnYdM6XHtwwjB7jZJYk/YCz4AHAH8nyST2m34CkokkhDhCqrRskAnuxFC7JuqBq/GgQ2PQVj2xhS4y0SrQkd0Uha7Q5qr5PAz/uu9ZnpXpLcJMjcR4F/3BTeWDtQyBIkYBrPKEYDsOq7f9Sm/USNlIO8cKz0FDEV9RooxuUj6IyMLN69FfqCortL2CNQ0jUcBxZIauQPk/HzoKP1L6gl2vtx/tEulmUtWJH1N7Rrs8Cw5K5WQQvLHpHrj7pX9xVDJjdMvBaziQCaKgDuumsEV4Fl1Dp8W5Vc7IByQq5HNGjwacc3TWLo1wNV7bFNht3eEksqKCZpZCrUfLfViTZtwt+LsCtBQdT9HStOxQI0cjuxugAr97IeS1GQ55gFiRgQE1sekkCMRhzIYqjZioUllABJAAAvg8CuRXGqDpPqx5Z1jeIIGZlBOQIK/BFEBj5C3RTvy8qHPUu/O2weMEs7EFAoxc0BbHG8wBigyXIkKSByoXe4izVltlyBGSmiLFWD8EfB1Ds5iS0bB7jxBdlAElqDktcebBHFEHiqJrvTPXTug+SFGU3xeJUkgUTRJFEMKGLAjkDIv75CGSUCVivbghXkOVBJDEcLQawQaBq7og5o0aNAaNGjQGqfc+qdokhhO4iMwB/aDAuaBJAXyTwePOrjXy8f6WdS/X+2IXVfe43AIxC5E+5YPHAyAu7oedB9IrAZ1b31X23ClYiKZeO4SEMVbk1Q448tenXlUEKWAJuhfJrzQ+a1FO5RVADMSQtgA1f8AcbI4Hk/8WddNjscAC7GWQAj3XVQ5DNlj2qAFBoAD4AuzzoJIt2rYlbIa6IU1x5s12/58652+5VwCpsG6+Lo0eDz510k6hEpIaWMEeQXFj/nXeTbxyFGZEcqckYgHEn5U/HHyNBFutuwzkiP7pTFQ7NhYyItQaHLG2AsivNDVPvup9Nj3IWd9om6tfrwD2axIJF/ajq22Ujq3tSFpGxLCTEKCMiApo/UBVmgDdj5A+ef6pegN9/4juJooZZoZW90SWCFB8gnjEKbAB8KF50H0kDrnVd6b2B2+028DG2hhjjJHyUQKf+2rHQGkenJl++ySRvIi2jveIFkDEMUVuecf8k0Nd+ooHCIVdldxZU1jiDICfxahf/kNN6DHeu9/KjwohZVfLGmA9xwC2Hg0AoLkmuBxbVTPo1v1MMc037xjNwSsOSrIveO0VYJAsZUaPJI1bwwLP+46viwxEUg7Ri5IfAi8mpT3cgBaAN3LvMnyiQyRnEH3QFoW1FRf91A/BAsH7AhNPuVQEsaqr+fPjgaXHso7t7YVlFs/tkXlRNNXddC6J8C/Gk+tdb2uxtpSqyS8hEXKSUqAOFUZOQKF/AqyANISet4kX3JdtvoogLaR9u2Kj7nG2r/Gg0ySg+CDwD/g+DX+P+NYX1jNJBKFSWSKNgzmmY1lwXtlbw2KrGhoGS2BU1rV7WWLcxmfbSJcsYCzoFJrlluxzRYnFvFnxemIpElLAqSY3KnNCOcQbWxTAq9WOOSPII0FZ6O3sk0BMptg5U8g0RVqSAASrWCQAOOOK1ZyPhJbO5WTFFQJYVgHJJIWwCKFsatQByeesIETBMlCMAIo1SscV5FjiqAoUK588VPuoi6ModkLKQHWrUkVkLBFjyLBGgl0ah2UweNWDZAgd1Vf5r4/jU2gW6jIRGaR5CaXFCAe4hbskUADkTdgA1Z41JtdusaLGihURQqqPAUCgB/A10nFvGKfgs1gkAEDGmr6rDGgeLF+QNdeqb5YInleqUf7k8BR+SxAH5I0CXqLpQ3IRCljI3ICoaMYk5LkrBjkF4IrwT4onSOkw7NWpgMuSzYrwLPxQ4GTH8ljwKAruh+oY9zuFzT25Qjqn7ikGypkWgeSpVLIsA2LvjS3rzZyu0bIkjRrRbE2LDWtD3Biyti3uEEAKcrHgGOo+nE3sjSkvFzh9MTZqBy62pIzHZbEgqo7RYI59Ws222saQkxR5BGdTRRaNVwSSWpQKqzz2ggz+hts0e2p1KkyOeQVBJNllUsxUM2TcnmyRwRqwEXvSlm91ViLR4HhJMlQl6q3AsoOa+rg8EBnfRc77gOk4MiIUZcmDBJVY2gpBeDBTkSQT9IAGtfLMq3kQKBb80PJryasf76ikOASONCAQVBVRjGAvBIsceAAL+PiyMnJ1ieSUQ9OjSeSILFNvtwv7faRmlpiZHvkqtKCT4qtBp/2WdW9sFmAYP7Z8AMB31wQGagTfcfudTwbxHrFgSQSB4JANE0eavi9Z89J6ljf/iMedeP0q45fb68sb/zWlJOtzbeVV6nHGoZsIN5AnYrSUoQqxd4mJvuNoaFnyNBL6zd4WR4mdTKwVgHamxRyBRBRBjk7MMWPtgA2BqP0XuX3EUiSu8sbRrTtVsGB7rxAt1psa4FZAEm9Jt359iQtIyoGLslKwJYeQMSwx5A8WDXOuJcYCGtI4i2JUJ9UkkiqpseLZiDwbLWSKOgpIPTG32h99mZljLNRjUgC7SgqZftjgHngkn4It+rdPj3cTISrUTR4YK4+4vmj5HB/g0RF6q2ssm3IhvOwRR/kcjJchzZUnkXXNEZf0Ds5FnZghRFjVGBWqVQcIjbt3ISSBwUVsWskHQaT0502PbF4VzZ6DvIyYh8i9HtAQsK5oA+CfI1d6y/qT1E223CBQXCxsXS17rrCrYEPYIAo3bXX1C+6Zv0njEiHg2CLBII4INEj/Ykfa9B16QmESx5SP7f7ectZNj25EgAG6u6F6c0qoAmPLktGOP7AFZuR9mOfP3Cr9tNaA0aNGgNIR7pEjeVmfEM15AkimK0oAsixwB5sV50/qrn2K7iF4pHz7mBYLRXuJAH2IUhchz82DoFekeoIp5yqiZWYEDINiRGxBr+0Elj3D6wBROPCPrDczSzwbDbyND7yvJPMl5xwpiCE4oM5bEPfbVgE1UPp702It0xdwxh7gBEVBzsI18ABVDx+2Cw/vNMeOvrQjb7rb7uVA+1Mb7fc5UQiuyOj1RJAdab7Ag/B0EcvSekQLt1XZbWb3wxib24nzAGZYySHu4N2W5+NHSI26fvIIEZ/0e7RhFFI+TQSouWKnI1EY1+kFqbxQOrrZ9ESLbwxbJoUiQcZx+4HXGrsMpysA5Wbo8c2M10jbJJuNjs4G9+DpiZSzhuwyhDEkfbwXFlyL7RweToNZ6i6lHCqhzKCWDD2wbPtsrkE+ACBRugQSLF6n6f1NdzGxiJDAUQykUSLFggGuft8HVV6y6Is6q+SqwKoCYg4LNIgQkVbBHOeN4n5ryGOi9KTYwysXRbuR2YgIvBZiW4sZFmLtyb54AAC32UweNHBDBlBBAq7F3R8am1DslYRoHZWYKMmUUpNckCzQJ8Cz/OpJIwwKsAQRRB8EH40Hmuw/q302bfKg98Ej2o5SCIzmycY3YsgdzLxXwDra9f63Ht1xb3M2HAjQsRZxB4B+fwfBNEKa8l6f/QpV3oEm6D7dafHAh3Wx2E3Q+QWBv8AAvj031b6fG4HuhgrIhBDDgpeTLYBKEjjMBiATQ5NhLF6ghi2qyD32VbQBlZpCU4NnnImrys52MciwubovU43ilZPc7GZnEpawT38Fv7OaAHC1jQKkCpi9JpJtU9uaNnLGVJlQFDkoVSqgla9vEAjjgNV6k9P+nIxtp0YBveVoXUAgBEzj9u+CwBL/uUC2V/agX9EwRuI97uGjbeb1PdjvlkioMIo75xRWGRUCy1nzq4/807b9Id4zMsILjuUhiUZkIwPdeSkBavVJ6M2EG4j2zzpe82C/p5MyCwkUKCT5yvEOjH4N/J02PRK+x7ZmfMfqcHAFL+oeRycDYsB8cgQSLFgMRoK+KFNnv8Ab7jbDDbdSNTJRxEpjMkbqBwjNWLffz5s6uupeoYop8f3mZewqoOFkK9niiQARfxzdA3qm3Qy3fTunxu0v6Sptw4A7AkTJHlz2l2P08mufHOpfUHpn3d1YcEy5MVaPj2wqIyZhSFtiHs9zhcPpsqFt1H1JGkcMi5H3Ar4YEtiwoA0DiciL+e1qBo1P/5jgG1k3TFkjiDl8hRGFg0P7rrtr6rFedVPVPSmUECe8vvRqqBmUKJCO5wAL9ouMwCuXthjiOOZD6NVthuNo8gucMC6pQW/opAapBiOKyxJNFjoKb0R/VXa7+f9NTpIWf2ywAV1ycqBz5EYXg+TevQ9eP8A9PP6PybLeLup9wjiJm9tUBtvqUEm+3ijjz5I+LPsGgT90GfG5MljsijhTMQDdUWtTwDYHnyL7dT2IniaJiyhh9S8MpBBBB+CCAQfgi9cAkTn93gxiosRwVY24bzzkAQb8Cq5uXebpYkaSQ4qosnk/wDA5J+ABydBn/TXp5YnaQ+5krMq5DDwSGKgMexj3Yngtb13CpOp+ooEmVWWUmJrLKjUCco/Fd3k8fPkZVpnoPWIJckjmMjAl+5gTTszADnuUAgAiwAALsECh6t6PB3AZJERZpAR+3bK4DFjfzlEPbViV9urW7rQajqfV44IxI+RBFgKpLHi/Hxx965IHkgaruldeiETktNavz7gJYl+8BeB2i68DELzVE67dZ9MpNt0gjKw+0tRH2wyqQKU4GgwBAOJ4sD7Cqno3pSKSCS5EfN6GHcqYHFkJNGU+4HLMQrG8TwK0C/XPVSnabl9v70c0ixKhkzUL7riBWUEEKVvMoACaHwQ2tP0XYQ7GGHbKyr/AGrkRlI+JZj8ZOaZz/k6wPWvSxi2s8zMJJdo0UgwUoco2WWWQEVbPCaEfKpyqmrOt1J07a74bbclFkC1LExHkMhAuxyKe6PzR8jQdun+oI55HjjVzhI8bNaABkNNwXyq/kLriaTb75d1tHVmVD7UykFfqQPweD4YGx/jUW46E8m4ileVMIZjKirFT8xvHiz50w72P0g+PtZm2fTl20u83DyjGdlkbIYiMJEkZtiaIpMr4q/xegynp31EIttHFuJJpJ9pLLHJhGy5CMvGmYojmNo5At8miMiK1pp/UCHbGUWpsqAVs5Lz4/8Aya8i61iOkdH/AFMQ3gZkfd7qR0V4fFlkRgMcgDAn1NwubOOaB0zeklGy9hpI0KMXVsAY0IrAFSQHCUvnHIrkQCdBc9G63HuA2IZSlWHUjgiwRYH+R5HyORdZt/V0ZlrGQo5TE+2RWRC82B/dd/gWLHiX0z6a/Te4zlSz2AFH0hqLWf8A1GZ+8sQDyB4GqeH0O4lU+6mKtGxbABiVrM0PBdLjFEe0BafVQC09Sel0mf3RKYCe1itLZbFA4NcTKKVXN0CVru4vthskhjWOMUq+B/8AzgfwOB8arPUPXYYKSRkyNPiwsBFZSz/nEc0LPg1QJFvBMrqGRgynwykEH+CPOg8/9T/1V2my33sO0rBAVlCx8KxxYNkWBNCxQBu/Irne7HdpNGksbZJIoZGHyrCwf9teR+s/6M/rN+88W7jiWY5uhS2XwCVAIzs8848nyb16p0LpSbTbxbeO8IkCAnyaHk/knn/Ogf0aNGgNKCbCTF3Qe4f2lqiSFthd9x4LcAcA+a03qLcxlkZVcxkggOoBKkjyAwKkjzyCPxoIeoZKBIuZ9sMxjQAmTtPaASBd1XI5rU0UiyIDRxdQaZSDRHgqwBHHwRqKHddzIysuJADNiBJa3a0TfyCCAeDxVE8T7BSzOv7crKEMqhc8QSQO5SDRJoEGrP30FGfQGws4wyRgknGPcTxoL5NIkgVeeaAGr7p+xjgjWKFFjjUAKqigAOP8/wA6DFJkpEgwAFgpyfzkCAP9tcLsgR+4xlp81zC9p+AMVHA+CbP5OgISXYOGkVRmpjZQAxyAy5GXGJqiAQ188V16gxNRqsblyMldq/bsBzVEtwarxbCyNS7jdBCgIYl2xGKk80TZIFKKHk0PA8kag6dtmH7kwiM7CmaNSAFDMypZ5YLkeTVmzS3QB7Ro0aBLqEvtmN2mWOMNiwYCnL0qAHyrZlQPg2RVkEO64ZQfIvSXSdxa+28qyzRBVmKjHvxBvH+3IGx8c8aDvsZKuJmDOgBNIVGLFsaHjwCOD5B8eNR7iQxSZn3pFlKJiqhljNkZ8dwBtQx5AxvgZHWc9e7yZHhRCQrZY01ZyAE4Vi1gKCxJrECxk1AP+h9+8u3BkfO+YmY90keKd/0qSLbyQSQVJomgHPXvS6zyDcQTPtd0FKiaOiDwQBIh7ZQLNA+LNEfEL9H6k64P1GJVIpni2uMlfNM0rqpP3x/ivi+h2KoAIv2lzLlUCgMWsm7Bq2ORIo38+b4jhltspRiQQMUoqT4NkkGvyNBW9G6Ht+nRSNGrszXJNIcpJZWA5Y1bMT/pUVZ4HOrbaq3czMxDEMqkAYDFRjx55BPNm2PwANdYNiqsHPfKEw91guZW7rtAAs80ABrHeuuoSrMqCR40EeRK2OGOORPtEZBgFVFY3n3DFq0Gvcl5EoRsi5Fj5ZZBiFA+3az3/j76Zc0DrPeg4iu2IK4/uOxH/uY5PzQ/9QtdAAGwOANWW8AmYRYxyRg3L38oy4SIpUeSTTUaFD5vQM9PiKxqGVFY9zhBS5scmI/liTfzd6Y0aNAvMxEicoAcl5+omsgF+/AYkfj8ag67sTPBJGv1EWvcyjJSGUFl7gpYAGvi9SdSU4ZqqM0ZyXPgDgqTfwcCwv8AOmwdBivTPQjHubmenRS6Jm1kOaZiMyKDCgvKqCKosRp71d1qWAqkRUZgd2ORWzX3oEgYoCDk5A41cdV3Xs4SMY1jUn3WckFUxJ7aBslwoo1f3ugYXg229UllWQKxU2CCCPg+CPINfBo+RoI/SfUJJ4M5SC2bCwK4B4B+Mh9LVVMGHxZehkxkZHYEuS8YCEUoCAgmyGORJvjhgK4JNbDu9vsgIWYAs5ICRn/1GYqDiDkaFXyTiSfnSvrLqDfpkeGSo3YBpUYcKQccSA2RL4gLVEmiasELnqRKVKPdcICpijAOQZlGVHklACeDdZCmNDWWg2O66a1bOL9Vsnct7AYLNCXOTYFqV0HJxYg21XQ1P6E30zZiV7QUqgtdS92ca9ikhQvPJo2AAF1pZOnrbtGTE7lS7oFtseBeSkHji6uvnQUR9bRhb/SdRyAv2/0ct3X05BcLvi8sfzXOkt/s911MmKeJtlsbGaMy+/PWJwOBKxxk2CVYscfgHWsMcnuX7i4f6cOfH+rL78+NdF6epKtITMyOWRnC2hII7cVAFAkX5onnQcdOYMFdMkjxCrG0eFUSLogMOKABrgeNdeod7JEFjkBYGUNRxTuZWxuyS6AD/J/t1S+ud7LGIVjYrm7eCRkQjHFjgwVccnLWpGHbZFaT/p5I1TOSzK4RzIR3OcaDscF7mQKcRfGJIUscg0XqHqLbeEuq5NdAAWT5PC2MjQ8WOLPxRz/o/rksszJLi+ahiyIPNE5ZA8xEUI2IJbFvFatpeqQ7oCOHCYs5DBiy0iPg8inGzXIVhwxqjVkTps9rsleRUSIYmyPOItqHyFHJocDnxoKb1R6dmmn9yDDuTnJ3Hev0khWFJ8MV7j2jxetB0Tpv6eIR5FzZJJJ8k3wCTiPwKH4GoOkbuPcSSSootQqK9nIoVWTlSAY+W8Hk0D4rVtoFufe+gYhPr4uyfp+9ULP8jTOk+mx1m5j9tpHLMMiboCNW/Foi8DgfnyXNAaNGjQGjRo0EO82iSqUlRXU/DAEf8/8AfUMu3lCv7c1uxtfdQMq/+0BMCR/JJ/J1F17rMe0jEkgYhpEjAWrydgq8sQALPkkAaX2vqfbtF7rSCJcnT9wgcxk5cglWAonJSRXzoPnz1j/UXqcfUZ8Z5IRFKyrFwVCgigRVG8QefufudfRO1XcSRqZHWFiyMQi2VWlJjJawSWsFq8GgAe7SE8PTZN3ky7V93FRJIUutqCpP27QCCfgcaePqPaBA53MIQsqBsxWTLkq/yV5A+RoH4dsqFyqgF2yc/wCpqC2f/iqj+ANS6i224WRFeNldGAKspsEHwQfnUugNGjRoDSu7hcsjI7LgSWQAESAgjE3VG6IIIojmwSNNaNArDIk6DNKsKxjkAyXmxkvIsMPPIteCdSS7ZWZXKjNAQrULXKro/F0P9hrpuNmGLOtJKUKCQAFgPI8gg0eQDY8/fXCSug/cAYKls6A2zAc1GMj/AAAWPxzoId3HOqftSKxWNh+4lsz4nFu1kX6qsUAeaK6wHRerTHcpjJkWcLgziiGTLD/qE2a94NWRQEMKo69B3fV4oozJIxVRG0ptWDBFGRONZWAPFX+NeZ+l/wCse03G8EJ2v6dZWpZiyfUwGWfirZVFgm6W9B6bBt5bUyyhv28WVExVnPl+SzAVwFy4s2TxUsGxjREjSNFRBSKFFKKK8D44JH+TqJOqRt7eBMnuqXjKAkMoAN5fSoNiixANjXEbTOUahEhDe5G4uS/C06vgteTw18DjzoJNzMeY4yFlKEoWRig+ATVA8kduQJANffUu326peIALHJq+WPk/8a42e2EaKiliFFAsxZj/ACzElj+SdTaA0aNGg4ZQRRFg+RpTpwCD2hGIlj7YlBWjGqqAVAPAF40QKr7US5rzb+sHrqTpf6c7eKNppQ4ykViqoMbAIZbJbE+TVcjkaDR+tOkzT+00FEx50KFq7ABZBbqCFGQKk8hzVEDS/orpv6eSVJAqSFECR/IhTIAA5sGUOzV4YBgG+NJ/0n9dt1WCQyoiTQsA4TKiGBKsL8XTCrP03xY1sOpxFo2AlMJHIkFdtc83wRxyD5F+POgyPq701NPMzqglR4ylXVKQuaN3r2viKK9ysoNgEjV50Sf29rW6LKUzzMwVe0G7NMylcSO4Gvwv0iv23rLKUK0JVDYyOVgg/PbQFUwN8i/BGOmPW3TXlSJo1LNHJdfBsV3AAki6I+FYIx4U6C3iWCZFCiORI2XECiFZKZarwRwR+K+NcnbyqqhJsjmCxlQElL5UYYBTXAYg1xYOsz6G2E8RJdZPbZQv7jEHtLHIoRZkJP7j8BjRXjjXfqfrMo5EURdVysmOUN2fWoUoKa6K/DAHHI8aDO9Q6tONw2UhVlkA4YBRyQTRlJxORiI5KtzGD516Dt4p2CNJIqU5ZkRBypBCoSxbxYJZasgVQsGMbyHATFY83QNQxzbFS4UZYkkBjV1WXxeqXp/rMySorQsqOaDAOSAzYoSpQVzw4u0Pwy9+g0LRwQKbEcau5Y3Qydjfz9TGv54/Gk9/JDutt7cbq6bkMqlBkjWrMwYrwqkAgmx5oEMRqp9V7SedQ6xSIInZSLUuyYj9yMIWPLdpU0xTMAAkan9DbCaJHMyBcwv3ysZWBfiMDHAEAheDyNBUdD9Mz/qUeVMVST3Cxqy2OKEU7dwj/bbjEqbGLDV76y6a+4jRYzkY3VzGMbNG1YEkUyuuQs4mmBDfEHUPV3tzGNYiyqxVmOQ5+CKUjHK1yvyBxRy1c9HjBQTME92VFLuqFMgLKimJYBQx4J8k8C60FV6L6LJtlk9wBcjwoHzk7swObcOzFsTyCW+KAu+oMaCYO4kODFDjgpBJYmwQABVrzZH8hiWQKCWIUDySaA0nsI2ZmlkjMbm0AL32KzYtQJUFvq45ogHkUAa28KoqogCqoCqo8AAUAP4GpNGjQGjRo0Bo0ax/r8jFQksySgo3txyTI0yBxccZRwock0WpiAecQcgF16k6Od1HGqyCMxzRTAlcgTG4cAjJeCRXnVBvfQXuIR+op2/VB29vtx3VZhVztSKXElm+bBsVeeqIJW22UBdZImSVVVqL+2wcxE3yHAKkE0b5NazcfWNyNuu6GUf6zcBlWY9sMPtEJZ7hDlgrHhhlJjQLWAvdp6XVBvFMjFd2FU0AGRVgSDzyGNLldDz40hs/RRVo3ecM6TQynGPFSIYTCq0XYgkHItZ/jVfsOr7l5NvuMXLv0qSVoRn7ZmDQlQI7IDcsP9VGrOuu09RbyRIcXj/d3MMZcJlirQl5AapAQ4oGzQIDc8aDW+mOkfo9rDtg+ftIFyqrr5qzX++rTWC6P6p3M36b3iu39zbwyX7LN7krSlHjC3fCgHtNrmGbgVqw6D1zcy7x45Aqor7hSlHIKkirEw+wdLa3rKwV4B0Gt0aNGgNGjRoDRrpPeLUaNGjV1x5r5/jXnW06jIm13QSSSaWPYe57yzyyK8iq/wBSMFbbSMReCG6JHBQHQeh7vbLKjxyAMjqVYH5VhRH+QdeYen/6Jbba7tNwdxJKkbZRxMqjuBBUsw+oDngKvNfajqY3lPUI6eUK/T2JGTFA4kjpsSccqJ58keb1WbD1BuPa2IdxAJdn7rO0byXMGhAjotm5IZziDma88HQb7RrCz+pt0N1NGFFLJMoXA2sabZZUlPzTSkpZ7TYA51Y+ier7ifNdzRIigkDBCnMsZZlqz9JFffnnQanRo0aA0aNGgNZ31p6M23VI1TchgU+iRDTJZUmrBHOIBsHWi0aDOdA9PbfpUTiAFIKyZcWd8/BawSSMaGOPFXxzrREXwdc6QXatE37QyV5S0gdz2gqbKcH++jjwOWIrxoKPb+hoUlR1NRpREftp/a4eMBgBSIQSFrkkMTkLN0k0kIUTXKKctMAqhQOVyXKySvFqOSPCg0Gtlu0lQPGbU+OCDwaIIIBBBBBBAIIIOuN/tRLG8bFgHBBKkgi/sRyD+dBQ9O9awSuq0yh8MWsEH3DjGaHNObrjiu7A0DL1j0nFuJfdLMhKnKlUktShGt1asADS1jZurGk+jekpIp1klmV1TuGPuKWc3kSDIQq/Sce7IgknWii2bIiqsr9p8vTEj7EkWf58/nQcQbGGONYAiBMSAhA5H93B+q75+98+dVPTvSMMMwlBLY2VBVOGJtmvGyTwL/Gsbv8AZbhZ8XErvkmJAlJYZduLe6fpk7ywv2UI+q716RBtpMFEkzFwQzFQoB45Wq+m/wDP50FZ1j1VDt5BGQXPGdEdgNizfnmhQurBbFe7TsO9eeMNAuHeBcymioIyKgHu4tQbAvu7hWVJ1n0gzyGSCXEs2RWQuRkRiTw47cLtCO8gWR5Gl6fs1hjSJMsUUKMmLGhxyTyT/Ogze+9CQySFg2Ku8jSKURrEtlwpItc2ILE5WBj4qtTDEEUKoAVQAABQAHAAA4Go93u0iXKRgq+LP3+APuT8AcnUSK7sS4MYSS0xe81xq3FChZPbZ8Kb+AHSN13HIKPByKxNl0eru6xBX7G/N15f1wBrnQGjRo0Bo0aNAaqupdaEU0UAjeR5UkdcSgAEZQGyzDm3FVfzq11T9X6EJ54Z8lDQpIihkDr3mMk0SKIMYo38nQB9RRLLuI5Mo/0yRu7tWJEuWONEkm0IogEmqu9dn9SbYKGMoolxVNkDH9drWS4f3EgY2LqxpTqfpSOc7ou7f/UpCjVXb7LOykfey3IP21GvpIKUeOUxyoZyHSNAB79ZdlUSMVIZsjx3ZWdA8PUUPvzQnIGGFZ3cqcMGy5DeDQUn/tdNXUeqNr7aye4cH+g+2/eApclRjbgKCSy2APJ113vp4SSTP7jD39uNvJwDwvuUw8Ubka/IPHA1H1L0wsse3QSMp26MitQNhojCbH3xNj8j50DQ9R7UyiEToZGxIAsg5gsndWPcAa55+NT9P6xDOSIpA5AvgGiLK5KSKdbBGS2NU0foyJXVlkcBH27AGj/9uhRRdfIPJ090XoP6eR3ErMGFYBVVfrd8iqgKX7qLACwBxfOgudGjRoDRo0aCo3nqKGPdQ7TuaWYkdotUpGk728KSqGh5Pmq51JveuRxTGKS0qFps2oJihAYWT5UEE/ABBJ50m/pKD34p0MqNHM85AlkKs7oyGwWIH1eABwMfHGpvUvp2LerGspYYOGtSQSv9yGiLV17SPt+QNBztvUu3YQ5MYnmSNhHIKZfc4RX8hGY2oBPJBAvXXbepYWWQuHjwnbb4sAWd1F0ioWLWOaHNAkgUdL9X9KJPOsxkIpoGxxBr2JDKuJP0ZE01eQB4rXXc+kI3Bt2v9Wd2tgEByhTEji1xJ+Qb0Dh9U7TKNP1CXKiyJVkFHbBWuqAL9oJPkgeSNS/+P7a3HvIPbDlyeFAjNOcj2nA8NROJ4NaqW9FRkAe4wqLbR8KiitvMZ1OKqFGTGiAAAPGp29KAxbiAzyexuBPkgCWDOxdmyIJtSzYjgUecuCAuNh1COYMY2vE4sCCCpoNTKQCpog8jwQfnTWq3ofSBtlcAgl3yNIqi8VX4FnhRyxY/mgALLQGjRo0Bo0aNAaNGjQQbjaI7IzA5RtkpDEckFTdEZCj9JseDVgVDAZlZFYLKpyykHaV5tRhzYIsFgfIHFE07o0CidRSlzPtFmwVZO0s32AP1X8Vd6aDA+Nc6XbYxkEYLRbI0Ktvua8n86BjXBYDzpHcbSBZFmfFXvEMWIBLYqBV0WNADi+SB5Nzrso6rBSA2YBF03+oX4P50GH/qv68fp23RtqIpJHlMZLGwhUBiCAfNEcEir0h/Sf1/ueqruI5REk0eDK6occSaIIzu+DRv5/FHd9f9O7bexezuoVljyyrkEN9wVIYHzyDzZ++oPTHpPadPV12kIjzNsbLMfsMmJND4Hjz8kkhaQbREZ3UHKQgsSxPgUALJxFfAoWSfJJM+jRoDRo1G8yhlUsoZrxBIs0LND5oc8aCTRo0aA0aNGgNGjRoDRo0aA0aNGgNGjRoDRo0aA0aNGgyPQgx3u893L/rn2svc+n2Ivp/sxvP/ADeqNd9v4dltVizUlN0XeRHZg6N+0rD25HIYFu0Lk2IAYfPpWjQZjZ7+c7x0ld0UOixosJKOpgDsxfG0IlyXIsB2has2aXpz7xNttolm3AkbqEqTO0asyw5blh9SYgELGQ1UMgBxQ16Do0GMn3+8TfLEGkeMSxJzEtPE0UjSSMwUUwcAcFQKAxN81fRer9SaFvdd822kcwd9uRhI00isgCJ8RhfKsVJyII7dej6NBVemd1JJBlLnkHkW3UKWCuyhhQAIIFhsVsUaF6tdGjQGjRo0Bpbqc7RwyPGhkdUZlQeWYAkKP5PGmdGg8z2XS+o7Xb7qEBy8ypOssb5FZ3kHvgZIuIN5qpDV3WTYAsZ+n7ljt2lEzjbdRdgbJb2PblVGIBt+5lHyaJ+L1u9GgxHU9nvC2+ERlj9zc7X2nTHL2iIRKVJB8fuebqvFUNJ+11NUm9tp2dod7gHKkK6yqu2AseTFkbNlrJYnivQ9GgwUkG+cqqtuVh/VSFTdP7I2tqGJ76O5BHd3c8cVqvk6tvozAJ5HDSHpasBXDu7LuAwXhMrAo0D/AG+Dr03UEmyjZ1kaNDIopXKgso58GrHk+PudBS+oIX/WbCTEtCjyBgBeMjpjHIeOAB7iZXwZBxySKroPSDBuo/YilEZbcGYzxRWpZyylJFUFsmJoZN2miARxttGgyHrDpW4aVZNoATuY/wBJOT/YhLMstEG8LkGPFmQX4FL7rbbuHdwx7cSrtozt40UWy+0FkWSzdCuwd1twCDrb6NB59HsN3DCEiR40O/3TSBAb9pmnaMgL3UWMZGP4vi9SGHqIljYvOcV2CtwgVizsN0zKLWwgF0SFvjmiN7o0GDP6/wDSbrH9T+swnxvD2795/awv+72arDtr6u6td95BO8MKMJXkO/RoGZCPajQhmLEkuF9sSoGemPuKtAG9bnRoDRo0aA0aNG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4" descr="data:image/jpeg;base64,/9j/4AAQSkZJRgABAQAAAQABAAD/2wCEAAkGBxQSEhUUEhMUFBUWGB0aGBgYGB4gHxwdHx0cGyIfISAiICkiGyMoHR4fITEhJSorMS4vHSEzODMsNygvLisBCgoKBQUFDgUFDisZExkrKysrKysrKysrKysrKysrKysrKysrKysrKysrKysrKysrKysrKysrKysrKysrKysrK//AABEIAJsBRAMBIgACEQEDEQH/xAAcAAACAwADAQAAAAAAAAAAAAAABAMFBgECBwj/xAA5EAACAgEDAwMDAwMDAgUFAAABAgMREgAEIQUiMQYTQTJRYRQjcQdCgVKRoTOxFRZDYoIkNMHh8f/EABQBAQAAAAAAAAAAAAAAAAAAAAD/xAAUEQEAAAAAAAAAAAAAAAAAAAAA/9oADAMBAAIRAxEAPwD3HRo0aA0aNGgNGjRoDRo0aA0aNGgNGjRoDRo0aA0aNGgNGjRoDRo0aA0aNGgNGjRoDRo0aA0a4LAVz58fn5/7aUg3bSe08a3E6liz5Iw4GICMt8/OWNV86BzRpWCB+0ySZMt/QCim/FqWa6H586P/AA6KlDIHwbNc7cq33BayCPivGga0aUfpkJDAwxEO2bgotM3+o8cn8nnQ3ToizvgFeQAO69rMF8Wy0ePg3oJ55lRSzsqqPJYgAfHk/nXTZ7yOVconSRQSLVgRY8ix8681/rn6Z3W620P6QSyiNwHhVrBFEB8TyxB4uzwbryRXf0G9Ob3ZncvuoZIYmCgKxNllskhPng1f+BfNB7Fo1Ds9ysqLIhJVgCLBBo/cEAqfuCAR86m0Bo1QL1uaQ7j9PAsggkMZVpMXdlAZqBXEWCMSzANwSVBvXMnqeJN222mKRVBHMC7gE5u6EV47So5s/UP8hfaNGjQGjRo0Bo0aNAaNGjQGjRo0Bo0aNAaNGjQGjRo0Bo0aNAaNcM1Cz4Gsj0f+pXTt1uBtoZ8pGNLaMAx+wJHP/wCtBr9GjRoDRqp9QdUaD2VUKDNKI/cf6I7BNtRF3WCrYyZlFi9RzdRmig3EkxhqJSySrlgRjdugyZAreaLdvPHIAXWjUe2kyRWsG1BseORfF81qTQGjRpHrPWINpGZdzKsUYoZMfk8UB5P+NA9peTcHJQqFwSQzArSUL5s2eaFAHz8ark6ou7Vl2c4IpSZ0USJRNFVa8C9A/wCrGwWU2AbWGFUBCKFBJYgACyxJJ/kkkk/JOgX2/TlGDP8Auyx3jK6rmMruiFGPBqhXGmNxOsal3IVVFkn4Gq1PUe3MoiDkk5AMEbG1IU91VVmsvF8XfGpdxG+4RkK+0pZlYOoYuvjJaels8gsCfwNAl0z1VFNKIgrrYBUtiLPNrQYkMK5BHGSg0TWrN+oxgMQS+LYMI1LkN9iFBI/N+PnWW6R6OkjlR3lFJiQVNsxU5Ek4LRb6XPPuUDSnWi6h1yCBwkjkEqz8KzUFr6sQcSSaUH6jwLPGgxu89W7gy2rKihgAuKkUT5PfbBv+mtcu14a3EfUkJxa0b2xKVcEUp88kYmj5APFi6sXFL0bbSMJWhjLcGyvmjkpYeGKnuXIHEkkUSddNr6g28kntq5y4q1ZQSboBiACxALBbsrTAFSDoEt/6w26EBD75Nf8ASKkWRlQNgFsO+hdLTGlN6vdvOsiq6MrowBVlIIIPIII4I/Osr1r0eZJfchKpkwLA0tGqzWkPdjSm/rW1JqtXeyifbqkQRWhji5ZSQ2Q8KsQUjGvFNxwK0DU2yVn9wWsmBQOPIB58eGo8jIGufubj224ZWEUgYkID7uICOeAfBOJs/SfPxdHScvqfbqyqWe2IH/TftJXKmGNqQOSvlfkAast1tkmQo6h0Ycj/AJBB+CDRBHIIBGgzXqTp7TDcAbEGcrjBuEaOxx2OXJWSMo5JoXVWpJNaU6l07cjcbg+w0/vbCOD3VaML7oabLIMwYD9wNYB4B+eNahdwY5MZpFIleoe0g/TZQnlSeGI8Ej4OJJf0CvSdsYoIo2OTRxqhP3KqAT/xprRo0Bo0aNAaNGjQGjRpSbfhVdlWRyhoqqGyfsLoH+br86BvRpR9zIDJ+yxVAMaZcpD5IAJAAHAtmFm+KAJkG55oq4OOR7bA/FiwW/AJ0E+qyXr+3VnVpKKMEc4tirNiQGasVJyXyf7h99O7PdJKiyRsro4DKymwQfkHWCn2eY6uW3DRR/qAGQhfbcfp9vav2+4Q/wBBCuCQaHJ5D0PRpXpczPDE7RmJmjUtGfKEqCVP8Hj/ABprQGjRqDdbnDDtdi7hRit1dmz8KoAJJP8AAskAhLI4AJPwLocnj7D50tFNI7KQoWMqSc7EmVihjVAVZNm/HA1123TwCrykTSpnjIyKCoc2VWh2igB9yFFknnThOgqOpdDO4gaGWeQ5LKpK0oPuKy8qBTBVagDY4BORF68e9G/0W3UG+il3MkPtQuslxsxLsvcAAVFAMBZNfi9e0bvqRCBoopZcg5GK1WKk9wYqeSAoA5JI+LIwPQN7N+ojpmYtIl/uSlDknLAm/wBoovY1d8oIevOg9Emgkp/bl7mIK5qGVPxS4kg/lifzrh92yGQyqqxrji6sWJs0bXEFaNfcUbsUa5k6lGoykJjGYjBcFQWJAHn7kgA/JIGm9Al1XPEYRpMMhmjEAlfnG+3IcGm4NVY86ze66DNJD1MJGIRutv7cUNj6/akUyNj2qWLKvF8RqSfgaaSFkbKJVObgy5sw4xxteCARQ7aAPPIJvU213KSKHjYOp8Mpsfb/AL8aDp0+IpFGreVRQf5AA0xo0aA15P8A149JbvfDavtY/d9r3AyCgwywOQvyO2q8+KuzXrGlIIQ0hlaNkdco1tr7MgbABKjKgfvQF14AYD+h3pXc7DbTfqgyNM4ZYiwIUAVlQ8M18/hV16B1SYJDIxWRwEYlYwczx4XHnI+BVc/bVZ6n68219sLEZC+Z4BPCAEqoH1ObsLYsK5vtow+m+oDdSGRwVliUKFV29vF6bNQaDg1QkIB7TwvIIUGx9GzrMgOIRTeYx/tb9uhzzGtqqlcXBzfvFa1HqnrDbaNCgBZ3CqDVHgnEEkdxAND5quPIR9QeqXglMaRXitlnJCm6prANRgmnfkqce0g2G9nAN7CzSmSnJARlCNFXawBW2BJBJOR4PHGgrvS/qKfcsEvbvQDO4NExnIBkVS15MKosMKIt60h130zO24Z4wXzctmQnDEYq1FgCI0/bwIAIOXLjnYdM6XHtwwjB7jZJYk/YCz4AHAH8nyST2m34CkokkhDhCqrRskAnuxFC7JuqBq/GgQ2PQVj2xhS4y0SrQkd0Uha7Q5qr5PAz/uu9ZnpXpLcJMjcR4F/3BTeWDtQyBIkYBrPKEYDsOq7f9Sm/USNlIO8cKz0FDEV9RooxuUj6IyMLN69FfqCortL2CNQ0jUcBxZIauQPk/HzoKP1L6gl2vtx/tEulmUtWJH1N7Rrs8Cw5K5WQQvLHpHrj7pX9xVDJjdMvBaziQCaKgDuumsEV4Fl1Dp8W5Vc7IByQq5HNGjwacc3TWLo1wNV7bFNht3eEksqKCZpZCrUfLfViTZtwt+LsCtBQdT9HStOxQI0cjuxugAr97IeS1GQ55gFiRgQE1sekkCMRhzIYqjZioUllABJAAAvg8CuRXGqDpPqx5Z1jeIIGZlBOQIK/BFEBj5C3RTvy8qHPUu/O2weMEs7EFAoxc0BbHG8wBigyXIkKSByoXe4izVltlyBGSmiLFWD8EfB1Ds5iS0bB7jxBdlAElqDktcebBHFEHiqJrvTPXTug+SFGU3xeJUkgUTRJFEMKGLAjkDIv75CGSUCVivbghXkOVBJDEcLQawQaBq7og5o0aNAaNGjQGqfc+qdokhhO4iMwB/aDAuaBJAXyTwePOrjXy8f6WdS/X+2IXVfe43AIxC5E+5YPHAyAu7oedB9IrAZ1b31X23ClYiKZeO4SEMVbk1Q448tenXlUEKWAJuhfJrzQ+a1FO5RVADMSQtgA1f8AcbI4Hk/8WddNjscAC7GWQAj3XVQ5DNlj2qAFBoAD4AuzzoJIt2rYlbIa6IU1x5s12/58652+5VwCpsG6+Lo0eDz510k6hEpIaWMEeQXFj/nXeTbxyFGZEcqckYgHEn5U/HHyNBFutuwzkiP7pTFQ7NhYyItQaHLG2AsivNDVPvup9Nj3IWd9om6tfrwD2axIJF/ajq22Ujq3tSFpGxLCTEKCMiApo/UBVmgDdj5A+ef6pegN9/4juJooZZoZW90SWCFB8gnjEKbAB8KF50H0kDrnVd6b2B2+028DG2hhjjJHyUQKf+2rHQGkenJl++ySRvIi2jveIFkDEMUVuecf8k0Nd+ooHCIVdldxZU1jiDICfxahf/kNN6DHeu9/KjwohZVfLGmA9xwC2Hg0AoLkmuBxbVTPo1v1MMc037xjNwSsOSrIveO0VYJAsZUaPJI1bwwLP+46viwxEUg7Ri5IfAi8mpT3cgBaAN3LvMnyiQyRnEH3QFoW1FRf91A/BAsH7AhNPuVQEsaqr+fPjgaXHso7t7YVlFs/tkXlRNNXddC6J8C/Gk+tdb2uxtpSqyS8hEXKSUqAOFUZOQKF/AqyANISet4kX3JdtvoogLaR9u2Kj7nG2r/Gg0ySg+CDwD/g+DX+P+NYX1jNJBKFSWSKNgzmmY1lwXtlbw2KrGhoGS2BU1rV7WWLcxmfbSJcsYCzoFJrlluxzRYnFvFnxemIpElLAqSY3KnNCOcQbWxTAq9WOOSPII0FZ6O3sk0BMptg5U8g0RVqSAASrWCQAOOOK1ZyPhJbO5WTFFQJYVgHJJIWwCKFsatQByeesIETBMlCMAIo1SscV5FjiqAoUK588VPuoi6ModkLKQHWrUkVkLBFjyLBGgl0ah2UweNWDZAgd1Vf5r4/jU2gW6jIRGaR5CaXFCAe4hbskUADkTdgA1Z41JtdusaLGihURQqqPAUCgB/A10nFvGKfgs1gkAEDGmr6rDGgeLF+QNdeqb5YInleqUf7k8BR+SxAH5I0CXqLpQ3IRCljI3ICoaMYk5LkrBjkF4IrwT4onSOkw7NWpgMuSzYrwLPxQ4GTH8ljwKAruh+oY9zuFzT25Qjqn7ikGypkWgeSpVLIsA2LvjS3rzZyu0bIkjRrRbE2LDWtD3Biyti3uEEAKcrHgGOo+nE3sjSkvFzh9MTZqBy62pIzHZbEgqo7RYI59Ws222saQkxR5BGdTRRaNVwSSWpQKqzz2ggz+hts0e2p1KkyOeQVBJNllUsxUM2TcnmyRwRqwEXvSlm91ViLR4HhJMlQl6q3AsoOa+rg8EBnfRc77gOk4MiIUZcmDBJVY2gpBeDBTkSQT9IAGtfLMq3kQKBb80PJryasf76ikOASONCAQVBVRjGAvBIsceAAL+PiyMnJ1ieSUQ9OjSeSILFNvtwv7faRmlpiZHvkqtKCT4qtBp/2WdW9sFmAYP7Z8AMB31wQGagTfcfudTwbxHrFgSQSB4JANE0eavi9Z89J6ljf/iMedeP0q45fb68sb/zWlJOtzbeVV6nHGoZsIN5AnYrSUoQqxd4mJvuNoaFnyNBL6zd4WR4mdTKwVgHamxRyBRBRBjk7MMWPtgA2BqP0XuX3EUiSu8sbRrTtVsGB7rxAt1psa4FZAEm9Jt359iQtIyoGLslKwJYeQMSwx5A8WDXOuJcYCGtI4i2JUJ9UkkiqpseLZiDwbLWSKOgpIPTG32h99mZljLNRjUgC7SgqZftjgHngkn4It+rdPj3cTISrUTR4YK4+4vmj5HB/g0RF6q2ssm3IhvOwRR/kcjJchzZUnkXXNEZf0Ds5FnZghRFjVGBWqVQcIjbt3ISSBwUVsWskHQaT0502PbF4VzZ6DvIyYh8i9HtAQsK5oA+CfI1d6y/qT1E223CBQXCxsXS17rrCrYEPYIAo3bXX1C+6Zv0njEiHg2CLBII4INEj/Ykfa9B16QmESx5SP7f7ectZNj25EgAG6u6F6c0qoAmPLktGOP7AFZuR9mOfP3Cr9tNaA0aNGgNIR7pEjeVmfEM15AkimK0oAsixwB5sV50/qrn2K7iF4pHz7mBYLRXuJAH2IUhchz82DoFekeoIp5yqiZWYEDINiRGxBr+0Elj3D6wBROPCPrDczSzwbDbyND7yvJPMl5xwpiCE4oM5bEPfbVgE1UPp702It0xdwxh7gBEVBzsI18ABVDx+2Cw/vNMeOvrQjb7rb7uVA+1Mb7fc5UQiuyOj1RJAdab7Ag/B0EcvSekQLt1XZbWb3wxib24nzAGZYySHu4N2W5+NHSI26fvIIEZ/0e7RhFFI+TQSouWKnI1EY1+kFqbxQOrrZ9ESLbwxbJoUiQcZx+4HXGrsMpysA5Wbo8c2M10jbJJuNjs4G9+DpiZSzhuwyhDEkfbwXFlyL7RweToNZ6i6lHCqhzKCWDD2wbPtsrkE+ACBRugQSLF6n6f1NdzGxiJDAUQykUSLFggGuft8HVV6y6Is6q+SqwKoCYg4LNIgQkVbBHOeN4n5ryGOi9KTYwysXRbuR2YgIvBZiW4sZFmLtyb54AAC32UweNHBDBlBBAq7F3R8am1DslYRoHZWYKMmUUpNckCzQJ8Cz/OpJIwwKsAQRRB8EH40Hmuw/q302bfKg98Ej2o5SCIzmycY3YsgdzLxXwDra9f63Ht1xb3M2HAjQsRZxB4B+fwfBNEKa8l6f/QpV3oEm6D7dafHAh3Wx2E3Q+QWBv8AAvj031b6fG4HuhgrIhBDDgpeTLYBKEjjMBiATQ5NhLF6ghi2qyD32VbQBlZpCU4NnnImrys52MciwubovU43ilZPc7GZnEpawT38Fv7OaAHC1jQKkCpi9JpJtU9uaNnLGVJlQFDkoVSqgla9vEAjjgNV6k9P+nIxtp0YBveVoXUAgBEzj9u+CwBL/uUC2V/agX9EwRuI97uGjbeb1PdjvlkioMIo75xRWGRUCy1nzq4/807b9Id4zMsILjuUhiUZkIwPdeSkBavVJ6M2EG4j2zzpe82C/p5MyCwkUKCT5yvEOjH4N/J02PRK+x7ZmfMfqcHAFL+oeRycDYsB8cgQSLFgMRoK+KFNnv8Ab7jbDDbdSNTJRxEpjMkbqBwjNWLffz5s6uupeoYop8f3mZewqoOFkK9niiQARfxzdA3qm3Qy3fTunxu0v6Sptw4A7AkTJHlz2l2P08mufHOpfUHpn3d1YcEy5MVaPj2wqIyZhSFtiHs9zhcPpsqFt1H1JGkcMi5H3Ar4YEtiwoA0DiciL+e1qBo1P/5jgG1k3TFkjiDl8hRGFg0P7rrtr6rFedVPVPSmUECe8vvRqqBmUKJCO5wAL9ouMwCuXthjiOOZD6NVthuNo8gucMC6pQW/opAapBiOKyxJNFjoKb0R/VXa7+f9NTpIWf2ywAV1ycqBz5EYXg+TevQ9eP8A9PP6PybLeLup9wjiJm9tUBtvqUEm+3ijjz5I+LPsGgT90GfG5MljsijhTMQDdUWtTwDYHnyL7dT2IniaJiyhh9S8MpBBBB+CCAQfgi9cAkTn93gxiosRwVY24bzzkAQb8Cq5uXebpYkaSQ4qosnk/wDA5J+ABydBn/TXp5YnaQ+5krMq5DDwSGKgMexj3Yngtb13CpOp+ooEmVWWUmJrLKjUCco/Fd3k8fPkZVpnoPWIJckjmMjAl+5gTTszADnuUAgAiwAALsECh6t6PB3AZJERZpAR+3bK4DFjfzlEPbViV9urW7rQajqfV44IxI+RBFgKpLHi/Hxx965IHkgaruldeiETktNavz7gJYl+8BeB2i68DELzVE67dZ9MpNt0gjKw+0tRH2wyqQKU4GgwBAOJ4sD7Cqno3pSKSCS5EfN6GHcqYHFkJNGU+4HLMQrG8TwK0C/XPVSnabl9v70c0ixKhkzUL7riBWUEEKVvMoACaHwQ2tP0XYQ7GGHbKyr/AGrkRlI+JZj8ZOaZz/k6wPWvSxi2s8zMJJdo0UgwUoco2WWWQEVbPCaEfKpyqmrOt1J07a74bbclFkC1LExHkMhAuxyKe6PzR8jQdun+oI55HjjVzhI8bNaABkNNwXyq/kLriaTb75d1tHVmVD7UykFfqQPweD4YGx/jUW46E8m4ileVMIZjKirFT8xvHiz50w72P0g+PtZm2fTl20u83DyjGdlkbIYiMJEkZtiaIpMr4q/xegynp31EIttHFuJJpJ9pLLHJhGy5CMvGmYojmNo5At8miMiK1pp/UCHbGUWpsqAVs5Lz4/8Aya8i61iOkdH/AFMQ3gZkfd7qR0V4fFlkRgMcgDAn1NwubOOaB0zeklGy9hpI0KMXVsAY0IrAFSQHCUvnHIrkQCdBc9G63HuA2IZSlWHUjgiwRYH+R5HyORdZt/V0ZlrGQo5TE+2RWRC82B/dd/gWLHiX0z6a/Te4zlSz2AFH0hqLWf8A1GZ+8sQDyB4GqeH0O4lU+6mKtGxbABiVrM0PBdLjFEe0BafVQC09Sel0mf3RKYCe1itLZbFA4NcTKKVXN0CVru4vthskhjWOMUq+B/8AzgfwOB8arPUPXYYKSRkyNPiwsBFZSz/nEc0LPg1QJFvBMrqGRgynwykEH+CPOg8/9T/1V2my33sO0rBAVlCx8KxxYNkWBNCxQBu/Irne7HdpNGksbZJIoZGHyrCwf9teR+s/6M/rN+88W7jiWY5uhS2XwCVAIzs8848nyb16p0LpSbTbxbeO8IkCAnyaHk/knn/Ogf0aNGgNKCbCTF3Qe4f2lqiSFthd9x4LcAcA+a03qLcxlkZVcxkggOoBKkjyAwKkjzyCPxoIeoZKBIuZ9sMxjQAmTtPaASBd1XI5rU0UiyIDRxdQaZSDRHgqwBHHwRqKHddzIysuJADNiBJa3a0TfyCCAeDxVE8T7BSzOv7crKEMqhc8QSQO5SDRJoEGrP30FGfQGws4wyRgknGPcTxoL5NIkgVeeaAGr7p+xjgjWKFFjjUAKqigAOP8/wA6DFJkpEgwAFgpyfzkCAP9tcLsgR+4xlp81zC9p+AMVHA+CbP5OgISXYOGkVRmpjZQAxyAy5GXGJqiAQ188V16gxNRqsblyMldq/bsBzVEtwarxbCyNS7jdBCgIYl2xGKk80TZIFKKHk0PA8kag6dtmH7kwiM7CmaNSAFDMypZ5YLkeTVmzS3QB7Ro0aBLqEvtmN2mWOMNiwYCnL0qAHyrZlQPg2RVkEO64ZQfIvSXSdxa+28qyzRBVmKjHvxBvH+3IGx8c8aDvsZKuJmDOgBNIVGLFsaHjwCOD5B8eNR7iQxSZn3pFlKJiqhljNkZ8dwBtQx5AxvgZHWc9e7yZHhRCQrZY01ZyAE4Vi1gKCxJrECxk1AP+h9+8u3BkfO+YmY90keKd/0qSLbyQSQVJomgHPXvS6zyDcQTPtd0FKiaOiDwQBIh7ZQLNA+LNEfEL9H6k64P1GJVIpni2uMlfNM0rqpP3x/ivi+h2KoAIv2lzLlUCgMWsm7Bq2ORIo38+b4jhltspRiQQMUoqT4NkkGvyNBW9G6Ht+nRSNGrszXJNIcpJZWA5Y1bMT/pUVZ4HOrbaq3czMxDEMqkAYDFRjx55BPNm2PwANdYNiqsHPfKEw91guZW7rtAAs80ABrHeuuoSrMqCR40EeRK2OGOORPtEZBgFVFY3n3DFq0Gvcl5EoRsi5Fj5ZZBiFA+3az3/j76Zc0DrPeg4iu2IK4/uOxH/uY5PzQ/9QtdAAGwOANWW8AmYRYxyRg3L38oy4SIpUeSTTUaFD5vQM9PiKxqGVFY9zhBS5scmI/liTfzd6Y0aNAvMxEicoAcl5+omsgF+/AYkfj8ag67sTPBJGv1EWvcyjJSGUFl7gpYAGvi9SdSU4ZqqM0ZyXPgDgqTfwcCwv8AOmwdBivTPQjHubmenRS6Jm1kOaZiMyKDCgvKqCKosRp71d1qWAqkRUZgd2ORWzX3oEgYoCDk5A41cdV3Xs4SMY1jUn3WckFUxJ7aBslwoo1f3ugYXg229UllWQKxU2CCCPg+CPINfBo+RoI/SfUJJ4M5SC2bCwK4B4B+Mh9LVVMGHxZehkxkZHYEuS8YCEUoCAgmyGORJvjhgK4JNbDu9vsgIWYAs5ICRn/1GYqDiDkaFXyTiSfnSvrLqDfpkeGSo3YBpUYcKQccSA2RL4gLVEmiasELnqRKVKPdcICpijAOQZlGVHklACeDdZCmNDWWg2O66a1bOL9Vsnct7AYLNCXOTYFqV0HJxYg21XQ1P6E30zZiV7QUqgtdS92ca9ikhQvPJo2AAF1pZOnrbtGTE7lS7oFtseBeSkHji6uvnQUR9bRhb/SdRyAv2/0ct3X05BcLvi8sfzXOkt/s911MmKeJtlsbGaMy+/PWJwOBKxxk2CVYscfgHWsMcnuX7i4f6cOfH+rL78+NdF6epKtITMyOWRnC2hII7cVAFAkX5onnQcdOYMFdMkjxCrG0eFUSLogMOKABrgeNdeod7JEFjkBYGUNRxTuZWxuyS6AD/J/t1S+ud7LGIVjYrm7eCRkQjHFjgwVccnLWpGHbZFaT/p5I1TOSzK4RzIR3OcaDscF7mQKcRfGJIUscg0XqHqLbeEuq5NdAAWT5PC2MjQ8WOLPxRz/o/rksszJLi+ahiyIPNE5ZA8xEUI2IJbFvFatpeqQ7oCOHCYs5DBiy0iPg8inGzXIVhwxqjVkTps9rsleRUSIYmyPOItqHyFHJocDnxoKb1R6dmmn9yDDuTnJ3Hev0khWFJ8MV7j2jxetB0Tpv6eIR5FzZJJJ8k3wCTiPwKH4GoOkbuPcSSSootQqK9nIoVWTlSAY+W8Hk0D4rVtoFufe+gYhPr4uyfp+9ULP8jTOk+mx1m5j9tpHLMMiboCNW/Foi8DgfnyXNAaNGjQGjRo0EO82iSqUlRXU/DAEf8/8AfUMu3lCv7c1uxtfdQMq/+0BMCR/JJ/J1F17rMe0jEkgYhpEjAWrydgq8sQALPkkAaX2vqfbtF7rSCJcnT9wgcxk5cglWAonJSRXzoPnz1j/UXqcfUZ8Z5IRFKyrFwVCgigRVG8QefufudfRO1XcSRqZHWFiyMQi2VWlJjJawSWsFq8GgAe7SE8PTZN3ky7V93FRJIUutqCpP27QCCfgcaePqPaBA53MIQsqBsxWTLkq/yV5A+RoH4dsqFyqgF2yc/wCpqC2f/iqj+ANS6i224WRFeNldGAKspsEHwQfnUugNGjRoDSu7hcsjI7LgSWQAESAgjE3VG6IIIojmwSNNaNArDIk6DNKsKxjkAyXmxkvIsMPPIteCdSS7ZWZXKjNAQrULXKro/F0P9hrpuNmGLOtJKUKCQAFgPI8gg0eQDY8/fXCSug/cAYKls6A2zAc1GMj/AAAWPxzoId3HOqftSKxWNh+4lsz4nFu1kX6qsUAeaK6wHRerTHcpjJkWcLgziiGTLD/qE2a94NWRQEMKo69B3fV4oozJIxVRG0ptWDBFGRONZWAPFX+NeZ+l/wCse03G8EJ2v6dZWpZiyfUwGWfirZVFgm6W9B6bBt5bUyyhv28WVExVnPl+SzAVwFy4s2TxUsGxjREjSNFRBSKFFKKK8D44JH+TqJOqRt7eBMnuqXjKAkMoAN5fSoNiixANjXEbTOUahEhDe5G4uS/C06vgteTw18DjzoJNzMeY4yFlKEoWRig+ATVA8kduQJANffUu326peIALHJq+WPk/8a42e2EaKiliFFAsxZj/ACzElj+SdTaA0aNGg4ZQRRFg+RpTpwCD2hGIlj7YlBWjGqqAVAPAF40QKr7US5rzb+sHrqTpf6c7eKNppQ4ykViqoMbAIZbJbE+TVcjkaDR+tOkzT+00FEx50KFq7ABZBbqCFGQKk8hzVEDS/orpv6eSVJAqSFECR/IhTIAA5sGUOzV4YBgG+NJ/0n9dt1WCQyoiTQsA4TKiGBKsL8XTCrP03xY1sOpxFo2AlMJHIkFdtc83wRxyD5F+POgyPq701NPMzqglR4ylXVKQuaN3r2viKK9ysoNgEjV50Sf29rW6LKUzzMwVe0G7NMylcSO4Gvwv0iv23rLKUK0JVDYyOVgg/PbQFUwN8i/BGOmPW3TXlSJo1LNHJdfBsV3AAki6I+FYIx4U6C3iWCZFCiORI2XECiFZKZarwRwR+K+NcnbyqqhJsjmCxlQElL5UYYBTXAYg1xYOsz6G2E8RJdZPbZQv7jEHtLHIoRZkJP7j8BjRXjjXfqfrMo5EURdVysmOUN2fWoUoKa6K/DAHHI8aDO9Q6tONw2UhVlkA4YBRyQTRlJxORiI5KtzGD516Dt4p2CNJIqU5ZkRBypBCoSxbxYJZasgVQsGMbyHATFY83QNQxzbFS4UZYkkBjV1WXxeqXp/rMySorQsqOaDAOSAzYoSpQVzw4u0Pwy9+g0LRwQKbEcau5Y3Qydjfz9TGv54/Gk9/JDutt7cbq6bkMqlBkjWrMwYrwqkAgmx5oEMRqp9V7SedQ6xSIInZSLUuyYj9yMIWPLdpU0xTMAAkan9DbCaJHMyBcwv3ysZWBfiMDHAEAheDyNBUdD9Mz/qUeVMVST3Cxqy2OKEU7dwj/bbjEqbGLDV76y6a+4jRYzkY3VzGMbNG1YEkUyuuQs4mmBDfEHUPV3tzGNYiyqxVmOQ5+CKUjHK1yvyBxRy1c9HjBQTME92VFLuqFMgLKimJYBQx4J8k8C60FV6L6LJtlk9wBcjwoHzk7swObcOzFsTyCW+KAu+oMaCYO4kODFDjgpBJYmwQABVrzZH8hiWQKCWIUDySaA0nsI2ZmlkjMbm0AL32KzYtQJUFvq45ogHkUAa28KoqogCqoCqo8AAUAP4GpNGjQGjRo0Bo0ax/r8jFQksySgo3txyTI0yBxccZRwock0WpiAecQcgF16k6Od1HGqyCMxzRTAlcgTG4cAjJeCRXnVBvfQXuIR+op2/VB29vtx3VZhVztSKXElm+bBsVeeqIJW22UBdZImSVVVqL+2wcxE3yHAKkE0b5NazcfWNyNuu6GUf6zcBlWY9sMPtEJZ7hDlgrHhhlJjQLWAvdp6XVBvFMjFd2FU0AGRVgSDzyGNLldDz40hs/RRVo3ecM6TQynGPFSIYTCq0XYgkHItZ/jVfsOr7l5NvuMXLv0qSVoRn7ZmDQlQI7IDcsP9VGrOuu09RbyRIcXj/d3MMZcJlirQl5AapAQ4oGzQIDc8aDW+mOkfo9rDtg+ftIFyqrr5qzX++rTWC6P6p3M36b3iu39zbwyX7LN7krSlHjC3fCgHtNrmGbgVqw6D1zcy7x45Aqor7hSlHIKkirEw+wdLa3rKwV4B0Gt0aNGgNGjRoDRrpPeLUaNGjV1x5r5/jXnW06jIm13QSSSaWPYe57yzyyK8iq/wBSMFbbSMReCG6JHBQHQeh7vbLKjxyAMjqVYH5VhRH+QdeYen/6Jbba7tNwdxJKkbZRxMqjuBBUsw+oDngKvNfajqY3lPUI6eUK/T2JGTFA4kjpsSccqJ58keb1WbD1BuPa2IdxAJdn7rO0byXMGhAjotm5IZziDma88HQb7RrCz+pt0N1NGFFLJMoXA2sabZZUlPzTSkpZ7TYA51Y+ier7ifNdzRIigkDBCnMsZZlqz9JFffnnQanRo0aA0aNGgNZ31p6M23VI1TchgU+iRDTJZUmrBHOIBsHWi0aDOdA9PbfpUTiAFIKyZcWd8/BawSSMaGOPFXxzrREXwdc6QXatE37QyV5S0gdz2gqbKcH++jjwOWIrxoKPb+hoUlR1NRpREftp/a4eMBgBSIQSFrkkMTkLN0k0kIUTXKKctMAqhQOVyXKySvFqOSPCg0Gtlu0lQPGbU+OCDwaIIIBBBBBBAIIIOuN/tRLG8bFgHBBKkgi/sRyD+dBQ9O9awSuq0yh8MWsEH3DjGaHNObrjiu7A0DL1j0nFuJfdLMhKnKlUktShGt1asADS1jZurGk+jekpIp1klmV1TuGPuKWc3kSDIQq/Sce7IgknWii2bIiqsr9p8vTEj7EkWf58/nQcQbGGONYAiBMSAhA5H93B+q75+98+dVPTvSMMMwlBLY2VBVOGJtmvGyTwL/Gsbv8AZbhZ8XErvkmJAlJYZduLe6fpk7ywv2UI+q716RBtpMFEkzFwQzFQoB45Wq+m/wDP50FZ1j1VDt5BGQXPGdEdgNizfnmhQurBbFe7TsO9eeMNAuHeBcymioIyKgHu4tQbAvu7hWVJ1n0gzyGSCXEs2RWQuRkRiTw47cLtCO8gWR5Gl6fs1hjSJMsUUKMmLGhxyTyT/Ogze+9CQySFg2Ku8jSKURrEtlwpItc2ILE5WBj4qtTDEEUKoAVQAABQAHAAA4Go93u0iXKRgq+LP3+APuT8AcnUSK7sS4MYSS0xe81xq3FChZPbZ8Kb+AHSN13HIKPByKxNl0eru6xBX7G/N15f1wBrnQGjRo0Bo0aNAaqupdaEU0UAjeR5UkdcSgAEZQGyzDm3FVfzq11T9X6EJ54Z8lDQpIihkDr3mMk0SKIMYo38nQB9RRLLuI5Mo/0yRu7tWJEuWONEkm0IogEmqu9dn9SbYKGMoolxVNkDH9drWS4f3EgY2LqxpTqfpSOc7ou7f/UpCjVXb7LOykfey3IP21GvpIKUeOUxyoZyHSNAB79ZdlUSMVIZsjx3ZWdA8PUUPvzQnIGGFZ3cqcMGy5DeDQUn/tdNXUeqNr7aye4cH+g+2/eApclRjbgKCSy2APJ113vp4SSTP7jD39uNvJwDwvuUw8Ubka/IPHA1H1L0wsse3QSMp26MitQNhojCbH3xNj8j50DQ9R7UyiEToZGxIAsg5gsndWPcAa55+NT9P6xDOSIpA5AvgGiLK5KSKdbBGS2NU0foyJXVlkcBH27AGj/9uhRRdfIPJ090XoP6eR3ErMGFYBVVfrd8iqgKX7qLACwBxfOgudGjRoDRo0aCo3nqKGPdQ7TuaWYkdotUpGk728KSqGh5Pmq51JveuRxTGKS0qFps2oJihAYWT5UEE/ABBJ50m/pKD34p0MqNHM85AlkKs7oyGwWIH1eABwMfHGpvUvp2LerGspYYOGtSQSv9yGiLV17SPt+QNBztvUu3YQ5MYnmSNhHIKZfc4RX8hGY2oBPJBAvXXbepYWWQuHjwnbb4sAWd1F0ioWLWOaHNAkgUdL9X9KJPOsxkIpoGxxBr2JDKuJP0ZE01eQB4rXXc+kI3Bt2v9Wd2tgEByhTEji1xJ+Qb0Dh9U7TKNP1CXKiyJVkFHbBWuqAL9oJPkgeSNS/+P7a3HvIPbDlyeFAjNOcj2nA8NROJ4NaqW9FRkAe4wqLbR8KiitvMZ1OKqFGTGiAAAPGp29KAxbiAzyexuBPkgCWDOxdmyIJtSzYjgUecuCAuNh1COYMY2vE4sCCCpoNTKQCpog8jwQfnTWq3ofSBtlcAgl3yNIqi8VX4FnhRyxY/mgALLQGjRo0Bo0aNAaNGjQQbjaI7IzA5RtkpDEckFTdEZCj9JseDVgVDAZlZFYLKpyykHaV5tRhzYIsFgfIHFE07o0CidRSlzPtFmwVZO0s32AP1X8Vd6aDA+Nc6XbYxkEYLRbI0Ktvua8n86BjXBYDzpHcbSBZFmfFXvEMWIBLYqBV0WNADi+SB5Nzrso6rBSA2YBF03+oX4P50GH/qv68fp23RtqIpJHlMZLGwhUBiCAfNEcEir0h/Sf1/ueqruI5REk0eDK6occSaIIzu+DRv5/FHd9f9O7bexezuoVljyyrkEN9wVIYHzyDzZ++oPTHpPadPV12kIjzNsbLMfsMmJND4Hjz8kkhaQbREZ3UHKQgsSxPgUALJxFfAoWSfJJM+jRoDRo1G8yhlUsoZrxBIs0LND5oc8aCTRo0aA0aNGgNGjRoDRo0aA0aNGgNGjRoDRo0aA0aNGgyPQgx3u893L/rn2svc+n2Ivp/sxvP/ADeqNd9v4dltVizUlN0XeRHZg6N+0rD25HIYFu0Lk2IAYfPpWjQZjZ7+c7x0ld0UOixosJKOpgDsxfG0IlyXIsB2has2aXpz7xNttolm3AkbqEqTO0asyw5blh9SYgELGQ1UMgBxQ16Do0GMn3+8TfLEGkeMSxJzEtPE0UjSSMwUUwcAcFQKAxN81fRer9SaFvdd822kcwd9uRhI00isgCJ8RhfKsVJyII7dej6NBVemd1JJBlLnkHkW3UKWCuyhhQAIIFhsVsUaF6tdGjQGjRo0Bpbqc7RwyPGhkdUZlQeWYAkKP5PGmdGg8z2XS+o7Xb7qEBy8ypOssb5FZ3kHvgZIuIN5qpDV3WTYAsZ+n7ljt2lEzjbdRdgbJb2PblVGIBt+5lHyaJ+L1u9GgxHU9nvC2+ERlj9zc7X2nTHL2iIRKVJB8fuebqvFUNJ+11NUm9tp2dod7gHKkK6yqu2AseTFkbNlrJYnivQ9GgwUkG+cqqtuVh/VSFTdP7I2tqGJ76O5BHd3c8cVqvk6tvozAJ5HDSHpasBXDu7LuAwXhMrAo0D/AG+Dr03UEmyjZ1kaNDIopXKgso58GrHk+PudBS+oIX/WbCTEtCjyBgBeMjpjHIeOAB7iZXwZBxySKroPSDBuo/YilEZbcGYzxRWpZyylJFUFsmJoZN2miARxttGgyHrDpW4aVZNoATuY/wBJOT/YhLMstEG8LkGPFmQX4FL7rbbuHdwx7cSrtozt40UWy+0FkWSzdCuwd1twCDrb6NB59HsN3DCEiR40O/3TSBAb9pmnaMgL3UWMZGP4vi9SGHqIljYvOcV2CtwgVizsN0zKLWwgF0SFvjmiN7o0GDP6/wDSbrH9T+swnxvD2795/awv+72arDtr6u6td95BO8MKMJXkO/RoGZCPajQhmLEkuF9sSoGemPuKtAG9bnRoDRo0aA0aNG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6" descr="data:image/jpeg;base64,/9j/4AAQSkZJRgABAQAAAQABAAD/2wCEAAkGBxQSEhUUEhMUFBUWGB0aGBgYGB4gHxwdHx0cGyIfISAiICkiGyMoHR4fITEhJSorMS4vHSEzODMsNygvLisBCgoKBQUFDgUFDisZExkrKysrKysrKysrKysrKysrKysrKysrKysrKysrKysrKysrKysrKysrKysrKysrKysrK//AABEIAJsBRAMBIgACEQEDEQH/xAAcAAACAwADAQAAAAAAAAAAAAAABAMFBgECBwj/xAA5EAACAgEDAwMDAwMDAgUFAAABAgMREgAEIQUiMQYTQTJRYRQjcQdCgVKRoTOxFRZDYoIkNMHh8f/EABQBAQAAAAAAAAAAAAAAAAAAAAD/xAAUEQEAAAAAAAAAAAAAAAAAAAAA/9oADAMBAAIRAxEAPwD3HRo0aA0aNGgNGjRoDRo0aA0aNGgNGjRoDRo0aA0aNGgNGjRoDRo0aA0aNGgNGjRoDRo0aA0a4LAVz58fn5/7aUg3bSe08a3E6liz5Iw4GICMt8/OWNV86BzRpWCB+0ySZMt/QCim/FqWa6H586P/AA6KlDIHwbNc7cq33BayCPivGga0aUfpkJDAwxEO2bgotM3+o8cn8nnQ3ToizvgFeQAO69rMF8Wy0ePg3oJ55lRSzsqqPJYgAfHk/nXTZ7yOVconSRQSLVgRY8ix8681/rn6Z3W620P6QSyiNwHhVrBFEB8TyxB4uzwbryRXf0G9Ob3ZncvuoZIYmCgKxNllskhPng1f+BfNB7Fo1Ds9ysqLIhJVgCLBBo/cEAqfuCAR86m0Bo1QL1uaQ7j9PAsggkMZVpMXdlAZqBXEWCMSzANwSVBvXMnqeJN222mKRVBHMC7gE5u6EV47So5s/UP8hfaNGjQGjRo0Bo0aNAaNGjQGjRo0Bo0aNAaNGjQGjRo0Bo0aNAaNcM1Cz4Gsj0f+pXTt1uBtoZ8pGNLaMAx+wJHP/wCtBr9GjRoDRqp9QdUaD2VUKDNKI/cf6I7BNtRF3WCrYyZlFi9RzdRmig3EkxhqJSySrlgRjdugyZAreaLdvPHIAXWjUe2kyRWsG1BseORfF81qTQGjRpHrPWINpGZdzKsUYoZMfk8UB5P+NA9peTcHJQqFwSQzArSUL5s2eaFAHz8ark6ou7Vl2c4IpSZ0USJRNFVa8C9A/wCrGwWU2AbWGFUBCKFBJYgACyxJJ/kkkk/JOgX2/TlGDP8Auyx3jK6rmMruiFGPBqhXGmNxOsal3IVVFkn4Gq1PUe3MoiDkk5AMEbG1IU91VVmsvF8XfGpdxG+4RkK+0pZlYOoYuvjJaels8gsCfwNAl0z1VFNKIgrrYBUtiLPNrQYkMK5BHGSg0TWrN+oxgMQS+LYMI1LkN9iFBI/N+PnWW6R6OkjlR3lFJiQVNsxU5Ek4LRb6XPPuUDSnWi6h1yCBwkjkEqz8KzUFr6sQcSSaUH6jwLPGgxu89W7gy2rKihgAuKkUT5PfbBv+mtcu14a3EfUkJxa0b2xKVcEUp88kYmj5APFi6sXFL0bbSMJWhjLcGyvmjkpYeGKnuXIHEkkUSddNr6g28kntq5y4q1ZQSboBiACxALBbsrTAFSDoEt/6w26EBD75Nf8ASKkWRlQNgFsO+hdLTGlN6vdvOsiq6MrowBVlIIIPIII4I/Osr1r0eZJfchKpkwLA0tGqzWkPdjSm/rW1JqtXeyifbqkQRWhji5ZSQ2Q8KsQUjGvFNxwK0DU2yVn9wWsmBQOPIB58eGo8jIGufubj224ZWEUgYkID7uICOeAfBOJs/SfPxdHScvqfbqyqWe2IH/TftJXKmGNqQOSvlfkAast1tkmQo6h0Ycj/AJBB+CDRBHIIBGgzXqTp7TDcAbEGcrjBuEaOxx2OXJWSMo5JoXVWpJNaU6l07cjcbg+w0/vbCOD3VaML7oabLIMwYD9wNYB4B+eNahdwY5MZpFIleoe0g/TZQnlSeGI8Ej4OJJf0CvSdsYoIo2OTRxqhP3KqAT/xprRo0Bo0aNAaNGjQGjRpSbfhVdlWRyhoqqGyfsLoH+br86BvRpR9zIDJ+yxVAMaZcpD5IAJAAHAtmFm+KAJkG55oq4OOR7bA/FiwW/AJ0E+qyXr+3VnVpKKMEc4tirNiQGasVJyXyf7h99O7PdJKiyRsro4DKymwQfkHWCn2eY6uW3DRR/qAGQhfbcfp9vav2+4Q/wBBCuCQaHJ5D0PRpXpczPDE7RmJmjUtGfKEqCVP8Hj/ABprQGjRqDdbnDDtdi7hRit1dmz8KoAJJP8AAskAhLI4AJPwLocnj7D50tFNI7KQoWMqSc7EmVihjVAVZNm/HA1123TwCrykTSpnjIyKCoc2VWh2igB9yFFknnThOgqOpdDO4gaGWeQ5LKpK0oPuKy8qBTBVagDY4BORF68e9G/0W3UG+il3MkPtQuslxsxLsvcAAVFAMBZNfi9e0bvqRCBoopZcg5GK1WKk9wYqeSAoA5JI+LIwPQN7N+ojpmYtIl/uSlDknLAm/wBoovY1d8oIevOg9Emgkp/bl7mIK5qGVPxS4kg/lifzrh92yGQyqqxrji6sWJs0bXEFaNfcUbsUa5k6lGoykJjGYjBcFQWJAHn7kgA/JIGm9Al1XPEYRpMMhmjEAlfnG+3IcGm4NVY86ze66DNJD1MJGIRutv7cUNj6/akUyNj2qWLKvF8RqSfgaaSFkbKJVObgy5sw4xxteCARQ7aAPPIJvU213KSKHjYOp8Mpsfb/AL8aDp0+IpFGreVRQf5AA0xo0aA15P8A149JbvfDavtY/d9r3AyCgwywOQvyO2q8+KuzXrGlIIQ0hlaNkdco1tr7MgbABKjKgfvQF14AYD+h3pXc7DbTfqgyNM4ZYiwIUAVlQ8M18/hV16B1SYJDIxWRwEYlYwczx4XHnI+BVc/bVZ6n68219sLEZC+Z4BPCAEqoH1ObsLYsK5vtow+m+oDdSGRwVliUKFV29vF6bNQaDg1QkIB7TwvIIUGx9GzrMgOIRTeYx/tb9uhzzGtqqlcXBzfvFa1HqnrDbaNCgBZ3CqDVHgnEEkdxAND5quPIR9QeqXglMaRXitlnJCm6prANRgmnfkqce0g2G9nAN7CzSmSnJARlCNFXawBW2BJBJOR4PHGgrvS/qKfcsEvbvQDO4NExnIBkVS15MKosMKIt60h130zO24Z4wXzctmQnDEYq1FgCI0/bwIAIOXLjnYdM6XHtwwjB7jZJYk/YCz4AHAH8nyST2m34CkokkhDhCqrRskAnuxFC7JuqBq/GgQ2PQVj2xhS4y0SrQkd0Uha7Q5qr5PAz/uu9ZnpXpLcJMjcR4F/3BTeWDtQyBIkYBrPKEYDsOq7f9Sm/USNlIO8cKz0FDEV9RooxuUj6IyMLN69FfqCortL2CNQ0jUcBxZIauQPk/HzoKP1L6gl2vtx/tEulmUtWJH1N7Rrs8Cw5K5WQQvLHpHrj7pX9xVDJjdMvBaziQCaKgDuumsEV4Fl1Dp8W5Vc7IByQq5HNGjwacc3TWLo1wNV7bFNht3eEksqKCZpZCrUfLfViTZtwt+LsCtBQdT9HStOxQI0cjuxugAr97IeS1GQ55gFiRgQE1sekkCMRhzIYqjZioUllABJAAAvg8CuRXGqDpPqx5Z1jeIIGZlBOQIK/BFEBj5C3RTvy8qHPUu/O2weMEs7EFAoxc0BbHG8wBigyXIkKSByoXe4izVltlyBGSmiLFWD8EfB1Ds5iS0bB7jxBdlAElqDktcebBHFEHiqJrvTPXTug+SFGU3xeJUkgUTRJFEMKGLAjkDIv75CGSUCVivbghXkOVBJDEcLQawQaBq7og5o0aNAaNGjQGqfc+qdokhhO4iMwB/aDAuaBJAXyTwePOrjXy8f6WdS/X+2IXVfe43AIxC5E+5YPHAyAu7oedB9IrAZ1b31X23ClYiKZeO4SEMVbk1Q448tenXlUEKWAJuhfJrzQ+a1FO5RVADMSQtgA1f8AcbI4Hk/8WddNjscAC7GWQAj3XVQ5DNlj2qAFBoAD4AuzzoJIt2rYlbIa6IU1x5s12/58652+5VwCpsG6+Lo0eDz510k6hEpIaWMEeQXFj/nXeTbxyFGZEcqckYgHEn5U/HHyNBFutuwzkiP7pTFQ7NhYyItQaHLG2AsivNDVPvup9Nj3IWd9om6tfrwD2axIJF/ajq22Ujq3tSFpGxLCTEKCMiApo/UBVmgDdj5A+ef6pegN9/4juJooZZoZW90SWCFB8gnjEKbAB8KF50H0kDrnVd6b2B2+028DG2hhjjJHyUQKf+2rHQGkenJl++ySRvIi2jveIFkDEMUVuecf8k0Nd+ooHCIVdldxZU1jiDICfxahf/kNN6DHeu9/KjwohZVfLGmA9xwC2Hg0AoLkmuBxbVTPo1v1MMc037xjNwSsOSrIveO0VYJAsZUaPJI1bwwLP+46viwxEUg7Ri5IfAi8mpT3cgBaAN3LvMnyiQyRnEH3QFoW1FRf91A/BAsH7AhNPuVQEsaqr+fPjgaXHso7t7YVlFs/tkXlRNNXddC6J8C/Gk+tdb2uxtpSqyS8hEXKSUqAOFUZOQKF/AqyANISet4kX3JdtvoogLaR9u2Kj7nG2r/Gg0ySg+CDwD/g+DX+P+NYX1jNJBKFSWSKNgzmmY1lwXtlbw2KrGhoGS2BU1rV7WWLcxmfbSJcsYCzoFJrlluxzRYnFvFnxemIpElLAqSY3KnNCOcQbWxTAq9WOOSPII0FZ6O3sk0BMptg5U8g0RVqSAASrWCQAOOOK1ZyPhJbO5WTFFQJYVgHJJIWwCKFsatQByeesIETBMlCMAIo1SscV5FjiqAoUK588VPuoi6ModkLKQHWrUkVkLBFjyLBGgl0ah2UweNWDZAgd1Vf5r4/jU2gW6jIRGaR5CaXFCAe4hbskUADkTdgA1Z41JtdusaLGihURQqqPAUCgB/A10nFvGKfgs1gkAEDGmr6rDGgeLF+QNdeqb5YInleqUf7k8BR+SxAH5I0CXqLpQ3IRCljI3ICoaMYk5LkrBjkF4IrwT4onSOkw7NWpgMuSzYrwLPxQ4GTH8ljwKAruh+oY9zuFzT25Qjqn7ikGypkWgeSpVLIsA2LvjS3rzZyu0bIkjRrRbE2LDWtD3Biyti3uEEAKcrHgGOo+nE3sjSkvFzh9MTZqBy62pIzHZbEgqo7RYI59Ws222saQkxR5BGdTRRaNVwSSWpQKqzz2ggz+hts0e2p1KkyOeQVBJNllUsxUM2TcnmyRwRqwEXvSlm91ViLR4HhJMlQl6q3AsoOa+rg8EBnfRc77gOk4MiIUZcmDBJVY2gpBeDBTkSQT9IAGtfLMq3kQKBb80PJryasf76ikOASONCAQVBVRjGAvBIsceAAL+PiyMnJ1ieSUQ9OjSeSILFNvtwv7faRmlpiZHvkqtKCT4qtBp/2WdW9sFmAYP7Z8AMB31wQGagTfcfudTwbxHrFgSQSB4JANE0eavi9Z89J6ljf/iMedeP0q45fb68sb/zWlJOtzbeVV6nHGoZsIN5AnYrSUoQqxd4mJvuNoaFnyNBL6zd4WR4mdTKwVgHamxRyBRBRBjk7MMWPtgA2BqP0XuX3EUiSu8sbRrTtVsGB7rxAt1psa4FZAEm9Jt359iQtIyoGLslKwJYeQMSwx5A8WDXOuJcYCGtI4i2JUJ9UkkiqpseLZiDwbLWSKOgpIPTG32h99mZljLNRjUgC7SgqZftjgHngkn4It+rdPj3cTISrUTR4YK4+4vmj5HB/g0RF6q2ssm3IhvOwRR/kcjJchzZUnkXXNEZf0Ds5FnZghRFjVGBWqVQcIjbt3ISSBwUVsWskHQaT0502PbF4VzZ6DvIyYh8i9HtAQsK5oA+CfI1d6y/qT1E223CBQXCxsXS17rrCrYEPYIAo3bXX1C+6Zv0njEiHg2CLBII4INEj/Ykfa9B16QmESx5SP7f7ectZNj25EgAG6u6F6c0qoAmPLktGOP7AFZuR9mOfP3Cr9tNaA0aNGgNIR7pEjeVmfEM15AkimK0oAsixwB5sV50/qrn2K7iF4pHz7mBYLRXuJAH2IUhchz82DoFekeoIp5yqiZWYEDINiRGxBr+0Elj3D6wBROPCPrDczSzwbDbyND7yvJPMl5xwpiCE4oM5bEPfbVgE1UPp702It0xdwxh7gBEVBzsI18ABVDx+2Cw/vNMeOvrQjb7rb7uVA+1Mb7fc5UQiuyOj1RJAdab7Ag/B0EcvSekQLt1XZbWb3wxib24nzAGZYySHu4N2W5+NHSI26fvIIEZ/0e7RhFFI+TQSouWKnI1EY1+kFqbxQOrrZ9ESLbwxbJoUiQcZx+4HXGrsMpysA5Wbo8c2M10jbJJuNjs4G9+DpiZSzhuwyhDEkfbwXFlyL7RweToNZ6i6lHCqhzKCWDD2wbPtsrkE+ACBRugQSLF6n6f1NdzGxiJDAUQykUSLFggGuft8HVV6y6Is6q+SqwKoCYg4LNIgQkVbBHOeN4n5ryGOi9KTYwysXRbuR2YgIvBZiW4sZFmLtyb54AAC32UweNHBDBlBBAq7F3R8am1DslYRoHZWYKMmUUpNckCzQJ8Cz/OpJIwwKsAQRRB8EH40Hmuw/q302bfKg98Ej2o5SCIzmycY3YsgdzLxXwDra9f63Ht1xb3M2HAjQsRZxB4B+fwfBNEKa8l6f/QpV3oEm6D7dafHAh3Wx2E3Q+QWBv8AAvj031b6fG4HuhgrIhBDDgpeTLYBKEjjMBiATQ5NhLF6ghi2qyD32VbQBlZpCU4NnnImrys52MciwubovU43ilZPc7GZnEpawT38Fv7OaAHC1jQKkCpi9JpJtU9uaNnLGVJlQFDkoVSqgla9vEAjjgNV6k9P+nIxtp0YBveVoXUAgBEzj9u+CwBL/uUC2V/agX9EwRuI97uGjbeb1PdjvlkioMIo75xRWGRUCy1nzq4/807b9Id4zMsILjuUhiUZkIwPdeSkBavVJ6M2EG4j2zzpe82C/p5MyCwkUKCT5yvEOjH4N/J02PRK+x7ZmfMfqcHAFL+oeRycDYsB8cgQSLFgMRoK+KFNnv8Ab7jbDDbdSNTJRxEpjMkbqBwjNWLffz5s6uupeoYop8f3mZewqoOFkK9niiQARfxzdA3qm3Qy3fTunxu0v6Sptw4A7AkTJHlz2l2P08mufHOpfUHpn3d1YcEy5MVaPj2wqIyZhSFtiHs9zhcPpsqFt1H1JGkcMi5H3Ar4YEtiwoA0DiciL+e1qBo1P/5jgG1k3TFkjiDl8hRGFg0P7rrtr6rFedVPVPSmUECe8vvRqqBmUKJCO5wAL9ouMwCuXthjiOOZD6NVthuNo8gucMC6pQW/opAapBiOKyxJNFjoKb0R/VXa7+f9NTpIWf2ywAV1ycqBz5EYXg+TevQ9eP8A9PP6PybLeLup9wjiJm9tUBtvqUEm+3ijjz5I+LPsGgT90GfG5MljsijhTMQDdUWtTwDYHnyL7dT2IniaJiyhh9S8MpBBBB+CCAQfgi9cAkTn93gxiosRwVY24bzzkAQb8Cq5uXebpYkaSQ4qosnk/wDA5J+ABydBn/TXp5YnaQ+5krMq5DDwSGKgMexj3Yngtb13CpOp+ooEmVWWUmJrLKjUCco/Fd3k8fPkZVpnoPWIJckjmMjAl+5gTTszADnuUAgAiwAALsECh6t6PB3AZJERZpAR+3bK4DFjfzlEPbViV9urW7rQajqfV44IxI+RBFgKpLHi/Hxx965IHkgaruldeiETktNavz7gJYl+8BeB2i68DELzVE67dZ9MpNt0gjKw+0tRH2wyqQKU4GgwBAOJ4sD7Cqno3pSKSCS5EfN6GHcqYHFkJNGU+4HLMQrG8TwK0C/XPVSnabl9v70c0ixKhkzUL7riBWUEEKVvMoACaHwQ2tP0XYQ7GGHbKyr/AGrkRlI+JZj8ZOaZz/k6wPWvSxi2s8zMJJdo0UgwUoco2WWWQEVbPCaEfKpyqmrOt1J07a74bbclFkC1LExHkMhAuxyKe6PzR8jQdun+oI55HjjVzhI8bNaABkNNwXyq/kLriaTb75d1tHVmVD7UykFfqQPweD4YGx/jUW46E8m4ileVMIZjKirFT8xvHiz50w72P0g+PtZm2fTl20u83DyjGdlkbIYiMJEkZtiaIpMr4q/xegynp31EIttHFuJJpJ9pLLHJhGy5CMvGmYojmNo5At8miMiK1pp/UCHbGUWpsqAVs5Lz4/8Aya8i61iOkdH/AFMQ3gZkfd7qR0V4fFlkRgMcgDAn1NwubOOaB0zeklGy9hpI0KMXVsAY0IrAFSQHCUvnHIrkQCdBc9G63HuA2IZSlWHUjgiwRYH+R5HyORdZt/V0ZlrGQo5TE+2RWRC82B/dd/gWLHiX0z6a/Te4zlSz2AFH0hqLWf8A1GZ+8sQDyB4GqeH0O4lU+6mKtGxbABiVrM0PBdLjFEe0BafVQC09Sel0mf3RKYCe1itLZbFA4NcTKKVXN0CVru4vthskhjWOMUq+B/8AzgfwOB8arPUPXYYKSRkyNPiwsBFZSz/nEc0LPg1QJFvBMrqGRgynwykEH+CPOg8/9T/1V2my33sO0rBAVlCx8KxxYNkWBNCxQBu/Irne7HdpNGksbZJIoZGHyrCwf9teR+s/6M/rN+88W7jiWY5uhS2XwCVAIzs8848nyb16p0LpSbTbxbeO8IkCAnyaHk/knn/Ogf0aNGgNKCbCTF3Qe4f2lqiSFthd9x4LcAcA+a03qLcxlkZVcxkggOoBKkjyAwKkjzyCPxoIeoZKBIuZ9sMxjQAmTtPaASBd1XI5rU0UiyIDRxdQaZSDRHgqwBHHwRqKHddzIysuJADNiBJa3a0TfyCCAeDxVE8T7BSzOv7crKEMqhc8QSQO5SDRJoEGrP30FGfQGws4wyRgknGPcTxoL5NIkgVeeaAGr7p+xjgjWKFFjjUAKqigAOP8/wA6DFJkpEgwAFgpyfzkCAP9tcLsgR+4xlp81zC9p+AMVHA+CbP5OgISXYOGkVRmpjZQAxyAy5GXGJqiAQ188V16gxNRqsblyMldq/bsBzVEtwarxbCyNS7jdBCgIYl2xGKk80TZIFKKHk0PA8kag6dtmH7kwiM7CmaNSAFDMypZ5YLkeTVmzS3QB7Ro0aBLqEvtmN2mWOMNiwYCnL0qAHyrZlQPg2RVkEO64ZQfIvSXSdxa+28qyzRBVmKjHvxBvH+3IGx8c8aDvsZKuJmDOgBNIVGLFsaHjwCOD5B8eNR7iQxSZn3pFlKJiqhljNkZ8dwBtQx5AxvgZHWc9e7yZHhRCQrZY01ZyAE4Vi1gKCxJrECxk1AP+h9+8u3BkfO+YmY90keKd/0qSLbyQSQVJomgHPXvS6zyDcQTPtd0FKiaOiDwQBIh7ZQLNA+LNEfEL9H6k64P1GJVIpni2uMlfNM0rqpP3x/ivi+h2KoAIv2lzLlUCgMWsm7Bq2ORIo38+b4jhltspRiQQMUoqT4NkkGvyNBW9G6Ht+nRSNGrszXJNIcpJZWA5Y1bMT/pUVZ4HOrbaq3czMxDEMqkAYDFRjx55BPNm2PwANdYNiqsHPfKEw91guZW7rtAAs80ABrHeuuoSrMqCR40EeRK2OGOORPtEZBgFVFY3n3DFq0Gvcl5EoRsi5Fj5ZZBiFA+3az3/j76Zc0DrPeg4iu2IK4/uOxH/uY5PzQ/9QtdAAGwOANWW8AmYRYxyRg3L38oy4SIpUeSTTUaFD5vQM9PiKxqGVFY9zhBS5scmI/liTfzd6Y0aNAvMxEicoAcl5+omsgF+/AYkfj8ag67sTPBJGv1EWvcyjJSGUFl7gpYAGvi9SdSU4ZqqM0ZyXPgDgqTfwcCwv8AOmwdBivTPQjHubmenRS6Jm1kOaZiMyKDCgvKqCKosRp71d1qWAqkRUZgd2ORWzX3oEgYoCDk5A41cdV3Xs4SMY1jUn3WckFUxJ7aBslwoo1f3ugYXg229UllWQKxU2CCCPg+CPINfBo+RoI/SfUJJ4M5SC2bCwK4B4B+Mh9LVVMGHxZehkxkZHYEuS8YCEUoCAgmyGORJvjhgK4JNbDu9vsgIWYAs5ICRn/1GYqDiDkaFXyTiSfnSvrLqDfpkeGSo3YBpUYcKQccSA2RL4gLVEmiasELnqRKVKPdcICpijAOQZlGVHklACeDdZCmNDWWg2O66a1bOL9Vsnct7AYLNCXOTYFqV0HJxYg21XQ1P6E30zZiV7QUqgtdS92ca9ikhQvPJo2AAF1pZOnrbtGTE7lS7oFtseBeSkHji6uvnQUR9bRhb/SdRyAv2/0ct3X05BcLvi8sfzXOkt/s911MmKeJtlsbGaMy+/PWJwOBKxxk2CVYscfgHWsMcnuX7i4f6cOfH+rL78+NdF6epKtITMyOWRnC2hII7cVAFAkX5onnQcdOYMFdMkjxCrG0eFUSLogMOKABrgeNdeod7JEFjkBYGUNRxTuZWxuyS6AD/J/t1S+ud7LGIVjYrm7eCRkQjHFjgwVccnLWpGHbZFaT/p5I1TOSzK4RzIR3OcaDscF7mQKcRfGJIUscg0XqHqLbeEuq5NdAAWT5PC2MjQ8WOLPxRz/o/rksszJLi+ahiyIPNE5ZA8xEUI2IJbFvFatpeqQ7oCOHCYs5DBiy0iPg8inGzXIVhwxqjVkTps9rsleRUSIYmyPOItqHyFHJocDnxoKb1R6dmmn9yDDuTnJ3Hev0khWFJ8MV7j2jxetB0Tpv6eIR5FzZJJJ8k3wCTiPwKH4GoOkbuPcSSSootQqK9nIoVWTlSAY+W8Hk0D4rVtoFufe+gYhPr4uyfp+9ULP8jTOk+mx1m5j9tpHLMMiboCNW/Foi8DgfnyXNAaNGjQGjRo0EO82iSqUlRXU/DAEf8/8AfUMu3lCv7c1uxtfdQMq/+0BMCR/JJ/J1F17rMe0jEkgYhpEjAWrydgq8sQALPkkAaX2vqfbtF7rSCJcnT9wgcxk5cglWAonJSRXzoPnz1j/UXqcfUZ8Z5IRFKyrFwVCgigRVG8QefufudfRO1XcSRqZHWFiyMQi2VWlJjJawSWsFq8GgAe7SE8PTZN3ky7V93FRJIUutqCpP27QCCfgcaePqPaBA53MIQsqBsxWTLkq/yV5A+RoH4dsqFyqgF2yc/wCpqC2f/iqj+ANS6i224WRFeNldGAKspsEHwQfnUugNGjRoDSu7hcsjI7LgSWQAESAgjE3VG6IIIojmwSNNaNArDIk6DNKsKxjkAyXmxkvIsMPPIteCdSS7ZWZXKjNAQrULXKro/F0P9hrpuNmGLOtJKUKCQAFgPI8gg0eQDY8/fXCSug/cAYKls6A2zAc1GMj/AAAWPxzoId3HOqftSKxWNh+4lsz4nFu1kX6qsUAeaK6wHRerTHcpjJkWcLgziiGTLD/qE2a94NWRQEMKo69B3fV4oozJIxVRG0ptWDBFGRONZWAPFX+NeZ+l/wCse03G8EJ2v6dZWpZiyfUwGWfirZVFgm6W9B6bBt5bUyyhv28WVExVnPl+SzAVwFy4s2TxUsGxjREjSNFRBSKFFKKK8D44JH+TqJOqRt7eBMnuqXjKAkMoAN5fSoNiixANjXEbTOUahEhDe5G4uS/C06vgteTw18DjzoJNzMeY4yFlKEoWRig+ATVA8kduQJANffUu326peIALHJq+WPk/8a42e2EaKiliFFAsxZj/ACzElj+SdTaA0aNGg4ZQRRFg+RpTpwCD2hGIlj7YlBWjGqqAVAPAF40QKr7US5rzb+sHrqTpf6c7eKNppQ4ykViqoMbAIZbJbE+TVcjkaDR+tOkzT+00FEx50KFq7ABZBbqCFGQKk8hzVEDS/orpv6eSVJAqSFECR/IhTIAA5sGUOzV4YBgG+NJ/0n9dt1WCQyoiTQsA4TKiGBKsL8XTCrP03xY1sOpxFo2AlMJHIkFdtc83wRxyD5F+POgyPq701NPMzqglR4ylXVKQuaN3r2viKK9ysoNgEjV50Sf29rW6LKUzzMwVe0G7NMylcSO4Gvwv0iv23rLKUK0JVDYyOVgg/PbQFUwN8i/BGOmPW3TXlSJo1LNHJdfBsV3AAki6I+FYIx4U6C3iWCZFCiORI2XECiFZKZarwRwR+K+NcnbyqqhJsjmCxlQElL5UYYBTXAYg1xYOsz6G2E8RJdZPbZQv7jEHtLHIoRZkJP7j8BjRXjjXfqfrMo5EURdVysmOUN2fWoUoKa6K/DAHHI8aDO9Q6tONw2UhVlkA4YBRyQTRlJxORiI5KtzGD516Dt4p2CNJIqU5ZkRBypBCoSxbxYJZasgVQsGMbyHATFY83QNQxzbFS4UZYkkBjV1WXxeqXp/rMySorQsqOaDAOSAzYoSpQVzw4u0Pwy9+g0LRwQKbEcau5Y3Qydjfz9TGv54/Gk9/JDutt7cbq6bkMqlBkjWrMwYrwqkAgmx5oEMRqp9V7SedQ6xSIInZSLUuyYj9yMIWPLdpU0xTMAAkan9DbCaJHMyBcwv3ysZWBfiMDHAEAheDyNBUdD9Mz/qUeVMVST3Cxqy2OKEU7dwj/bbjEqbGLDV76y6a+4jRYzkY3VzGMbNG1YEkUyuuQs4mmBDfEHUPV3tzGNYiyqxVmOQ5+CKUjHK1yvyBxRy1c9HjBQTME92VFLuqFMgLKimJYBQx4J8k8C60FV6L6LJtlk9wBcjwoHzk7swObcOzFsTyCW+KAu+oMaCYO4kODFDjgpBJYmwQABVrzZH8hiWQKCWIUDySaA0nsI2ZmlkjMbm0AL32KzYtQJUFvq45ogHkUAa28KoqogCqoCqo8AAUAP4GpNGjQGjRo0Bo0ax/r8jFQksySgo3txyTI0yBxccZRwock0WpiAecQcgF16k6Od1HGqyCMxzRTAlcgTG4cAjJeCRXnVBvfQXuIR+op2/VB29vtx3VZhVztSKXElm+bBsVeeqIJW22UBdZImSVVVqL+2wcxE3yHAKkE0b5NazcfWNyNuu6GUf6zcBlWY9sMPtEJZ7hDlgrHhhlJjQLWAvdp6XVBvFMjFd2FU0AGRVgSDzyGNLldDz40hs/RRVo3ecM6TQynGPFSIYTCq0XYgkHItZ/jVfsOr7l5NvuMXLv0qSVoRn7ZmDQlQI7IDcsP9VGrOuu09RbyRIcXj/d3MMZcJlirQl5AapAQ4oGzQIDc8aDW+mOkfo9rDtg+ftIFyqrr5qzX++rTWC6P6p3M36b3iu39zbwyX7LN7krSlHjC3fCgHtNrmGbgVqw6D1zcy7x45Aqor7hSlHIKkirEw+wdLa3rKwV4B0Gt0aNGgNGjRoDRrpPeLUaNGjV1x5r5/jXnW06jIm13QSSSaWPYe57yzyyK8iq/wBSMFbbSMReCG6JHBQHQeh7vbLKjxyAMjqVYH5VhRH+QdeYen/6Jbba7tNwdxJKkbZRxMqjuBBUsw+oDngKvNfajqY3lPUI6eUK/T2JGTFA4kjpsSccqJ58keb1WbD1BuPa2IdxAJdn7rO0byXMGhAjotm5IZziDma88HQb7RrCz+pt0N1NGFFLJMoXA2sabZZUlPzTSkpZ7TYA51Y+ier7ifNdzRIigkDBCnMsZZlqz9JFffnnQanRo0aA0aNGgNZ31p6M23VI1TchgU+iRDTJZUmrBHOIBsHWi0aDOdA9PbfpUTiAFIKyZcWd8/BawSSMaGOPFXxzrREXwdc6QXatE37QyV5S0gdz2gqbKcH++jjwOWIrxoKPb+hoUlR1NRpREftp/a4eMBgBSIQSFrkkMTkLN0k0kIUTXKKctMAqhQOVyXKySvFqOSPCg0Gtlu0lQPGbU+OCDwaIIIBBBBBBAIIIOuN/tRLG8bFgHBBKkgi/sRyD+dBQ9O9awSuq0yh8MWsEH3DjGaHNObrjiu7A0DL1j0nFuJfdLMhKnKlUktShGt1asADS1jZurGk+jekpIp1klmV1TuGPuKWc3kSDIQq/Sce7IgknWii2bIiqsr9p8vTEj7EkWf58/nQcQbGGONYAiBMSAhA5H93B+q75+98+dVPTvSMMMwlBLY2VBVOGJtmvGyTwL/Gsbv8AZbhZ8XErvkmJAlJYZduLe6fpk7ywv2UI+q716RBtpMFEkzFwQzFQoB45Wq+m/wDP50FZ1j1VDt5BGQXPGdEdgNizfnmhQurBbFe7TsO9eeMNAuHeBcymioIyKgHu4tQbAvu7hWVJ1n0gzyGSCXEs2RWQuRkRiTw47cLtCO8gWR5Gl6fs1hjSJMsUUKMmLGhxyTyT/Ogze+9CQySFg2Ku8jSKURrEtlwpItc2ILE5WBj4qtTDEEUKoAVQAABQAHAAA4Go93u0iXKRgq+LP3+APuT8AcnUSK7sS4MYSS0xe81xq3FChZPbZ8Kb+AHSN13HIKPByKxNl0eru6xBX7G/N15f1wBrnQGjRo0Bo0aNAaqupdaEU0UAjeR5UkdcSgAEZQGyzDm3FVfzq11T9X6EJ54Z8lDQpIihkDr3mMk0SKIMYo38nQB9RRLLuI5Mo/0yRu7tWJEuWONEkm0IogEmqu9dn9SbYKGMoolxVNkDH9drWS4f3EgY2LqxpTqfpSOc7ou7f/UpCjVXb7LOykfey3IP21GvpIKUeOUxyoZyHSNAB79ZdlUSMVIZsjx3ZWdA8PUUPvzQnIGGFZ3cqcMGy5DeDQUn/tdNXUeqNr7aye4cH+g+2/eApclRjbgKCSy2APJ113vp4SSTP7jD39uNvJwDwvuUw8Ubka/IPHA1H1L0wsse3QSMp26MitQNhojCbH3xNj8j50DQ9R7UyiEToZGxIAsg5gsndWPcAa55+NT9P6xDOSIpA5AvgGiLK5KSKdbBGS2NU0foyJXVlkcBH27AGj/9uhRRdfIPJ090XoP6eR3ErMGFYBVVfrd8iqgKX7qLACwBxfOgudGjRoDRo0aCo3nqKGPdQ7TuaWYkdotUpGk728KSqGh5Pmq51JveuRxTGKS0qFps2oJihAYWT5UEE/ABBJ50m/pKD34p0MqNHM85AlkKs7oyGwWIH1eABwMfHGpvUvp2LerGspYYOGtSQSv9yGiLV17SPt+QNBztvUu3YQ5MYnmSNhHIKZfc4RX8hGY2oBPJBAvXXbepYWWQuHjwnbb4sAWd1F0ioWLWOaHNAkgUdL9X9KJPOsxkIpoGxxBr2JDKuJP0ZE01eQB4rXXc+kI3Bt2v9Wd2tgEByhTEji1xJ+Qb0Dh9U7TKNP1CXKiyJVkFHbBWuqAL9oJPkgeSNS/+P7a3HvIPbDlyeFAjNOcj2nA8NROJ4NaqW9FRkAe4wqLbR8KiitvMZ1OKqFGTGiAAAPGp29KAxbiAzyexuBPkgCWDOxdmyIJtSzYjgUecuCAuNh1COYMY2vE4sCCCpoNTKQCpog8jwQfnTWq3ofSBtlcAgl3yNIqi8VX4FnhRyxY/mgALLQGjRo0Bo0aNAaNGjQQbjaI7IzA5RtkpDEckFTdEZCj9JseDVgVDAZlZFYLKpyykHaV5tRhzYIsFgfIHFE07o0CidRSlzPtFmwVZO0s32AP1X8Vd6aDA+Nc6XbYxkEYLRbI0Ktvua8n86BjXBYDzpHcbSBZFmfFXvEMWIBLYqBV0WNADi+SB5Nzrso6rBSA2YBF03+oX4P50GH/qv68fp23RtqIpJHlMZLGwhUBiCAfNEcEir0h/Sf1/ueqruI5REk0eDK6occSaIIzu+DRv5/FHd9f9O7bexezuoVljyyrkEN9wVIYHzyDzZ++oPTHpPadPV12kIjzNsbLMfsMmJND4Hjz8kkhaQbREZ3UHKQgsSxPgUALJxFfAoWSfJJM+jRoDRo1G8yhlUsoZrxBIs0LND5oc8aCTRo0aA0aNGgNGjRoDRo0aA0aNGgNGjRoDRo0aA0aNGgyPQgx3u893L/rn2svc+n2Ivp/sxvP/ADeqNd9v4dltVizUlN0XeRHZg6N+0rD25HIYFu0Lk2IAYfPpWjQZjZ7+c7x0ld0UOixosJKOpgDsxfG0IlyXIsB2has2aXpz7xNttolm3AkbqEqTO0asyw5blh9SYgELGQ1UMgBxQ16Do0GMn3+8TfLEGkeMSxJzEtPE0UjSSMwUUwcAcFQKAxN81fRer9SaFvdd822kcwd9uRhI00isgCJ8RhfKsVJyII7dej6NBVemd1JJBlLnkHkW3UKWCuyhhQAIIFhsVsUaF6tdGjQGjRo0Bpbqc7RwyPGhkdUZlQeWYAkKP5PGmdGg8z2XS+o7Xb7qEBy8ypOssb5FZ3kHvgZIuIN5qpDV3WTYAsZ+n7ljt2lEzjbdRdgbJb2PblVGIBt+5lHyaJ+L1u9GgxHU9nvC2+ERlj9zc7X2nTHL2iIRKVJB8fuebqvFUNJ+11NUm9tp2dod7gHKkK6yqu2AseTFkbNlrJYnivQ9GgwUkG+cqqtuVh/VSFTdP7I2tqGJ76O5BHd3c8cVqvk6tvozAJ5HDSHpasBXDu7LuAwXhMrAo0D/AG+Dr03UEmyjZ1kaNDIopXKgso58GrHk+PudBS+oIX/WbCTEtCjyBgBeMjpjHIeOAB7iZXwZBxySKroPSDBuo/YilEZbcGYzxRWpZyylJFUFsmJoZN2miARxttGgyHrDpW4aVZNoATuY/wBJOT/YhLMstEG8LkGPFmQX4FL7rbbuHdwx7cSrtozt40UWy+0FkWSzdCuwd1twCDrb6NB59HsN3DCEiR40O/3TSBAb9pmnaMgL3UWMZGP4vi9SGHqIljYvOcV2CtwgVizsN0zKLWwgF0SFvjmiN7o0GDP6/wDSbrH9T+swnxvD2795/awv+72arDtr6u6td95BO8MKMJXkO/RoGZCPajQhmLEkuF9sSoGemPuKtAG9bnRoDRo0aA0aNG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 descr="data:image/jpeg;base64,/9j/4AAQSkZJRgABAQAAAQABAAD/2wCEAAkGBxQSEhUUEhMUFBUWGB0aGBgYGB4gHxwdHx0cGyIfISAiICkiGyMoHR4fITEhJSorMS4vHSEzODMsNygvLisBCgoKBQUFDgUFDisZExkrKysrKysrKysrKysrKysrKysrKysrKysrKysrKysrKysrKysrKysrKysrKysrKysrK//AABEIAJsBRAMBIgACEQEDEQH/xAAcAAACAwADAQAAAAAAAAAAAAAABAMFBgECBwj/xAA5EAACAgEDAwMDAwMDAgUFAAABAgMREgAEIQUiMQYTQTJRYRQjcQdCgVKRoTOxFRZDYoIkNMHh8f/EABQBAQAAAAAAAAAAAAAAAAAAAAD/xAAUEQEAAAAAAAAAAAAAAAAAAAAA/9oADAMBAAIRAxEAPwD3HRo0aA0aNGgNGjRoDRo0aA0aNGgNGjRoDRo0aA0aNGgNGjRoDRo0aA0aNGgNGjRoDRo0aA0a4LAVz58fn5/7aUg3bSe08a3E6liz5Iw4GICMt8/OWNV86BzRpWCB+0ySZMt/QCim/FqWa6H586P/AA6KlDIHwbNc7cq33BayCPivGga0aUfpkJDAwxEO2bgotM3+o8cn8nnQ3ToizvgFeQAO69rMF8Wy0ePg3oJ55lRSzsqqPJYgAfHk/nXTZ7yOVconSRQSLVgRY8ix8681/rn6Z3W620P6QSyiNwHhVrBFEB8TyxB4uzwbryRXf0G9Ob3ZncvuoZIYmCgKxNllskhPng1f+BfNB7Fo1Ds9ysqLIhJVgCLBBo/cEAqfuCAR86m0Bo1QL1uaQ7j9PAsggkMZVpMXdlAZqBXEWCMSzANwSVBvXMnqeJN222mKRVBHMC7gE5u6EV47So5s/UP8hfaNGjQGjRo0Bo0aNAaNGjQGjRo0Bo0aNAaNGjQGjRo0Bo0aNAaNcM1Cz4Gsj0f+pXTt1uBtoZ8pGNLaMAx+wJHP/wCtBr9GjRoDRqp9QdUaD2VUKDNKI/cf6I7BNtRF3WCrYyZlFi9RzdRmig3EkxhqJSySrlgRjdugyZAreaLdvPHIAXWjUe2kyRWsG1BseORfF81qTQGjRpHrPWINpGZdzKsUYoZMfk8UB5P+NA9peTcHJQqFwSQzArSUL5s2eaFAHz8ark6ou7Vl2c4IpSZ0USJRNFVa8C9A/wCrGwWU2AbWGFUBCKFBJYgACyxJJ/kkkk/JOgX2/TlGDP8Auyx3jK6rmMruiFGPBqhXGmNxOsal3IVVFkn4Gq1PUe3MoiDkk5AMEbG1IU91VVmsvF8XfGpdxG+4RkK+0pZlYOoYuvjJaels8gsCfwNAl0z1VFNKIgrrYBUtiLPNrQYkMK5BHGSg0TWrN+oxgMQS+LYMI1LkN9iFBI/N+PnWW6R6OkjlR3lFJiQVNsxU5Ek4LRb6XPPuUDSnWi6h1yCBwkjkEqz8KzUFr6sQcSSaUH6jwLPGgxu89W7gy2rKihgAuKkUT5PfbBv+mtcu14a3EfUkJxa0b2xKVcEUp88kYmj5APFi6sXFL0bbSMJWhjLcGyvmjkpYeGKnuXIHEkkUSddNr6g28kntq5y4q1ZQSboBiACxALBbsrTAFSDoEt/6w26EBD75Nf8ASKkWRlQNgFsO+hdLTGlN6vdvOsiq6MrowBVlIIIPIII4I/Osr1r0eZJfchKpkwLA0tGqzWkPdjSm/rW1JqtXeyifbqkQRWhji5ZSQ2Q8KsQUjGvFNxwK0DU2yVn9wWsmBQOPIB58eGo8jIGufubj224ZWEUgYkID7uICOeAfBOJs/SfPxdHScvqfbqyqWe2IH/TftJXKmGNqQOSvlfkAast1tkmQo6h0Ycj/AJBB+CDRBHIIBGgzXqTp7TDcAbEGcrjBuEaOxx2OXJWSMo5JoXVWpJNaU6l07cjcbg+w0/vbCOD3VaML7oabLIMwYD9wNYB4B+eNahdwY5MZpFIleoe0g/TZQnlSeGI8Ej4OJJf0CvSdsYoIo2OTRxqhP3KqAT/xprRo0Bo0aNAaNGjQGjRpSbfhVdlWRyhoqqGyfsLoH+br86BvRpR9zIDJ+yxVAMaZcpD5IAJAAHAtmFm+KAJkG55oq4OOR7bA/FiwW/AJ0E+qyXr+3VnVpKKMEc4tirNiQGasVJyXyf7h99O7PdJKiyRsro4DKymwQfkHWCn2eY6uW3DRR/qAGQhfbcfp9vav2+4Q/wBBCuCQaHJ5D0PRpXpczPDE7RmJmjUtGfKEqCVP8Hj/ABprQGjRqDdbnDDtdi7hRit1dmz8KoAJJP8AAskAhLI4AJPwLocnj7D50tFNI7KQoWMqSc7EmVihjVAVZNm/HA1123TwCrykTSpnjIyKCoc2VWh2igB9yFFknnThOgqOpdDO4gaGWeQ5LKpK0oPuKy8qBTBVagDY4BORF68e9G/0W3UG+il3MkPtQuslxsxLsvcAAVFAMBZNfi9e0bvqRCBoopZcg5GK1WKk9wYqeSAoA5JI+LIwPQN7N+ojpmYtIl/uSlDknLAm/wBoovY1d8oIevOg9Emgkp/bl7mIK5qGVPxS4kg/lifzrh92yGQyqqxrji6sWJs0bXEFaNfcUbsUa5k6lGoykJjGYjBcFQWJAHn7kgA/JIGm9Al1XPEYRpMMhmjEAlfnG+3IcGm4NVY86ze66DNJD1MJGIRutv7cUNj6/akUyNj2qWLKvF8RqSfgaaSFkbKJVObgy5sw4xxteCARQ7aAPPIJvU213KSKHjYOp8Mpsfb/AL8aDp0+IpFGreVRQf5AA0xo0aA15P8A149JbvfDavtY/d9r3AyCgwywOQvyO2q8+KuzXrGlIIQ0hlaNkdco1tr7MgbABKjKgfvQF14AYD+h3pXc7DbTfqgyNM4ZYiwIUAVlQ8M18/hV16B1SYJDIxWRwEYlYwczx4XHnI+BVc/bVZ6n68219sLEZC+Z4BPCAEqoH1ObsLYsK5vtow+m+oDdSGRwVliUKFV29vF6bNQaDg1QkIB7TwvIIUGx9GzrMgOIRTeYx/tb9uhzzGtqqlcXBzfvFa1HqnrDbaNCgBZ3CqDVHgnEEkdxAND5quPIR9QeqXglMaRXitlnJCm6prANRgmnfkqce0g2G9nAN7CzSmSnJARlCNFXawBW2BJBJOR4PHGgrvS/qKfcsEvbvQDO4NExnIBkVS15MKosMKIt60h130zO24Z4wXzctmQnDEYq1FgCI0/bwIAIOXLjnYdM6XHtwwjB7jZJYk/YCz4AHAH8nyST2m34CkokkhDhCqrRskAnuxFC7JuqBq/GgQ2PQVj2xhS4y0SrQkd0Uha7Q5qr5PAz/uu9ZnpXpLcJMjcR4F/3BTeWDtQyBIkYBrPKEYDsOq7f9Sm/USNlIO8cKz0FDEV9RooxuUj6IyMLN69FfqCortL2CNQ0jUcBxZIauQPk/HzoKP1L6gl2vtx/tEulmUtWJH1N7Rrs8Cw5K5WQQvLHpHrj7pX9xVDJjdMvBaziQCaKgDuumsEV4Fl1Dp8W5Vc7IByQq5HNGjwacc3TWLo1wNV7bFNht3eEksqKCZpZCrUfLfViTZtwt+LsCtBQdT9HStOxQI0cjuxugAr97IeS1GQ55gFiRgQE1sekkCMRhzIYqjZioUllABJAAAvg8CuRXGqDpPqx5Z1jeIIGZlBOQIK/BFEBj5C3RTvy8qHPUu/O2weMEs7EFAoxc0BbHG8wBigyXIkKSByoXe4izVltlyBGSmiLFWD8EfB1Ds5iS0bB7jxBdlAElqDktcebBHFEHiqJrvTPXTug+SFGU3xeJUkgUTRJFEMKGLAjkDIv75CGSUCVivbghXkOVBJDEcLQawQaBq7og5o0aNAaNGjQGqfc+qdokhhO4iMwB/aDAuaBJAXyTwePOrjXy8f6WdS/X+2IXVfe43AIxC5E+5YPHAyAu7oedB9IrAZ1b31X23ClYiKZeO4SEMVbk1Q448tenXlUEKWAJuhfJrzQ+a1FO5RVADMSQtgA1f8AcbI4Hk/8WddNjscAC7GWQAj3XVQ5DNlj2qAFBoAD4AuzzoJIt2rYlbIa6IU1x5s12/58652+5VwCpsG6+Lo0eDz510k6hEpIaWMEeQXFj/nXeTbxyFGZEcqckYgHEn5U/HHyNBFutuwzkiP7pTFQ7NhYyItQaHLG2AsivNDVPvup9Nj3IWd9om6tfrwD2axIJF/ajq22Ujq3tSFpGxLCTEKCMiApo/UBVmgDdj5A+ef6pegN9/4juJooZZoZW90SWCFB8gnjEKbAB8KF50H0kDrnVd6b2B2+028DG2hhjjJHyUQKf+2rHQGkenJl++ySRvIi2jveIFkDEMUVuecf8k0Nd+ooHCIVdldxZU1jiDICfxahf/kNN6DHeu9/KjwohZVfLGmA9xwC2Hg0AoLkmuBxbVTPo1v1MMc037xjNwSsOSrIveO0VYJAsZUaPJI1bwwLP+46viwxEUg7Ri5IfAi8mpT3cgBaAN3LvMnyiQyRnEH3QFoW1FRf91A/BAsH7AhNPuVQEsaqr+fPjgaXHso7t7YVlFs/tkXlRNNXddC6J8C/Gk+tdb2uxtpSqyS8hEXKSUqAOFUZOQKF/AqyANISet4kX3JdtvoogLaR9u2Kj7nG2r/Gg0ySg+CDwD/g+DX+P+NYX1jNJBKFSWSKNgzmmY1lwXtlbw2KrGhoGS2BU1rV7WWLcxmfbSJcsYCzoFJrlluxzRYnFvFnxemIpElLAqSY3KnNCOcQbWxTAq9WOOSPII0FZ6O3sk0BMptg5U8g0RVqSAASrWCQAOOOK1ZyPhJbO5WTFFQJYVgHJJIWwCKFsatQByeesIETBMlCMAIo1SscV5FjiqAoUK588VPuoi6ModkLKQHWrUkVkLBFjyLBGgl0ah2UweNWDZAgd1Vf5r4/jU2gW6jIRGaR5CaXFCAe4hbskUADkTdgA1Z41JtdusaLGihURQqqPAUCgB/A10nFvGKfgs1gkAEDGmr6rDGgeLF+QNdeqb5YInleqUf7k8BR+SxAH5I0CXqLpQ3IRCljI3ICoaMYk5LkrBjkF4IrwT4onSOkw7NWpgMuSzYrwLPxQ4GTH8ljwKAruh+oY9zuFzT25Qjqn7ikGypkWgeSpVLIsA2LvjS3rzZyu0bIkjRrRbE2LDWtD3Biyti3uEEAKcrHgGOo+nE3sjSkvFzh9MTZqBy62pIzHZbEgqo7RYI59Ws222saQkxR5BGdTRRaNVwSSWpQKqzz2ggz+hts0e2p1KkyOeQVBJNllUsxUM2TcnmyRwRqwEXvSlm91ViLR4HhJMlQl6q3AsoOa+rg8EBnfRc77gOk4MiIUZcmDBJVY2gpBeDBTkSQT9IAGtfLMq3kQKBb80PJryasf76ikOASONCAQVBVRjGAvBIsceAAL+PiyMnJ1ieSUQ9OjSeSILFNvtwv7faRmlpiZHvkqtKCT4qtBp/2WdW9sFmAYP7Z8AMB31wQGagTfcfudTwbxHrFgSQSB4JANE0eavi9Z89J6ljf/iMedeP0q45fb68sb/zWlJOtzbeVV6nHGoZsIN5AnYrSUoQqxd4mJvuNoaFnyNBL6zd4WR4mdTKwVgHamxRyBRBRBjk7MMWPtgA2BqP0XuX3EUiSu8sbRrTtVsGB7rxAt1psa4FZAEm9Jt359iQtIyoGLslKwJYeQMSwx5A8WDXOuJcYCGtI4i2JUJ9UkkiqpseLZiDwbLWSKOgpIPTG32h99mZljLNRjUgC7SgqZftjgHngkn4It+rdPj3cTISrUTR4YK4+4vmj5HB/g0RF6q2ssm3IhvOwRR/kcjJchzZUnkXXNEZf0Ds5FnZghRFjVGBWqVQcIjbt3ISSBwUVsWskHQaT0502PbF4VzZ6DvIyYh8i9HtAQsK5oA+CfI1d6y/qT1E223CBQXCxsXS17rrCrYEPYIAo3bXX1C+6Zv0njEiHg2CLBII4INEj/Ykfa9B16QmESx5SP7f7ectZNj25EgAG6u6F6c0qoAmPLktGOP7AFZuR9mOfP3Cr9tNaA0aNGgNIR7pEjeVmfEM15AkimK0oAsixwB5sV50/qrn2K7iF4pHz7mBYLRXuJAH2IUhchz82DoFekeoIp5yqiZWYEDINiRGxBr+0Elj3D6wBROPCPrDczSzwbDbyND7yvJPMl5xwpiCE4oM5bEPfbVgE1UPp702It0xdwxh7gBEVBzsI18ABVDx+2Cw/vNMeOvrQjb7rb7uVA+1Mb7fc5UQiuyOj1RJAdab7Ag/B0EcvSekQLt1XZbWb3wxib24nzAGZYySHu4N2W5+NHSI26fvIIEZ/0e7RhFFI+TQSouWKnI1EY1+kFqbxQOrrZ9ESLbwxbJoUiQcZx+4HXGrsMpysA5Wbo8c2M10jbJJuNjs4G9+DpiZSzhuwyhDEkfbwXFlyL7RweToNZ6i6lHCqhzKCWDD2wbPtsrkE+ACBRugQSLF6n6f1NdzGxiJDAUQykUSLFggGuft8HVV6y6Is6q+SqwKoCYg4LNIgQkVbBHOeN4n5ryGOi9KTYwysXRbuR2YgIvBZiW4sZFmLtyb54AAC32UweNHBDBlBBAq7F3R8am1DslYRoHZWYKMmUUpNckCzQJ8Cz/OpJIwwKsAQRRB8EH40Hmuw/q302bfKg98Ej2o5SCIzmycY3YsgdzLxXwDra9f63Ht1xb3M2HAjQsRZxB4B+fwfBNEKa8l6f/QpV3oEm6D7dafHAh3Wx2E3Q+QWBv8AAvj031b6fG4HuhgrIhBDDgpeTLYBKEjjMBiATQ5NhLF6ghi2qyD32VbQBlZpCU4NnnImrys52MciwubovU43ilZPc7GZnEpawT38Fv7OaAHC1jQKkCpi9JpJtU9uaNnLGVJlQFDkoVSqgla9vEAjjgNV6k9P+nIxtp0YBveVoXUAgBEzj9u+CwBL/uUC2V/agX9EwRuI97uGjbeb1PdjvlkioMIo75xRWGRUCy1nzq4/807b9Id4zMsILjuUhiUZkIwPdeSkBavVJ6M2EG4j2zzpe82C/p5MyCwkUKCT5yvEOjH4N/J02PRK+x7ZmfMfqcHAFL+oeRycDYsB8cgQSLFgMRoK+KFNnv8Ab7jbDDbdSNTJRxEpjMkbqBwjNWLffz5s6uupeoYop8f3mZewqoOFkK9niiQARfxzdA3qm3Qy3fTunxu0v6Sptw4A7AkTJHlz2l2P08mufHOpfUHpn3d1YcEy5MVaPj2wqIyZhSFtiHs9zhcPpsqFt1H1JGkcMi5H3Ar4YEtiwoA0DiciL+e1qBo1P/5jgG1k3TFkjiDl8hRGFg0P7rrtr6rFedVPVPSmUECe8vvRqqBmUKJCO5wAL9ouMwCuXthjiOOZD6NVthuNo8gucMC6pQW/opAapBiOKyxJNFjoKb0R/VXa7+f9NTpIWf2ywAV1ycqBz5EYXg+TevQ9eP8A9PP6PybLeLup9wjiJm9tUBtvqUEm+3ijjz5I+LPsGgT90GfG5MljsijhTMQDdUWtTwDYHnyL7dT2IniaJiyhh9S8MpBBBB+CCAQfgi9cAkTn93gxiosRwVY24bzzkAQb8Cq5uXebpYkaSQ4qosnk/wDA5J+ABydBn/TXp5YnaQ+5krMq5DDwSGKgMexj3Yngtb13CpOp+ooEmVWWUmJrLKjUCco/Fd3k8fPkZVpnoPWIJckjmMjAl+5gTTszADnuUAgAiwAALsECh6t6PB3AZJERZpAR+3bK4DFjfzlEPbViV9urW7rQajqfV44IxI+RBFgKpLHi/Hxx965IHkgaruldeiETktNavz7gJYl+8BeB2i68DELzVE67dZ9MpNt0gjKw+0tRH2wyqQKU4GgwBAOJ4sD7Cqno3pSKSCS5EfN6GHcqYHFkJNGU+4HLMQrG8TwK0C/XPVSnabl9v70c0ixKhkzUL7riBWUEEKVvMoACaHwQ2tP0XYQ7GGHbKyr/AGrkRlI+JZj8ZOaZz/k6wPWvSxi2s8zMJJdo0UgwUoco2WWWQEVbPCaEfKpyqmrOt1J07a74bbclFkC1LExHkMhAuxyKe6PzR8jQdun+oI55HjjVzhI8bNaABkNNwXyq/kLriaTb75d1tHVmVD7UykFfqQPweD4YGx/jUW46E8m4ileVMIZjKirFT8xvHiz50w72P0g+PtZm2fTl20u83DyjGdlkbIYiMJEkZtiaIpMr4q/xegynp31EIttHFuJJpJ9pLLHJhGy5CMvGmYojmNo5At8miMiK1pp/UCHbGUWpsqAVs5Lz4/8Aya8i61iOkdH/AFMQ3gZkfd7qR0V4fFlkRgMcgDAn1NwubOOaB0zeklGy9hpI0KMXVsAY0IrAFSQHCUvnHIrkQCdBc9G63HuA2IZSlWHUjgiwRYH+R5HyORdZt/V0ZlrGQo5TE+2RWRC82B/dd/gWLHiX0z6a/Te4zlSz2AFH0hqLWf8A1GZ+8sQDyB4GqeH0O4lU+6mKtGxbABiVrM0PBdLjFEe0BafVQC09Sel0mf3RKYCe1itLZbFA4NcTKKVXN0CVru4vthskhjWOMUq+B/8AzgfwOB8arPUPXYYKSRkyNPiwsBFZSz/nEc0LPg1QJFvBMrqGRgynwykEH+CPOg8/9T/1V2my33sO0rBAVlCx8KxxYNkWBNCxQBu/Irne7HdpNGksbZJIoZGHyrCwf9teR+s/6M/rN+88W7jiWY5uhS2XwCVAIzs8848nyb16p0LpSbTbxbeO8IkCAnyaHk/knn/Ogf0aNGgNKCbCTF3Qe4f2lqiSFthd9x4LcAcA+a03qLcxlkZVcxkggOoBKkjyAwKkjzyCPxoIeoZKBIuZ9sMxjQAmTtPaASBd1XI5rU0UiyIDRxdQaZSDRHgqwBHHwRqKHddzIysuJADNiBJa3a0TfyCCAeDxVE8T7BSzOv7crKEMqhc8QSQO5SDRJoEGrP30FGfQGws4wyRgknGPcTxoL5NIkgVeeaAGr7p+xjgjWKFFjjUAKqigAOP8/wA6DFJkpEgwAFgpyfzkCAP9tcLsgR+4xlp81zC9p+AMVHA+CbP5OgISXYOGkVRmpjZQAxyAy5GXGJqiAQ188V16gxNRqsblyMldq/bsBzVEtwarxbCyNS7jdBCgIYl2xGKk80TZIFKKHk0PA8kag6dtmH7kwiM7CmaNSAFDMypZ5YLkeTVmzS3QB7Ro0aBLqEvtmN2mWOMNiwYCnL0qAHyrZlQPg2RVkEO64ZQfIvSXSdxa+28qyzRBVmKjHvxBvH+3IGx8c8aDvsZKuJmDOgBNIVGLFsaHjwCOD5B8eNR7iQxSZn3pFlKJiqhljNkZ8dwBtQx5AxvgZHWc9e7yZHhRCQrZY01ZyAE4Vi1gKCxJrECxk1AP+h9+8u3BkfO+YmY90keKd/0qSLbyQSQVJomgHPXvS6zyDcQTPtd0FKiaOiDwQBIh7ZQLNA+LNEfEL9H6k64P1GJVIpni2uMlfNM0rqpP3x/ivi+h2KoAIv2lzLlUCgMWsm7Bq2ORIo38+b4jhltspRiQQMUoqT4NkkGvyNBW9G6Ht+nRSNGrszXJNIcpJZWA5Y1bMT/pUVZ4HOrbaq3czMxDEMqkAYDFRjx55BPNm2PwANdYNiqsHPfKEw91guZW7rtAAs80ABrHeuuoSrMqCR40EeRK2OGOORPtEZBgFVFY3n3DFq0Gvcl5EoRsi5Fj5ZZBiFA+3az3/j76Zc0DrPeg4iu2IK4/uOxH/uY5PzQ/9QtdAAGwOANWW8AmYRYxyRg3L38oy4SIpUeSTTUaFD5vQM9PiKxqGVFY9zhBS5scmI/liTfzd6Y0aNAvMxEicoAcl5+omsgF+/AYkfj8ag67sTPBJGv1EWvcyjJSGUFl7gpYAGvi9SdSU4ZqqM0ZyXPgDgqTfwcCwv8AOmwdBivTPQjHubmenRS6Jm1kOaZiMyKDCgvKqCKosRp71d1qWAqkRUZgd2ORWzX3oEgYoCDk5A41cdV3Xs4SMY1jUn3WckFUxJ7aBslwoo1f3ugYXg229UllWQKxU2CCCPg+CPINfBo+RoI/SfUJJ4M5SC2bCwK4B4B+Mh9LVVMGHxZehkxkZHYEuS8YCEUoCAgmyGORJvjhgK4JNbDu9vsgIWYAs5ICRn/1GYqDiDkaFXyTiSfnSvrLqDfpkeGSo3YBpUYcKQccSA2RL4gLVEmiasELnqRKVKPdcICpijAOQZlGVHklACeDdZCmNDWWg2O66a1bOL9Vsnct7AYLNCXOTYFqV0HJxYg21XQ1P6E30zZiV7QUqgtdS92ca9ikhQvPJo2AAF1pZOnrbtGTE7lS7oFtseBeSkHji6uvnQUR9bRhb/SdRyAv2/0ct3X05BcLvi8sfzXOkt/s911MmKeJtlsbGaMy+/PWJwOBKxxk2CVYscfgHWsMcnuX7i4f6cOfH+rL78+NdF6epKtITMyOWRnC2hII7cVAFAkX5onnQcdOYMFdMkjxCrG0eFUSLogMOKABrgeNdeod7JEFjkBYGUNRxTuZWxuyS6AD/J/t1S+ud7LGIVjYrm7eCRkQjHFjgwVccnLWpGHbZFaT/p5I1TOSzK4RzIR3OcaDscF7mQKcRfGJIUscg0XqHqLbeEuq5NdAAWT5PC2MjQ8WOLPxRz/o/rksszJLi+ahiyIPNE5ZA8xEUI2IJbFvFatpeqQ7oCOHCYs5DBiy0iPg8inGzXIVhwxqjVkTps9rsleRUSIYmyPOItqHyFHJocDnxoKb1R6dmmn9yDDuTnJ3Hev0khWFJ8MV7j2jxetB0Tpv6eIR5FzZJJJ8k3wCTiPwKH4GoOkbuPcSSSootQqK9nIoVWTlSAY+W8Hk0D4rVtoFufe+gYhPr4uyfp+9ULP8jTOk+mx1m5j9tpHLMMiboCNW/Foi8DgfnyXNAaNGjQGjRo0EO82iSqUlRXU/DAEf8/8AfUMu3lCv7c1uxtfdQMq/+0BMCR/JJ/J1F17rMe0jEkgYhpEjAWrydgq8sQALPkkAaX2vqfbtF7rSCJcnT9wgcxk5cglWAonJSRXzoPnz1j/UXqcfUZ8Z5IRFKyrFwVCgigRVG8QefufudfRO1XcSRqZHWFiyMQi2VWlJjJawSWsFq8GgAe7SE8PTZN3ky7V93FRJIUutqCpP27QCCfgcaePqPaBA53MIQsqBsxWTLkq/yV5A+RoH4dsqFyqgF2yc/wCpqC2f/iqj+ANS6i224WRFeNldGAKspsEHwQfnUugNGjRoDSu7hcsjI7LgSWQAESAgjE3VG6IIIojmwSNNaNArDIk6DNKsKxjkAyXmxkvIsMPPIteCdSS7ZWZXKjNAQrULXKro/F0P9hrpuNmGLOtJKUKCQAFgPI8gg0eQDY8/fXCSug/cAYKls6A2zAc1GMj/AAAWPxzoId3HOqftSKxWNh+4lsz4nFu1kX6qsUAeaK6wHRerTHcpjJkWcLgziiGTLD/qE2a94NWRQEMKo69B3fV4oozJIxVRG0ptWDBFGRONZWAPFX+NeZ+l/wCse03G8EJ2v6dZWpZiyfUwGWfirZVFgm6W9B6bBt5bUyyhv28WVExVnPl+SzAVwFy4s2TxUsGxjREjSNFRBSKFFKKK8D44JH+TqJOqRt7eBMnuqXjKAkMoAN5fSoNiixANjXEbTOUahEhDe5G4uS/C06vgteTw18DjzoJNzMeY4yFlKEoWRig+ATVA8kduQJANffUu326peIALHJq+WPk/8a42e2EaKiliFFAsxZj/ACzElj+SdTaA0aNGg4ZQRRFg+RpTpwCD2hGIlj7YlBWjGqqAVAPAF40QKr7US5rzb+sHrqTpf6c7eKNppQ4ykViqoMbAIZbJbE+TVcjkaDR+tOkzT+00FEx50KFq7ABZBbqCFGQKk8hzVEDS/orpv6eSVJAqSFECR/IhTIAA5sGUOzV4YBgG+NJ/0n9dt1WCQyoiTQsA4TKiGBKsL8XTCrP03xY1sOpxFo2AlMJHIkFdtc83wRxyD5F+POgyPq701NPMzqglR4ylXVKQuaN3r2viKK9ysoNgEjV50Sf29rW6LKUzzMwVe0G7NMylcSO4Gvwv0iv23rLKUK0JVDYyOVgg/PbQFUwN8i/BGOmPW3TXlSJo1LNHJdfBsV3AAki6I+FYIx4U6C3iWCZFCiORI2XECiFZKZarwRwR+K+NcnbyqqhJsjmCxlQElL5UYYBTXAYg1xYOsz6G2E8RJdZPbZQv7jEHtLHIoRZkJP7j8BjRXjjXfqfrMo5EURdVysmOUN2fWoUoKa6K/DAHHI8aDO9Q6tONw2UhVlkA4YBRyQTRlJxORiI5KtzGD516Dt4p2CNJIqU5ZkRBypBCoSxbxYJZasgVQsGMbyHATFY83QNQxzbFS4UZYkkBjV1WXxeqXp/rMySorQsqOaDAOSAzYoSpQVzw4u0Pwy9+g0LRwQKbEcau5Y3Qydjfz9TGv54/Gk9/JDutt7cbq6bkMqlBkjWrMwYrwqkAgmx5oEMRqp9V7SedQ6xSIInZSLUuyYj9yMIWPLdpU0xTMAAkan9DbCaJHMyBcwv3ysZWBfiMDHAEAheDyNBUdD9Mz/qUeVMVST3Cxqy2OKEU7dwj/bbjEqbGLDV76y6a+4jRYzkY3VzGMbNG1YEkUyuuQs4mmBDfEHUPV3tzGNYiyqxVmOQ5+CKUjHK1yvyBxRy1c9HjBQTME92VFLuqFMgLKimJYBQx4J8k8C60FV6L6LJtlk9wBcjwoHzk7swObcOzFsTyCW+KAu+oMaCYO4kODFDjgpBJYmwQABVrzZH8hiWQKCWIUDySaA0nsI2ZmlkjMbm0AL32KzYtQJUFvq45ogHkUAa28KoqogCqoCqo8AAUAP4GpNGjQGjRo0Bo0ax/r8jFQksySgo3txyTI0yBxccZRwock0WpiAecQcgF16k6Od1HGqyCMxzRTAlcgTG4cAjJeCRXnVBvfQXuIR+op2/VB29vtx3VZhVztSKXElm+bBsVeeqIJW22UBdZImSVVVqL+2wcxE3yHAKkE0b5NazcfWNyNuu6GUf6zcBlWY9sMPtEJZ7hDlgrHhhlJjQLWAvdp6XVBvFMjFd2FU0AGRVgSDzyGNLldDz40hs/RRVo3ecM6TQynGPFSIYTCq0XYgkHItZ/jVfsOr7l5NvuMXLv0qSVoRn7ZmDQlQI7IDcsP9VGrOuu09RbyRIcXj/d3MMZcJlirQl5AapAQ4oGzQIDc8aDW+mOkfo9rDtg+ftIFyqrr5qzX++rTWC6P6p3M36b3iu39zbwyX7LN7krSlHjC3fCgHtNrmGbgVqw6D1zcy7x45Aqor7hSlHIKkirEw+wdLa3rKwV4B0Gt0aNGgNGjRoDRrpPeLUaNGjV1x5r5/jXnW06jIm13QSSSaWPYe57yzyyK8iq/wBSMFbbSMReCG6JHBQHQeh7vbLKjxyAMjqVYH5VhRH+QdeYen/6Jbba7tNwdxJKkbZRxMqjuBBUsw+oDngKvNfajqY3lPUI6eUK/T2JGTFA4kjpsSccqJ58keb1WbD1BuPa2IdxAJdn7rO0byXMGhAjotm5IZziDma88HQb7RrCz+pt0N1NGFFLJMoXA2sabZZUlPzTSkpZ7TYA51Y+ier7ifNdzRIigkDBCnMsZZlqz9JFffnnQanRo0aA0aNGgNZ31p6M23VI1TchgU+iRDTJZUmrBHOIBsHWi0aDOdA9PbfpUTiAFIKyZcWd8/BawSSMaGOPFXxzrREXwdc6QXatE37QyV5S0gdz2gqbKcH++jjwOWIrxoKPb+hoUlR1NRpREftp/a4eMBgBSIQSFrkkMTkLN0k0kIUTXKKctMAqhQOVyXKySvFqOSPCg0Gtlu0lQPGbU+OCDwaIIIBBBBBBAIIIOuN/tRLG8bFgHBBKkgi/sRyD+dBQ9O9awSuq0yh8MWsEH3DjGaHNObrjiu7A0DL1j0nFuJfdLMhKnKlUktShGt1asADS1jZurGk+jekpIp1klmV1TuGPuKWc3kSDIQq/Sce7IgknWii2bIiqsr9p8vTEj7EkWf58/nQcQbGGONYAiBMSAhA5H93B+q75+98+dVPTvSMMMwlBLY2VBVOGJtmvGyTwL/Gsbv8AZbhZ8XErvkmJAlJYZduLe6fpk7ywv2UI+q716RBtpMFEkzFwQzFQoB45Wq+m/wDP50FZ1j1VDt5BGQXPGdEdgNizfnmhQurBbFe7TsO9eeMNAuHeBcymioIyKgHu4tQbAvu7hWVJ1n0gzyGSCXEs2RWQuRkRiTw47cLtCO8gWR5Gl6fs1hjSJMsUUKMmLGhxyTyT/Ogze+9CQySFg2Ku8jSKURrEtlwpItc2ILE5WBj4qtTDEEUKoAVQAABQAHAAA4Go93u0iXKRgq+LP3+APuT8AcnUSK7sS4MYSS0xe81xq3FChZPbZ8Kb+AHSN13HIKPByKxNl0eru6xBX7G/N15f1wBrnQGjRo0Bo0aNAaqupdaEU0UAjeR5UkdcSgAEZQGyzDm3FVfzq11T9X6EJ54Z8lDQpIihkDr3mMk0SKIMYo38nQB9RRLLuI5Mo/0yRu7tWJEuWONEkm0IogEmqu9dn9SbYKGMoolxVNkDH9drWS4f3EgY2LqxpTqfpSOc7ou7f/UpCjVXb7LOykfey3IP21GvpIKUeOUxyoZyHSNAB79ZdlUSMVIZsjx3ZWdA8PUUPvzQnIGGFZ3cqcMGy5DeDQUn/tdNXUeqNr7aye4cH+g+2/eApclRjbgKCSy2APJ113vp4SSTP7jD39uNvJwDwvuUw8Ubka/IPHA1H1L0wsse3QSMp26MitQNhojCbH3xNj8j50DQ9R7UyiEToZGxIAsg5gsndWPcAa55+NT9P6xDOSIpA5AvgGiLK5KSKdbBGS2NU0foyJXVlkcBH27AGj/9uhRRdfIPJ090XoP6eR3ErMGFYBVVfrd8iqgKX7qLACwBxfOgudGjRoDRo0aCo3nqKGPdQ7TuaWYkdotUpGk728KSqGh5Pmq51JveuRxTGKS0qFps2oJihAYWT5UEE/ABBJ50m/pKD34p0MqNHM85AlkKs7oyGwWIH1eABwMfHGpvUvp2LerGspYYOGtSQSv9yGiLV17SPt+QNBztvUu3YQ5MYnmSNhHIKZfc4RX8hGY2oBPJBAvXXbepYWWQuHjwnbb4sAWd1F0ioWLWOaHNAkgUdL9X9KJPOsxkIpoGxxBr2JDKuJP0ZE01eQB4rXXc+kI3Bt2v9Wd2tgEByhTEji1xJ+Qb0Dh9U7TKNP1CXKiyJVkFHbBWuqAL9oJPkgeSNS/+P7a3HvIPbDlyeFAjNOcj2nA8NROJ4NaqW9FRkAe4wqLbR8KiitvMZ1OKqFGTGiAAAPGp29KAxbiAzyexuBPkgCWDOxdmyIJtSzYjgUecuCAuNh1COYMY2vE4sCCCpoNTKQCpog8jwQfnTWq3ofSBtlcAgl3yNIqi8VX4FnhRyxY/mgALLQGjRo0Bo0aNAaNGjQQbjaI7IzA5RtkpDEckFTdEZCj9JseDVgVDAZlZFYLKpyykHaV5tRhzYIsFgfIHFE07o0CidRSlzPtFmwVZO0s32AP1X8Vd6aDA+Nc6XbYxkEYLRbI0Ktvua8n86BjXBYDzpHcbSBZFmfFXvEMWIBLYqBV0WNADi+SB5Nzrso6rBSA2YBF03+oX4P50GH/qv68fp23RtqIpJHlMZLGwhUBiCAfNEcEir0h/Sf1/ueqruI5REk0eDK6occSaIIzu+DRv5/FHd9f9O7bexezuoVljyyrkEN9wVIYHzyDzZ++oPTHpPadPV12kIjzNsbLMfsMmJND4Hjz8kkhaQbREZ3UHKQgsSxPgUALJxFfAoWSfJJM+jRoDRo1G8yhlUsoZrxBIs0LND5oc8aCTRo0aA0aNGgNGjRoDRo0aA0aNGgNGjRoDRo0aA0aNGgyPQgx3u893L/rn2svc+n2Ivp/sxvP/ADeqNd9v4dltVizUlN0XeRHZg6N+0rD25HIYFu0Lk2IAYfPpWjQZjZ7+c7x0ld0UOixosJKOpgDsxfG0IlyXIsB2has2aXpz7xNttolm3AkbqEqTO0asyw5blh9SYgELGQ1UMgBxQ16Do0GMn3+8TfLEGkeMSxJzEtPE0UjSSMwUUwcAcFQKAxN81fRer9SaFvdd822kcwd9uRhI00isgCJ8RhfKsVJyII7dej6NBVemd1JJBlLnkHkW3UKWCuyhhQAIIFhsVsUaF6tdGjQGjRo0Bpbqc7RwyPGhkdUZlQeWYAkKP5PGmdGg8z2XS+o7Xb7qEBy8ypOssb5FZ3kHvgZIuIN5qpDV3WTYAsZ+n7ljt2lEzjbdRdgbJb2PblVGIBt+5lHyaJ+L1u9GgxHU9nvC2+ERlj9zc7X2nTHL2iIRKVJB8fuebqvFUNJ+11NUm9tp2dod7gHKkK6yqu2AseTFkbNlrJYnivQ9GgwUkG+cqqtuVh/VSFTdP7I2tqGJ76O5BHd3c8cVqvk6tvozAJ5HDSHpasBXDu7LuAwXhMrAo0D/AG+Dr03UEmyjZ1kaNDIopXKgso58GrHk+PudBS+oIX/WbCTEtCjyBgBeMjpjHIeOAB7iZXwZBxySKroPSDBuo/YilEZbcGYzxRWpZyylJFUFsmJoZN2miARxttGgyHrDpW4aVZNoATuY/wBJOT/YhLMstEG8LkGPFmQX4FL7rbbuHdwx7cSrtozt40UWy+0FkWSzdCuwd1twCDrb6NB59HsN3DCEiR40O/3TSBAb9pmnaMgL3UWMZGP4vi9SGHqIljYvOcV2CtwgVizsN0zKLWwgF0SFvjmiN7o0GDP6/wDSbrH9T+swnxvD2795/awv+72arDtr6u6td95BO8MKMJXkO/RoGZCPajQhmLEkuF9sSoGemPuKtAG9bnRoDRo0aA0aNGg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10" descr="data:image/jpeg;base64,/9j/4AAQSkZJRgABAQAAAQABAAD/2wCEAAkGBxQSEhUUEhMUFBUWGB0aGBgYGB4gHxwdHx0cGyIfISAiICkiGyMoHR4fITEhJSorMS4vHSEzODMsNygvLisBCgoKBQUFDgUFDisZExkrKysrKysrKysrKysrKysrKysrKysrKysrKysrKysrKysrKysrKysrKysrKysrKysrK//AABEIAJsBRAMBIgACEQEDEQH/xAAcAAACAwADAQAAAAAAAAAAAAAABAMFBgECBwj/xAA5EAACAgEDAwMDAwMDAgUFAAABAgMREgAEIQUiMQYTQTJRYRQjcQdCgVKRoTOxFRZDYoIkNMHh8f/EABQBAQAAAAAAAAAAAAAAAAAAAAD/xAAUEQEAAAAAAAAAAAAAAAAAAAAA/9oADAMBAAIRAxEAPwD3HRo0aA0aNGgNGjRoDRo0aA0aNGgNGjRoDRo0aA0aNGgNGjRoDRo0aA0aNGgNGjRoDRo0aA0a4LAVz58fn5/7aUg3bSe08a3E6liz5Iw4GICMt8/OWNV86BzRpWCB+0ySZMt/QCim/FqWa6H586P/AA6KlDIHwbNc7cq33BayCPivGga0aUfpkJDAwxEO2bgotM3+o8cn8nnQ3ToizvgFeQAO69rMF8Wy0ePg3oJ55lRSzsqqPJYgAfHk/nXTZ7yOVconSRQSLVgRY8ix8681/rn6Z3W620P6QSyiNwHhVrBFEB8TyxB4uzwbryRXf0G9Ob3ZncvuoZIYmCgKxNllskhPng1f+BfNB7Fo1Ds9ysqLIhJVgCLBBo/cEAqfuCAR86m0Bo1QL1uaQ7j9PAsggkMZVpMXdlAZqBXEWCMSzANwSVBvXMnqeJN222mKRVBHMC7gE5u6EV47So5s/UP8hfaNGjQGjRo0Bo0aNAaNGjQGjRo0Bo0aNAaNGjQGjRo0Bo0aNAaNcM1Cz4Gsj0f+pXTt1uBtoZ8pGNLaMAx+wJHP/wCtBr9GjRoDRqp9QdUaD2VUKDNKI/cf6I7BNtRF3WCrYyZlFi9RzdRmig3EkxhqJSySrlgRjdugyZAreaLdvPHIAXWjUe2kyRWsG1BseORfF81qTQGjRpHrPWINpGZdzKsUYoZMfk8UB5P+NA9peTcHJQqFwSQzArSUL5s2eaFAHz8ark6ou7Vl2c4IpSZ0USJRNFVa8C9A/wCrGwWU2AbWGFUBCKFBJYgACyxJJ/kkkk/JOgX2/TlGDP8Auyx3jK6rmMruiFGPBqhXGmNxOsal3IVVFkn4Gq1PUe3MoiDkk5AMEbG1IU91VVmsvF8XfGpdxG+4RkK+0pZlYOoYuvjJaels8gsCfwNAl0z1VFNKIgrrYBUtiLPNrQYkMK5BHGSg0TWrN+oxgMQS+LYMI1LkN9iFBI/N+PnWW6R6OkjlR3lFJiQVNsxU5Ek4LRb6XPPuUDSnWi6h1yCBwkjkEqz8KzUFr6sQcSSaUH6jwLPGgxu89W7gy2rKihgAuKkUT5PfbBv+mtcu14a3EfUkJxa0b2xKVcEUp88kYmj5APFi6sXFL0bbSMJWhjLcGyvmjkpYeGKnuXIHEkkUSddNr6g28kntq5y4q1ZQSboBiACxALBbsrTAFSDoEt/6w26EBD75Nf8ASKkWRlQNgFsO+hdLTGlN6vdvOsiq6MrowBVlIIIPIII4I/Osr1r0eZJfchKpkwLA0tGqzWkPdjSm/rW1JqtXeyifbqkQRWhji5ZSQ2Q8KsQUjGvFNxwK0DU2yVn9wWsmBQOPIB58eGo8jIGufubj224ZWEUgYkID7uICOeAfBOJs/SfPxdHScvqfbqyqWe2IH/TftJXKmGNqQOSvlfkAast1tkmQo6h0Ycj/AJBB+CDRBHIIBGgzXqTp7TDcAbEGcrjBuEaOxx2OXJWSMo5JoXVWpJNaU6l07cjcbg+w0/vbCOD3VaML7oabLIMwYD9wNYB4B+eNahdwY5MZpFIleoe0g/TZQnlSeGI8Ej4OJJf0CvSdsYoIo2OTRxqhP3KqAT/xprRo0Bo0aNAaNGjQGjRpSbfhVdlWRyhoqqGyfsLoH+br86BvRpR9zIDJ+yxVAMaZcpD5IAJAAHAtmFm+KAJkG55oq4OOR7bA/FiwW/AJ0E+qyXr+3VnVpKKMEc4tirNiQGasVJyXyf7h99O7PdJKiyRsro4DKymwQfkHWCn2eY6uW3DRR/qAGQhfbcfp9vav2+4Q/wBBCuCQaHJ5D0PRpXpczPDE7RmJmjUtGfKEqCVP8Hj/ABprQGjRqDdbnDDtdi7hRit1dmz8KoAJJP8AAskAhLI4AJPwLocnj7D50tFNI7KQoWMqSc7EmVihjVAVZNm/HA1123TwCrykTSpnjIyKCoc2VWh2igB9yFFknnThOgqOpdDO4gaGWeQ5LKpK0oPuKy8qBTBVagDY4BORF68e9G/0W3UG+il3MkPtQuslxsxLsvcAAVFAMBZNfi9e0bvqRCBoopZcg5GK1WKk9wYqeSAoA5JI+LIwPQN7N+ojpmYtIl/uSlDknLAm/wBoovY1d8oIevOg9Emgkp/bl7mIK5qGVPxS4kg/lifzrh92yGQyqqxrji6sWJs0bXEFaNfcUbsUa5k6lGoykJjGYjBcFQWJAHn7kgA/JIGm9Al1XPEYRpMMhmjEAlfnG+3IcGm4NVY86ze66DNJD1MJGIRutv7cUNj6/akUyNj2qWLKvF8RqSfgaaSFkbKJVObgy5sw4xxteCARQ7aAPPIJvU213KSKHjYOp8Mpsfb/AL8aDp0+IpFGreVRQf5AA0xo0aA15P8A149JbvfDavtY/d9r3AyCgwywOQvyO2q8+KuzXrGlIIQ0hlaNkdco1tr7MgbABKjKgfvQF14AYD+h3pXc7DbTfqgyNM4ZYiwIUAVlQ8M18/hV16B1SYJDIxWRwEYlYwczx4XHnI+BVc/bVZ6n68219sLEZC+Z4BPCAEqoH1ObsLYsK5vtow+m+oDdSGRwVliUKFV29vF6bNQaDg1QkIB7TwvIIUGx9GzrMgOIRTeYx/tb9uhzzGtqqlcXBzfvFa1HqnrDbaNCgBZ3CqDVHgnEEkdxAND5quPIR9QeqXglMaRXitlnJCm6prANRgmnfkqce0g2G9nAN7CzSmSnJARlCNFXawBW2BJBJOR4PHGgrvS/qKfcsEvbvQDO4NExnIBkVS15MKosMKIt60h130zO24Z4wXzctmQnDEYq1FgCI0/bwIAIOXLjnYdM6XHtwwjB7jZJYk/YCz4AHAH8nyST2m34CkokkhDhCqrRskAnuxFC7JuqBq/GgQ2PQVj2xhS4y0SrQkd0Uha7Q5qr5PAz/uu9ZnpXpLcJMjcR4F/3BTeWDtQyBIkYBrPKEYDsOq7f9Sm/USNlIO8cKz0FDEV9RooxuUj6IyMLN69FfqCortL2CNQ0jUcBxZIauQPk/HzoKP1L6gl2vtx/tEulmUtWJH1N7Rrs8Cw5K5WQQvLHpHrj7pX9xVDJjdMvBaziQCaKgDuumsEV4Fl1Dp8W5Vc7IByQq5HNGjwacc3TWLo1wNV7bFNht3eEksqKCZpZCrUfLfViTZtwt+LsCtBQdT9HStOxQI0cjuxugAr97IeS1GQ55gFiRgQE1sekkCMRhzIYqjZioUllABJAAAvg8CuRXGqDpPqx5Z1jeIIGZlBOQIK/BFEBj5C3RTvy8qHPUu/O2weMEs7EFAoxc0BbHG8wBigyXIkKSByoXe4izVltlyBGSmiLFWD8EfB1Ds5iS0bB7jxBdlAElqDktcebBHFEHiqJrvTPXTug+SFGU3xeJUkgUTRJFEMKGLAjkDIv75CGSUCVivbghXkOVBJDEcLQawQaBq7og5o0aNAaNGjQGqfc+qdokhhO4iMwB/aDAuaBJAXyTwePOrjXy8f6WdS/X+2IXVfe43AIxC5E+5YPHAyAu7oedB9IrAZ1b31X23ClYiKZeO4SEMVbk1Q448tenXlUEKWAJuhfJrzQ+a1FO5RVADMSQtgA1f8AcbI4Hk/8WddNjscAC7GWQAj3XVQ5DNlj2qAFBoAD4AuzzoJIt2rYlbIa6IU1x5s12/58652+5VwCpsG6+Lo0eDz510k6hEpIaWMEeQXFj/nXeTbxyFGZEcqckYgHEn5U/HHyNBFutuwzkiP7pTFQ7NhYyItQaHLG2AsivNDVPvup9Nj3IWd9om6tfrwD2axIJF/ajq22Ujq3tSFpGxLCTEKCMiApo/UBVmgDdj5A+ef6pegN9/4juJooZZoZW90SWCFB8gnjEKbAB8KF50H0kDrnVd6b2B2+028DG2hhjjJHyUQKf+2rHQGkenJl++ySRvIi2jveIFkDEMUVuecf8k0Nd+ooHCIVdldxZU1jiDICfxahf/kNN6DHeu9/KjwohZVfLGmA9xwC2Hg0AoLkmuBxbVTPo1v1MMc037xjNwSsOSrIveO0VYJAsZUaPJI1bwwLP+46viwxEUg7Ri5IfAi8mpT3cgBaAN3LvMnyiQyRnEH3QFoW1FRf91A/BAsH7AhNPuVQEsaqr+fPjgaXHso7t7YVlFs/tkXlRNNXddC6J8C/Gk+tdb2uxtpSqyS8hEXKSUqAOFUZOQKF/AqyANISet4kX3JdtvoogLaR9u2Kj7nG2r/Gg0ySg+CDwD/g+DX+P+NYX1jNJBKFSWSKNgzmmY1lwXtlbw2KrGhoGS2BU1rV7WWLcxmfbSJcsYCzoFJrlluxzRYnFvFnxemIpElLAqSY3KnNCOcQbWxTAq9WOOSPII0FZ6O3sk0BMptg5U8g0RVqSAASrWCQAOOOK1ZyPhJbO5WTFFQJYVgHJJIWwCKFsatQByeesIETBMlCMAIo1SscV5FjiqAoUK588VPuoi6ModkLKQHWrUkVkLBFjyLBGgl0ah2UweNWDZAgd1Vf5r4/jU2gW6jIRGaR5CaXFCAe4hbskUADkTdgA1Z41JtdusaLGihURQqqPAUCgB/A10nFvGKfgs1gkAEDGmr6rDGgeLF+QNdeqb5YInleqUf7k8BR+SxAH5I0CXqLpQ3IRCljI3ICoaMYk5LkrBjkF4IrwT4onSOkw7NWpgMuSzYrwLPxQ4GTH8ljwKAruh+oY9zuFzT25Qjqn7ikGypkWgeSpVLIsA2LvjS3rzZyu0bIkjRrRbE2LDWtD3Biyti3uEEAKcrHgGOo+nE3sjSkvFzh9MTZqBy62pIzHZbEgqo7RYI59Ws222saQkxR5BGdTRRaNVwSSWpQKqzz2ggz+hts0e2p1KkyOeQVBJNllUsxUM2TcnmyRwRqwEXvSlm91ViLR4HhJMlQl6q3AsoOa+rg8EBnfRc77gOk4MiIUZcmDBJVY2gpBeDBTkSQT9IAGtfLMq3kQKBb80PJryasf76ikOASONCAQVBVRjGAvBIsceAAL+PiyMnJ1ieSUQ9OjSeSILFNvtwv7faRmlpiZHvkqtKCT4qtBp/2WdW9sFmAYP7Z8AMB31wQGagTfcfudTwbxHrFgSQSB4JANE0eavi9Z89J6ljf/iMedeP0q45fb68sb/zWlJOtzbeVV6nHGoZsIN5AnYrSUoQqxd4mJvuNoaFnyNBL6zd4WR4mdTKwVgHamxRyBRBRBjk7MMWPtgA2BqP0XuX3EUiSu8sbRrTtVsGB7rxAt1psa4FZAEm9Jt359iQtIyoGLslKwJYeQMSwx5A8WDXOuJcYCGtI4i2JUJ9UkkiqpseLZiDwbLWSKOgpIPTG32h99mZljLNRjUgC7SgqZftjgHngkn4It+rdPj3cTISrUTR4YK4+4vmj5HB/g0RF6q2ssm3IhvOwRR/kcjJchzZUnkXXNEZf0Ds5FnZghRFjVGBWqVQcIjbt3ISSBwUVsWskHQaT0502PbF4VzZ6DvIyYh8i9HtAQsK5oA+CfI1d6y/qT1E223CBQXCxsXS17rrCrYEPYIAo3bXX1C+6Zv0njEiHg2CLBII4INEj/Ykfa9B16QmESx5SP7f7ectZNj25EgAG6u6F6c0qoAmPLktGOP7AFZuR9mOfP3Cr9tNaA0aNGgNIR7pEjeVmfEM15AkimK0oAsixwB5sV50/qrn2K7iF4pHz7mBYLRXuJAH2IUhchz82DoFekeoIp5yqiZWYEDINiRGxBr+0Elj3D6wBROPCPrDczSzwbDbyND7yvJPMl5xwpiCE4oM5bEPfbVgE1UPp702It0xdwxh7gBEVBzsI18ABVDx+2Cw/vNMeOvrQjb7rb7uVA+1Mb7fc5UQiuyOj1RJAdab7Ag/B0EcvSekQLt1XZbWb3wxib24nzAGZYySHu4N2W5+NHSI26fvIIEZ/0e7RhFFI+TQSouWKnI1EY1+kFqbxQOrrZ9ESLbwxbJoUiQcZx+4HXGrsMpysA5Wbo8c2M10jbJJuNjs4G9+DpiZSzhuwyhDEkfbwXFlyL7RweToNZ6i6lHCqhzKCWDD2wbPtsrkE+ACBRugQSLF6n6f1NdzGxiJDAUQykUSLFggGuft8HVV6y6Is6q+SqwKoCYg4LNIgQkVbBHOeN4n5ryGOi9KTYwysXRbuR2YgIvBZiW4sZFmLtyb54AAC32UweNHBDBlBBAq7F3R8am1DslYRoHZWYKMmUUpNckCzQJ8Cz/OpJIwwKsAQRRB8EH40Hmuw/q302bfKg98Ej2o5SCIzmycY3YsgdzLxXwDra9f63Ht1xb3M2HAjQsRZxB4B+fwfBNEKa8l6f/QpV3oEm6D7dafHAh3Wx2E3Q+QWBv8AAvj031b6fG4HuhgrIhBDDgpeTLYBKEjjMBiATQ5NhLF6ghi2qyD32VbQBlZpCU4NnnImrys52MciwubovU43ilZPc7GZnEpawT38Fv7OaAHC1jQKkCpi9JpJtU9uaNnLGVJlQFDkoVSqgla9vEAjjgNV6k9P+nIxtp0YBveVoXUAgBEzj9u+CwBL/uUC2V/agX9EwRuI97uGjbeb1PdjvlkioMIo75xRWGRUCy1nzq4/807b9Id4zMsILjuUhiUZkIwPdeSkBavVJ6M2EG4j2zzpe82C/p5MyCwkUKCT5yvEOjH4N/J02PRK+x7ZmfMfqcHAFL+oeRycDYsB8cgQSLFgMRoK+KFNnv8Ab7jbDDbdSNTJRxEpjMkbqBwjNWLffz5s6uupeoYop8f3mZewqoOFkK9niiQARfxzdA3qm3Qy3fTunxu0v6Sptw4A7AkTJHlz2l2P08mufHOpfUHpn3d1YcEy5MVaPj2wqIyZhSFtiHs9zhcPpsqFt1H1JGkcMi5H3Ar4YEtiwoA0DiciL+e1qBo1P/5jgG1k3TFkjiDl8hRGFg0P7rrtr6rFedVPVPSmUECe8vvRqqBmUKJCO5wAL9ouMwCuXthjiOOZD6NVthuNo8gucMC6pQW/opAapBiOKyxJNFjoKb0R/VXa7+f9NTpIWf2ywAV1ycqBz5EYXg+TevQ9eP8A9PP6PybLeLup9wjiJm9tUBtvqUEm+3ijjz5I+LPsGgT90GfG5MljsijhTMQDdUWtTwDYHnyL7dT2IniaJiyhh9S8MpBBBB+CCAQfgi9cAkTn93gxiosRwVY24bzzkAQb8Cq5uXebpYkaSQ4qosnk/wDA5J+ABydBn/TXp5YnaQ+5krMq5DDwSGKgMexj3Yngtb13CpOp+ooEmVWWUmJrLKjUCco/Fd3k8fPkZVpnoPWIJckjmMjAl+5gTTszADnuUAgAiwAALsECh6t6PB3AZJERZpAR+3bK4DFjfzlEPbViV9urW7rQajqfV44IxI+RBFgKpLHi/Hxx965IHkgaruldeiETktNavz7gJYl+8BeB2i68DELzVE67dZ9MpNt0gjKw+0tRH2wyqQKU4GgwBAOJ4sD7Cqno3pSKSCS5EfN6GHcqYHFkJNGU+4HLMQrG8TwK0C/XPVSnabl9v70c0ixKhkzUL7riBWUEEKVvMoACaHwQ2tP0XYQ7GGHbKyr/AGrkRlI+JZj8ZOaZz/k6wPWvSxi2s8zMJJdo0UgwUoco2WWWQEVbPCaEfKpyqmrOt1J07a74bbclFkC1LExHkMhAuxyKe6PzR8jQdun+oI55HjjVzhI8bNaABkNNwXyq/kLriaTb75d1tHVmVD7UykFfqQPweD4YGx/jUW46E8m4ileVMIZjKirFT8xvHiz50w72P0g+PtZm2fTl20u83DyjGdlkbIYiMJEkZtiaIpMr4q/xegynp31EIttHFuJJpJ9pLLHJhGy5CMvGmYojmNo5At8miMiK1pp/UCHbGUWpsqAVs5Lz4/8Aya8i61iOkdH/AFMQ3gZkfd7qR0V4fFlkRgMcgDAn1NwubOOaB0zeklGy9hpI0KMXVsAY0IrAFSQHCUvnHIrkQCdBc9G63HuA2IZSlWHUjgiwRYH+R5HyORdZt/V0ZlrGQo5TE+2RWRC82B/dd/gWLHiX0z6a/Te4zlSz2AFH0hqLWf8A1GZ+8sQDyB4GqeH0O4lU+6mKtGxbABiVrM0PBdLjFEe0BafVQC09Sel0mf3RKYCe1itLZbFA4NcTKKVXN0CVru4vthskhjWOMUq+B/8AzgfwOB8arPUPXYYKSRkyNPiwsBFZSz/nEc0LPg1QJFvBMrqGRgynwykEH+CPOg8/9T/1V2my33sO0rBAVlCx8KxxYNkWBNCxQBu/Irne7HdpNGksbZJIoZGHyrCwf9teR+s/6M/rN+88W7jiWY5uhS2XwCVAIzs8848nyb16p0LpSbTbxbeO8IkCAnyaHk/knn/Ogf0aNGgNKCbCTF3Qe4f2lqiSFthd9x4LcAcA+a03qLcxlkZVcxkggOoBKkjyAwKkjzyCPxoIeoZKBIuZ9sMxjQAmTtPaASBd1XI5rU0UiyIDRxdQaZSDRHgqwBHHwRqKHddzIysuJADNiBJa3a0TfyCCAeDxVE8T7BSzOv7crKEMqhc8QSQO5SDRJoEGrP30FGfQGws4wyRgknGPcTxoL5NIkgVeeaAGr7p+xjgjWKFFjjUAKqigAOP8/wA6DFJkpEgwAFgpyfzkCAP9tcLsgR+4xlp81zC9p+AMVHA+CbP5OgISXYOGkVRmpjZQAxyAy5GXGJqiAQ188V16gxNRqsblyMldq/bsBzVEtwarxbCyNS7jdBCgIYl2xGKk80TZIFKKHk0PA8kag6dtmH7kwiM7CmaNSAFDMypZ5YLkeTVmzS3QB7Ro0aBLqEvtmN2mWOMNiwYCnL0qAHyrZlQPg2RVkEO64ZQfIvSXSdxa+28qyzRBVmKjHvxBvH+3IGx8c8aDvsZKuJmDOgBNIVGLFsaHjwCOD5B8eNR7iQxSZn3pFlKJiqhljNkZ8dwBtQx5AxvgZHWc9e7yZHhRCQrZY01ZyAE4Vi1gKCxJrECxk1AP+h9+8u3BkfO+YmY90keKd/0qSLbyQSQVJomgHPXvS6zyDcQTPtd0FKiaOiDwQBIh7ZQLNA+LNEfEL9H6k64P1GJVIpni2uMlfNM0rqpP3x/ivi+h2KoAIv2lzLlUCgMWsm7Bq2ORIo38+b4jhltspRiQQMUoqT4NkkGvyNBW9G6Ht+nRSNGrszXJNIcpJZWA5Y1bMT/pUVZ4HOrbaq3czMxDEMqkAYDFRjx55BPNm2PwANdYNiqsHPfKEw91guZW7rtAAs80ABrHeuuoSrMqCR40EeRK2OGOORPtEZBgFVFY3n3DFq0Gvcl5EoRsi5Fj5ZZBiFA+3az3/j76Zc0DrPeg4iu2IK4/uOxH/uY5PzQ/9QtdAAGwOANWW8AmYRYxyRg3L38oy4SIpUeSTTUaFD5vQM9PiKxqGVFY9zhBS5scmI/liTfzd6Y0aNAvMxEicoAcl5+omsgF+/AYkfj8ag67sTPBJGv1EWvcyjJSGUFl7gpYAGvi9SdSU4ZqqM0ZyXPgDgqTfwcCwv8AOmwdBivTPQjHubmenRS6Jm1kOaZiMyKDCgvKqCKosRp71d1qWAqkRUZgd2ORWzX3oEgYoCDk5A41cdV3Xs4SMY1jUn3WckFUxJ7aBslwoo1f3ugYXg229UllWQKxU2CCCPg+CPINfBo+RoI/SfUJJ4M5SC2bCwK4B4B+Mh9LVVMGHxZehkxkZHYEuS8YCEUoCAgmyGORJvjhgK4JNbDu9vsgIWYAs5ICRn/1GYqDiDkaFXyTiSfnSvrLqDfpkeGSo3YBpUYcKQccSA2RL4gLVEmiasELnqRKVKPdcICpijAOQZlGVHklACeDdZCmNDWWg2O66a1bOL9Vsnct7AYLNCXOTYFqV0HJxYg21XQ1P6E30zZiV7QUqgtdS92ca9ikhQvPJo2AAF1pZOnrbtGTE7lS7oFtseBeSkHji6uvnQUR9bRhb/SdRyAv2/0ct3X05BcLvi8sfzXOkt/s911MmKeJtlsbGaMy+/PWJwOBKxxk2CVYscfgHWsMcnuX7i4f6cOfH+rL78+NdF6epKtITMyOWRnC2hII7cVAFAkX5onnQcdOYMFdMkjxCrG0eFUSLogMOKABrgeNdeod7JEFjkBYGUNRxTuZWxuyS6AD/J/t1S+ud7LGIVjYrm7eCRkQjHFjgwVccnLWpGHbZFaT/p5I1TOSzK4RzIR3OcaDscF7mQKcRfGJIUscg0XqHqLbeEuq5NdAAWT5PC2MjQ8WOLPxRz/o/rksszJLi+ahiyIPNE5ZA8xEUI2IJbFvFatpeqQ7oCOHCYs5DBiy0iPg8inGzXIVhwxqjVkTps9rsleRUSIYmyPOItqHyFHJocDnxoKb1R6dmmn9yDDuTnJ3Hev0khWFJ8MV7j2jxetB0Tpv6eIR5FzZJJJ8k3wCTiPwKH4GoOkbuPcSSSootQqK9nIoVWTlSAY+W8Hk0D4rVtoFufe+gYhPr4uyfp+9ULP8jTOk+mx1m5j9tpHLMMiboCNW/Foi8DgfnyXNAaNGjQGjRo0EO82iSqUlRXU/DAEf8/8AfUMu3lCv7c1uxtfdQMq/+0BMCR/JJ/J1F17rMe0jEkgYhpEjAWrydgq8sQALPkkAaX2vqfbtF7rSCJcnT9wgcxk5cglWAonJSRXzoPnz1j/UXqcfUZ8Z5IRFKyrFwVCgigRVG8QefufudfRO1XcSRqZHWFiyMQi2VWlJjJawSWsFq8GgAe7SE8PTZN3ky7V93FRJIUutqCpP27QCCfgcaePqPaBA53MIQsqBsxWTLkq/yV5A+RoH4dsqFyqgF2yc/wCpqC2f/iqj+ANS6i224WRFeNldGAKspsEHwQfnUugNGjRoDSu7hcsjI7LgSWQAESAgjE3VG6IIIojmwSNNaNArDIk6DNKsKxjkAyXmxkvIsMPPIteCdSS7ZWZXKjNAQrULXKro/F0P9hrpuNmGLOtJKUKCQAFgPI8gg0eQDY8/fXCSug/cAYKls6A2zAc1GMj/AAAWPxzoId3HOqftSKxWNh+4lsz4nFu1kX6qsUAeaK6wHRerTHcpjJkWcLgziiGTLD/qE2a94NWRQEMKo69B3fV4oozJIxVRG0ptWDBFGRONZWAPFX+NeZ+l/wCse03G8EJ2v6dZWpZiyfUwGWfirZVFgm6W9B6bBt5bUyyhv28WVExVnPl+SzAVwFy4s2TxUsGxjREjSNFRBSKFFKKK8D44JH+TqJOqRt7eBMnuqXjKAkMoAN5fSoNiixANjXEbTOUahEhDe5G4uS/C06vgteTw18DjzoJNzMeY4yFlKEoWRig+ATVA8kduQJANffUu326peIALHJq+WPk/8a42e2EaKiliFFAsxZj/ACzElj+SdTaA0aNGg4ZQRRFg+RpTpwCD2hGIlj7YlBWjGqqAVAPAF40QKr7US5rzb+sHrqTpf6c7eKNppQ4ykViqoMbAIZbJbE+TVcjkaDR+tOkzT+00FEx50KFq7ABZBbqCFGQKk8hzVEDS/orpv6eSVJAqSFECR/IhTIAA5sGUOzV4YBgG+NJ/0n9dt1WCQyoiTQsA4TKiGBKsL8XTCrP03xY1sOpxFo2AlMJHIkFdtc83wRxyD5F+POgyPq701NPMzqglR4ylXVKQuaN3r2viKK9ysoNgEjV50Sf29rW6LKUzzMwVe0G7NMylcSO4Gvwv0iv23rLKUK0JVDYyOVgg/PbQFUwN8i/BGOmPW3TXlSJo1LNHJdfBsV3AAki6I+FYIx4U6C3iWCZFCiORI2XECiFZKZarwRwR+K+NcnbyqqhJsjmCxlQElL5UYYBTXAYg1xYOsz6G2E8RJdZPbZQv7jEHtLHIoRZkJP7j8BjRXjjXfqfrMo5EURdVysmOUN2fWoUoKa6K/DAHHI8aDO9Q6tONw2UhVlkA4YBRyQTRlJxORiI5KtzGD516Dt4p2CNJIqU5ZkRBypBCoSxbxYJZasgVQsGMbyHATFY83QNQxzbFS4UZYkkBjV1WXxeqXp/rMySorQsqOaDAOSAzYoSpQVzw4u0Pwy9+g0LRwQKbEcau5Y3Qydjfz9TGv54/Gk9/JDutt7cbq6bkMqlBkjWrMwYrwqkAgmx5oEMRqp9V7SedQ6xSIInZSLUuyYj9yMIWPLdpU0xTMAAkan9DbCaJHMyBcwv3ysZWBfiMDHAEAheDyNBUdD9Mz/qUeVMVST3Cxqy2OKEU7dwj/bbjEqbGLDV76y6a+4jRYzkY3VzGMbNG1YEkUyuuQs4mmBDfEHUPV3tzGNYiyqxVmOQ5+CKUjHK1yvyBxRy1c9HjBQTME92VFLuqFMgLKimJYBQx4J8k8C60FV6L6LJtlk9wBcjwoHzk7swObcOzFsTyCW+KAu+oMaCYO4kODFDjgpBJYmwQABVrzZH8hiWQKCWIUDySaA0nsI2ZmlkjMbm0AL32KzYtQJUFvq45ogHkUAa28KoqogCqoCqo8AAUAP4GpNGjQGjRo0Bo0ax/r8jFQksySgo3txyTI0yBxccZRwock0WpiAecQcgF16k6Od1HGqyCMxzRTAlcgTG4cAjJeCRXnVBvfQXuIR+op2/VB29vtx3VZhVztSKXElm+bBsVeeqIJW22UBdZImSVVVqL+2wcxE3yHAKkE0b5NazcfWNyNuu6GUf6zcBlWY9sMPtEJZ7hDlgrHhhlJjQLWAvdp6XVBvFMjFd2FU0AGRVgSDzyGNLldDz40hs/RRVo3ecM6TQynGPFSIYTCq0XYgkHItZ/jVfsOr7l5NvuMXLv0qSVoRn7ZmDQlQI7IDcsP9VGrOuu09RbyRIcXj/d3MMZcJlirQl5AapAQ4oGzQIDc8aDW+mOkfo9rDtg+ftIFyqrr5qzX++rTWC6P6p3M36b3iu39zbwyX7LN7krSlHjC3fCgHtNrmGbgVqw6D1zcy7x45Aqor7hSlHIKkirEw+wdLa3rKwV4B0Gt0aNGgNGjRoDRrpPeLUaNGjV1x5r5/jXnW06jIm13QSSSaWPYe57yzyyK8iq/wBSMFbbSMReCG6JHBQHQeh7vbLKjxyAMjqVYH5VhRH+QdeYen/6Jbba7tNwdxJKkbZRxMqjuBBUsw+oDngKvNfajqY3lPUI6eUK/T2JGTFA4kjpsSccqJ58keb1WbD1BuPa2IdxAJdn7rO0byXMGhAjotm5IZziDma88HQb7RrCz+pt0N1NGFFLJMoXA2sabZZUlPzTSkpZ7TYA51Y+ier7ifNdzRIigkDBCnMsZZlqz9JFffnnQanRo0aA0aNGgNZ31p6M23VI1TchgU+iRDTJZUmrBHOIBsHWi0aDOdA9PbfpUTiAFIKyZcWd8/BawSSMaGOPFXxzrREXwdc6QXatE37QyV5S0gdz2gqbKcH++jjwOWIrxoKPb+hoUlR1NRpREftp/a4eMBgBSIQSFrkkMTkLN0k0kIUTXKKctMAqhQOVyXKySvFqOSPCg0Gtlu0lQPGbU+OCDwaIIIBBBBBBAIIIOuN/tRLG8bFgHBBKkgi/sRyD+dBQ9O9awSuq0yh8MWsEH3DjGaHNObrjiu7A0DL1j0nFuJfdLMhKnKlUktShGt1asADS1jZurGk+jekpIp1klmV1TuGPuKWc3kSDIQq/Sce7IgknWii2bIiqsr9p8vTEj7EkWf58/nQcQbGGONYAiBMSAhA5H93B+q75+98+dVPTvSMMMwlBLY2VBVOGJtmvGyTwL/Gsbv8AZbhZ8XErvkmJAlJYZduLe6fpk7ywv2UI+q716RBtpMFEkzFwQzFQoB45Wq+m/wDP50FZ1j1VDt5BGQXPGdEdgNizfnmhQurBbFe7TsO9eeMNAuHeBcymioIyKgHu4tQbAvu7hWVJ1n0gzyGSCXEs2RWQuRkRiTw47cLtCO8gWR5Gl6fs1hjSJMsUUKMmLGhxyTyT/Ogze+9CQySFg2Ku8jSKURrEtlwpItc2ILE5WBj4qtTDEEUKoAVQAABQAHAAA4Go93u0iXKRgq+LP3+APuT8AcnUSK7sS4MYSS0xe81xq3FChZPbZ8Kb+AHSN13HIKPByKxNl0eru6xBX7G/N15f1wBrnQGjRo0Bo0aNAaqupdaEU0UAjeR5UkdcSgAEZQGyzDm3FVfzq11T9X6EJ54Z8lDQpIihkDr3mMk0SKIMYo38nQB9RRLLuI5Mo/0yRu7tWJEuWONEkm0IogEmqu9dn9SbYKGMoolxVNkDH9drWS4f3EgY2LqxpTqfpSOc7ou7f/UpCjVXb7LOykfey3IP21GvpIKUeOUxyoZyHSNAB79ZdlUSMVIZsjx3ZWdA8PUUPvzQnIGGFZ3cqcMGy5DeDQUn/tdNXUeqNr7aye4cH+g+2/eApclRjbgKCSy2APJ113vp4SSTP7jD39uNvJwDwvuUw8Ubka/IPHA1H1L0wsse3QSMp26MitQNhojCbH3xNj8j50DQ9R7UyiEToZGxIAsg5gsndWPcAa55+NT9P6xDOSIpA5AvgGiLK5KSKdbBGS2NU0foyJXVlkcBH27AGj/9uhRRdfIPJ090XoP6eR3ErMGFYBVVfrd8iqgKX7qLACwBxfOgudGjRoDRo0aCo3nqKGPdQ7TuaWYkdotUpGk728KSqGh5Pmq51JveuRxTGKS0qFps2oJihAYWT5UEE/ABBJ50m/pKD34p0MqNHM85AlkKs7oyGwWIH1eABwMfHGpvUvp2LerGspYYOGtSQSv9yGiLV17SPt+QNBztvUu3YQ5MYnmSNhHIKZfc4RX8hGY2oBPJBAvXXbepYWWQuHjwnbb4sAWd1F0ioWLWOaHNAkgUdL9X9KJPOsxkIpoGxxBr2JDKuJP0ZE01eQB4rXXc+kI3Bt2v9Wd2tgEByhTEji1xJ+Qb0Dh9U7TKNP1CXKiyJVkFHbBWuqAL9oJPkgeSNS/+P7a3HvIPbDlyeFAjNOcj2nA8NROJ4NaqW9FRkAe4wqLbR8KiitvMZ1OKqFGTGiAAAPGp29KAxbiAzyexuBPkgCWDOxdmyIJtSzYjgUecuCAuNh1COYMY2vE4sCCCpoNTKQCpog8jwQfnTWq3ofSBtlcAgl3yNIqi8VX4FnhRyxY/mgALLQGjRo0Bo0aNAaNGjQQbjaI7IzA5RtkpDEckFTdEZCj9JseDVgVDAZlZFYLKpyykHaV5tRhzYIsFgfIHFE07o0CidRSlzPtFmwVZO0s32AP1X8Vd6aDA+Nc6XbYxkEYLRbI0Ktvua8n86BjXBYDzpHcbSBZFmfFXvEMWIBLYqBV0WNADi+SB5Nzrso6rBSA2YBF03+oX4P50GH/qv68fp23RtqIpJHlMZLGwhUBiCAfNEcEir0h/Sf1/ueqruI5REk0eDK6occSaIIzu+DRv5/FHd9f9O7bexezuoVljyyrkEN9wVIYHzyDzZ++oPTHpPadPV12kIjzNsbLMfsMmJND4Hjz8kkhaQbREZ3UHKQgsSxPgUALJxFfAoWSfJJM+jRoDRo1G8yhlUsoZrxBIs0LND5oc8aCTRo0aA0aNGgNGjRoDRo0aA0aNGgNGjRoDRo0aA0aNGgyPQgx3u893L/rn2svc+n2Ivp/sxvP/ADeqNd9v4dltVizUlN0XeRHZg6N+0rD25HIYFu0Lk2IAYfPpWjQZjZ7+c7x0ld0UOixosJKOpgDsxfG0IlyXIsB2has2aXpz7xNttolm3AkbqEqTO0asyw5blh9SYgELGQ1UMgBxQ16Do0GMn3+8TfLEGkeMSxJzEtPE0UjSSMwUUwcAcFQKAxN81fRer9SaFvdd822kcwd9uRhI00isgCJ8RhfKsVJyII7dej6NBVemd1JJBlLnkHkW3UKWCuyhhQAIIFhsVsUaF6tdGjQGjRo0Bpbqc7RwyPGhkdUZlQeWYAkKP5PGmdGg8z2XS+o7Xb7qEBy8ypOssb5FZ3kHvgZIuIN5qpDV3WTYAsZ+n7ljt2lEzjbdRdgbJb2PblVGIBt+5lHyaJ+L1u9GgxHU9nvC2+ERlj9zc7X2nTHL2iIRKVJB8fuebqvFUNJ+11NUm9tp2dod7gHKkK6yqu2AseTFkbNlrJYnivQ9GgwUkG+cqqtuVh/VSFTdP7I2tqGJ76O5BHd3c8cVqvk6tvozAJ5HDSHpasBXDu7LuAwXhMrAo0D/AG+Dr03UEmyjZ1kaNDIopXKgso58GrHk+PudBS+oIX/WbCTEtCjyBgBeMjpjHIeOAB7iZXwZBxySKroPSDBuo/YilEZbcGYzxRWpZyylJFUFsmJoZN2miARxttGgyHrDpW4aVZNoATuY/wBJOT/YhLMstEG8LkGPFmQX4FL7rbbuHdwx7cSrtozt40UWy+0FkWSzdCuwd1twCDrb6NB59HsN3DCEiR40O/3TSBAb9pmnaMgL3UWMZGP4vi9SGHqIljYvOcV2CtwgVizsN0zKLWwgF0SFvjmiN7o0GDP6/wDSbrH9T+swnxvD2795/awv+72arDtr6u6td95BO8MKMJXkO/RoGZCPajQhmLEkuF9sSoGemPuKtAG9bnRoDRo0aA0aNGg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60" name="Picture 12" descr="http://images.tutorvista.com/content/atom/valence-electrons-featu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2" y="3352800"/>
            <a:ext cx="41116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tutorvista.com/cms/images/81/oxygen-valence-electr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1320"/>
            <a:ext cx="338457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9"/>
          <p:cNvSpPr/>
          <p:nvPr/>
        </p:nvSpPr>
        <p:spPr>
          <a:xfrm rot="4815361">
            <a:off x="5373995" y="2764186"/>
            <a:ext cx="228600" cy="18022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7421899">
            <a:off x="4502778" y="3865556"/>
            <a:ext cx="228600" cy="12046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theodoregray.com/periodictable/Samples/006.4/s12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34" y="417921"/>
            <a:ext cx="3786187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So what is an element?</a:t>
            </a:r>
            <a:endParaRPr lang="en-US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78" y="1036468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Well, this is Carbon.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3" name="Picture 2" descr="http://lists7.com/wp-content/uploads/2012/04/carb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429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3.amazonaws.com/everystockphoto/fspid30/38/88/90/3/carbon-symbol-life-3888903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-of-elements.com/s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2" y="2027068"/>
            <a:ext cx="351265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So what is an element?</a:t>
            </a:r>
            <a:endParaRPr lang="en-US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78" y="1036468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Here’s Gold!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7172" name="Picture 4" descr="http://t3.gstatic.com/images?q=tbn:ANd9GcQNafEfTolzEvGraNW0-b-FEhNsdgxOXS0skZa2S3GU24JLZcetW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78" y="3657600"/>
            <a:ext cx="419845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log.goldandsilveronline.com/wp-content/uploads/2013/03/gold-symb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72533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eriodictable.com/Samples/079.15b/s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4830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artinmm.wiki.manheimcentral.org/file/view/gold_element.jpg/127638641/168x191/gold_ele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754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So what is an element?</a:t>
            </a:r>
            <a:endParaRPr lang="en-US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78" y="1036468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And Helium!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10242" name="Picture 2" descr="http://www.periodictable.com/Samples/002.6/s9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eriodictable.com/Samples/002.9/s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od-a.rsc-cdn.org/www.rsc.org/periodic-table/content/Images/Elements/Helium-L.jpg?5.0.1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80" y="1219200"/>
            <a:ext cx="22097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theodoregray.com/periodictable/Samples/001.17/s1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69" y="1833979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So what is an element?</a:t>
            </a:r>
            <a:endParaRPr lang="en-US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78" y="1036468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What about Hydrogen?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8194" name="Picture 2" descr="http://www.webelements.com/_media/elements/pics/lake-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9" y="4257674"/>
            <a:ext cx="4640600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eriodictable.com/Samples/001.x3/s9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1740"/>
            <a:ext cx="3852863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So what is an element?</a:t>
            </a:r>
            <a:endParaRPr lang="en-US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78" y="1036468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Hydrogen’s atomic structure</a:t>
            </a: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2403628"/>
            <a:ext cx="3886200" cy="407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u="sng" dirty="0" smtClean="0">
                <a:solidFill>
                  <a:prstClr val="white"/>
                </a:solidFill>
              </a:rPr>
              <a:t>Hydrogen:</a:t>
            </a: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1 Proton</a:t>
            </a:r>
          </a:p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1 Electron</a:t>
            </a:r>
          </a:p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0 Neutrons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9222" name="Picture 6" descr="http://rsandas.com/images/Hydrogen_At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51590"/>
            <a:ext cx="3352800" cy="40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So what is an element?</a:t>
            </a:r>
            <a:endParaRPr lang="en-US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78" y="1036468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Helium’s atomic structure</a:t>
            </a: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2403628"/>
            <a:ext cx="3886200" cy="407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u="sng" dirty="0" smtClean="0">
                <a:solidFill>
                  <a:prstClr val="white"/>
                </a:solidFill>
              </a:rPr>
              <a:t>Helium:</a:t>
            </a: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2 Protons</a:t>
            </a:r>
          </a:p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2 Electrons</a:t>
            </a:r>
          </a:p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2 Neutrons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11266" name="Picture 2" descr="http://toolboxes.flexiblelearning.net.au/demosites/series12/12_04/toolbox1204/resources/01principles/02principles/images/01helium_ato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5062"/>
            <a:ext cx="39188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TSQAK4WDicw/T_QJNHdXVbI/AAAAAAAAAc8/pn2dK-shen0/s1600/Listrikstati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7" y="1905000"/>
            <a:ext cx="86296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828800" y="4169546"/>
            <a:ext cx="7620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0" y="670264"/>
            <a:ext cx="3886200" cy="110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Helium</a:t>
            </a: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0597"/>
            <a:ext cx="3886200" cy="110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Hydrogen</a:t>
            </a:r>
            <a:endParaRPr 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hemicool.com/images/periodic-ta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2" y="1676400"/>
            <a:ext cx="8763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So why is it shaped this way (weird)?</a:t>
            </a:r>
            <a:endParaRPr 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/>
              <a:t>Element</a:t>
            </a:r>
            <a:r>
              <a:rPr lang="en-US" sz="5000" dirty="0" smtClean="0"/>
              <a:t>*</a:t>
            </a:r>
            <a:endParaRPr lang="en-US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500" dirty="0">
                <a:solidFill>
                  <a:prstClr val="white"/>
                </a:solidFill>
              </a:rPr>
              <a:t> </a:t>
            </a:r>
            <a:r>
              <a:rPr lang="en-US" sz="4500" dirty="0" smtClean="0">
                <a:solidFill>
                  <a:prstClr val="white"/>
                </a:solidFill>
              </a:rPr>
              <a:t>A </a:t>
            </a:r>
            <a:r>
              <a:rPr lang="en-US" sz="4500" dirty="0" smtClean="0">
                <a:solidFill>
                  <a:srgbClr val="FFFF00"/>
                </a:solidFill>
              </a:rPr>
              <a:t>pure substance </a:t>
            </a:r>
            <a:r>
              <a:rPr lang="en-US" sz="4500" dirty="0" smtClean="0">
                <a:solidFill>
                  <a:prstClr val="white"/>
                </a:solidFill>
              </a:rPr>
              <a:t>consisting of one type of </a:t>
            </a:r>
            <a:r>
              <a:rPr lang="en-US" sz="4500" dirty="0" smtClean="0">
                <a:solidFill>
                  <a:srgbClr val="FFFF00"/>
                </a:solidFill>
              </a:rPr>
              <a:t>atom</a:t>
            </a:r>
            <a:r>
              <a:rPr lang="en-US" sz="4500" dirty="0" smtClean="0">
                <a:solidFill>
                  <a:prstClr val="white"/>
                </a:solidFill>
              </a:rPr>
              <a:t>.</a:t>
            </a: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3074" name="Picture 2" descr="File:Periodic tab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133599"/>
            <a:ext cx="9677400" cy="4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hemicool.com/images/periodic-ta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763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So each </a:t>
            </a:r>
            <a:r>
              <a:rPr lang="en-US" sz="45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Period</a:t>
            </a:r>
            <a:r>
              <a:rPr lang="en-US" sz="4500" dirty="0" smtClean="0">
                <a:solidFill>
                  <a:prstClr val="white"/>
                </a:solidFill>
              </a:rPr>
              <a:t> of the Periodic Table represents a shell of electrons…</a:t>
            </a: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9944" y="2286000"/>
            <a:ext cx="4828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1</a:t>
            </a:r>
            <a:endParaRPr lang="en-US" sz="4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265" y="2743200"/>
            <a:ext cx="4828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265" y="3200400"/>
            <a:ext cx="4828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3</a:t>
            </a:r>
            <a:endParaRPr lang="en-US" sz="4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3544" y="3615645"/>
            <a:ext cx="4828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9865" y="4072845"/>
            <a:ext cx="4828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5</a:t>
            </a:r>
            <a:endParaRPr lang="en-US" sz="4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9865" y="4530045"/>
            <a:ext cx="4828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6</a:t>
            </a:r>
            <a:endParaRPr lang="en-US" sz="4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65" y="5029200"/>
            <a:ext cx="4828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206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752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0.tqn.com/d/chemistry/1/0/D/9/1/phosphorusat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86" y="1219200"/>
            <a:ext cx="616688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figures.boundless.com/14103/full/electron-shell-008-oxygen-no-labe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6" descr="https://figures.boundless.com/14103/full/electron-shell-008-oxygen-no-labe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53" name="Picture 9" descr="http://0.tqn.com/d/chemistry/1/0/t/8/1/heliumat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664" y="-762000"/>
            <a:ext cx="5314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3830"/>
            <a:ext cx="9144000" cy="118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Look at your Periodic Table! Which </a:t>
            </a:r>
            <a:r>
              <a:rPr lang="en-US" sz="45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Period</a:t>
            </a:r>
            <a:r>
              <a:rPr lang="en-US" sz="4500" dirty="0" smtClean="0">
                <a:solidFill>
                  <a:prstClr val="white"/>
                </a:solidFill>
              </a:rPr>
              <a:t> is each of these elements in?</a:t>
            </a:r>
            <a:endParaRPr 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T-blank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104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95400" y="2057400"/>
            <a:ext cx="381000" cy="2667000"/>
          </a:xfrm>
          <a:prstGeom prst="rect">
            <a:avLst/>
          </a:prstGeom>
          <a:solidFill>
            <a:schemeClr val="accent3">
              <a:lumMod val="50000"/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5400000">
            <a:off x="4572000" y="0"/>
            <a:ext cx="304800" cy="6858000"/>
          </a:xfrm>
          <a:prstGeom prst="rect">
            <a:avLst/>
          </a:prstGeom>
          <a:solidFill>
            <a:srgbClr val="7030A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2514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48400" y="2895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248400" y="3276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29400" y="3276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010400" y="3657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629400" y="3657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391400" y="4038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0" y="8382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Group or Family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/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Similar chemical properties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838200" y="175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0" y="3048000"/>
            <a:ext cx="1143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Period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Atoms increase in size from left to right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7620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848600" y="4876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Metalloids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077" name="AutoShape 29"/>
          <p:cNvSpPr>
            <a:spLocks/>
          </p:cNvSpPr>
          <p:nvPr/>
        </p:nvSpPr>
        <p:spPr bwMode="auto">
          <a:xfrm rot="-7178779">
            <a:off x="6651626" y="666750"/>
            <a:ext cx="838200" cy="2117725"/>
          </a:xfrm>
          <a:prstGeom prst="rightBrace">
            <a:avLst>
              <a:gd name="adj1" fmla="val 246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943600" y="106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Non-Metals</a:t>
            </a:r>
          </a:p>
        </p:txBody>
      </p:sp>
      <p:sp>
        <p:nvSpPr>
          <p:cNvPr id="18451" name="Rectangle 32"/>
          <p:cNvSpPr>
            <a:spLocks noChangeArrowheads="1"/>
          </p:cNvSpPr>
          <p:nvPr/>
        </p:nvSpPr>
        <p:spPr bwMode="auto">
          <a:xfrm>
            <a:off x="1447800" y="6248400"/>
            <a:ext cx="6781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 flipV="1">
            <a:off x="7620000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AutoShape 34"/>
          <p:cNvSpPr>
            <a:spLocks/>
          </p:cNvSpPr>
          <p:nvPr/>
        </p:nvSpPr>
        <p:spPr bwMode="auto">
          <a:xfrm rot="-5400000">
            <a:off x="3924300" y="3314700"/>
            <a:ext cx="762000" cy="5410200"/>
          </a:xfrm>
          <a:prstGeom prst="leftBrace">
            <a:avLst>
              <a:gd name="adj1" fmla="val 5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3733800" y="6491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Metals</a:t>
            </a:r>
          </a:p>
        </p:txBody>
      </p:sp>
      <p:sp>
        <p:nvSpPr>
          <p:cNvPr id="18455" name="Title 2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b="1" smtClean="0"/>
              <a:t>Periodic Table Geography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You will need : three colored pencils and 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4" grpId="0" animBg="1"/>
      <p:bldP spid="2065" grpId="0"/>
      <p:bldP spid="2066" grpId="0" animBg="1"/>
      <p:bldP spid="2067" grpId="0"/>
      <p:bldP spid="2068" grpId="0" animBg="1"/>
      <p:bldP spid="2069" grpId="0"/>
      <p:bldP spid="2077" grpId="0" animBg="1"/>
      <p:bldP spid="2078" grpId="0"/>
      <p:bldP spid="2081" grpId="0" animBg="1"/>
      <p:bldP spid="2082" grpId="0" animBg="1"/>
      <p:bldP spid="20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T-blank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70104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95400" y="2209800"/>
            <a:ext cx="381000" cy="2667000"/>
          </a:xfrm>
          <a:prstGeom prst="rect">
            <a:avLst/>
          </a:prstGeom>
          <a:solidFill>
            <a:schemeClr val="accent3">
              <a:lumMod val="50000"/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2590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48400" y="2971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248400" y="3352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29400" y="3352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010400" y="3733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629400" y="3733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391400" y="4114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04800" y="304800"/>
            <a:ext cx="3276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Alkali Metals Family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This family is the most reactive family of elements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371600" y="1371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096000" y="0"/>
            <a:ext cx="304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Noble Gas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This family is the least reactive family of elements</a:t>
            </a: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7924800" y="1219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32"/>
          <p:cNvSpPr>
            <a:spLocks noChangeArrowheads="1"/>
          </p:cNvSpPr>
          <p:nvPr/>
        </p:nvSpPr>
        <p:spPr bwMode="auto">
          <a:xfrm>
            <a:off x="1447800" y="6248400"/>
            <a:ext cx="6781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7772400" y="2209800"/>
            <a:ext cx="304800" cy="2209800"/>
          </a:xfrm>
          <a:prstGeom prst="rect">
            <a:avLst/>
          </a:prstGeom>
          <a:solidFill>
            <a:srgbClr val="00B050">
              <a:alpha val="32156"/>
            </a:srgb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73" name="TextBox 29"/>
          <p:cNvSpPr txBox="1">
            <a:spLocks noChangeArrowheads="1"/>
          </p:cNvSpPr>
          <p:nvPr/>
        </p:nvSpPr>
        <p:spPr bwMode="auto">
          <a:xfrm>
            <a:off x="4800600" y="6172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PBS Hunting the Elements Video on You Tube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4" grpId="0" animBg="1"/>
      <p:bldP spid="2065" grpId="0"/>
      <p:bldP spid="2066" grpId="0" animBg="1"/>
      <p:bldP spid="2071" grpId="0"/>
      <p:bldP spid="2072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5041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Families of Elements on the Periodic Table – Part 1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awyerscience.com/assets/periodic_table_famil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9154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28600" y="4064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Families of Elements on the Periodic Table – Part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5400" y="1009080"/>
              <a:ext cx="8564040" cy="76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40" y="999720"/>
                <a:ext cx="858276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143840" y="1652040"/>
              <a:ext cx="1036080" cy="134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4480" y="1642680"/>
                <a:ext cx="1054800" cy="15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Metals: GOOD conduct electricity, heat. Shiny appearance. Malleable. Ex. Al, Au, Cu</a:t>
            </a:r>
          </a:p>
          <a:p>
            <a:r>
              <a:rPr lang="en-US" dirty="0" smtClean="0"/>
              <a:t>Metalloids:  Properties of both metals and non-metals.  Ex. B, Si</a:t>
            </a:r>
          </a:p>
          <a:p>
            <a:r>
              <a:rPr lang="en-US" dirty="0" smtClean="0"/>
              <a:t>Non-metals:  Properties opposite of metals.  Dull.  Not conductive.  Brittle.  Ex. Br, Cl,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Properties of Elements Brochure</a:t>
            </a:r>
          </a:p>
        </p:txBody>
      </p:sp>
      <p:sp>
        <p:nvSpPr>
          <p:cNvPr id="25603" name="Text Placeholder 4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2133600" cy="609600"/>
          </a:xfrm>
        </p:spPr>
        <p:txBody>
          <a:bodyPr/>
          <a:lstStyle/>
          <a:p>
            <a:pPr algn="ctr"/>
            <a:r>
              <a:rPr lang="en-US" sz="3200" u="sng" smtClean="0"/>
              <a:t>Metals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6248400" y="838200"/>
            <a:ext cx="2362200" cy="5334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3200" u="sng" dirty="0" smtClean="0"/>
              <a:t>Metalloids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2743200" cy="4953000"/>
          </a:xfrm>
        </p:spPr>
        <p:txBody>
          <a:bodyPr/>
          <a:lstStyle/>
          <a:p>
            <a:r>
              <a:rPr lang="en-US" sz="2300" b="1" smtClean="0"/>
              <a:t>Most are </a:t>
            </a:r>
            <a:r>
              <a:rPr lang="en-US" sz="2300" b="1" u="sng" smtClean="0">
                <a:solidFill>
                  <a:srgbClr val="FF0000"/>
                </a:solidFill>
              </a:rPr>
              <a:t>solids</a:t>
            </a:r>
          </a:p>
          <a:p>
            <a:r>
              <a:rPr lang="en-US" sz="2300" b="1" u="sng" smtClean="0">
                <a:solidFill>
                  <a:srgbClr val="FF0000"/>
                </a:solidFill>
              </a:rPr>
              <a:t>Can be shaped</a:t>
            </a:r>
            <a:r>
              <a:rPr lang="en-US" sz="2300" b="1" smtClean="0"/>
              <a:t> &amp; pulled into wires</a:t>
            </a:r>
          </a:p>
          <a:p>
            <a:r>
              <a:rPr lang="en-US" sz="2300" b="1" u="sng" smtClean="0">
                <a:solidFill>
                  <a:srgbClr val="FF0000"/>
                </a:solidFill>
              </a:rPr>
              <a:t>Shiny</a:t>
            </a:r>
            <a:r>
              <a:rPr lang="en-US" sz="2300" b="1" smtClean="0"/>
              <a:t> / lustrous</a:t>
            </a:r>
          </a:p>
          <a:p>
            <a:r>
              <a:rPr lang="en-US" sz="2300" b="1" u="sng" smtClean="0">
                <a:solidFill>
                  <a:srgbClr val="FF0000"/>
                </a:solidFill>
              </a:rPr>
              <a:t>Good conductors </a:t>
            </a:r>
            <a:r>
              <a:rPr lang="en-US" sz="2200" b="1" smtClean="0"/>
              <a:t>of</a:t>
            </a:r>
            <a:r>
              <a:rPr lang="en-US" sz="2300" b="1" smtClean="0"/>
              <a:t> </a:t>
            </a:r>
            <a:r>
              <a:rPr lang="en-US" sz="2200" b="1" smtClean="0"/>
              <a:t>electricity/heat</a:t>
            </a:r>
          </a:p>
          <a:p>
            <a:r>
              <a:rPr lang="en-US" sz="2200" b="1" smtClean="0">
                <a:solidFill>
                  <a:srgbClr val="00B050"/>
                </a:solidFill>
              </a:rPr>
              <a:t>Ex. Copper is used for wires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6324600" y="1524000"/>
            <a:ext cx="2362200" cy="38100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700" b="1" dirty="0" smtClean="0"/>
              <a:t>Most are Solids</a:t>
            </a:r>
          </a:p>
          <a:p>
            <a:pPr>
              <a:buFont typeface="Arial" charset="0"/>
              <a:buChar char="•"/>
              <a:defRPr/>
            </a:pPr>
            <a:r>
              <a:rPr lang="en-US" sz="2700" b="1" dirty="0" smtClean="0"/>
              <a:t>Can be </a:t>
            </a:r>
            <a:r>
              <a:rPr lang="en-US" sz="2700" b="1" u="sng" dirty="0" smtClean="0">
                <a:solidFill>
                  <a:srgbClr val="FF0000"/>
                </a:solidFill>
              </a:rPr>
              <a:t>shiny</a:t>
            </a:r>
            <a:r>
              <a:rPr lang="en-US" sz="2700" b="1" dirty="0" smtClean="0"/>
              <a:t> or </a:t>
            </a:r>
            <a:r>
              <a:rPr lang="en-US" sz="2700" b="1" u="sng" dirty="0" smtClean="0">
                <a:solidFill>
                  <a:srgbClr val="FF0000"/>
                </a:solidFill>
              </a:rPr>
              <a:t>dull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/>
              <a:t>Can be </a:t>
            </a:r>
            <a:r>
              <a:rPr lang="en-US" sz="2800" b="1" u="sng" dirty="0" smtClean="0">
                <a:solidFill>
                  <a:srgbClr val="FF0000"/>
                </a:solidFill>
              </a:rPr>
              <a:t>shaped</a:t>
            </a:r>
            <a:r>
              <a:rPr lang="en-US" sz="2800" b="1" dirty="0" smtClean="0"/>
              <a:t> &amp; pulled into wires</a:t>
            </a:r>
          </a:p>
          <a:p>
            <a:pPr>
              <a:buFont typeface="Arial" charset="0"/>
              <a:buChar char="•"/>
              <a:defRPr/>
            </a:pPr>
            <a:r>
              <a:rPr lang="en-US" sz="2700" b="1" u="sng" dirty="0" smtClean="0">
                <a:solidFill>
                  <a:srgbClr val="FF0000"/>
                </a:solidFill>
              </a:rPr>
              <a:t>Conducts</a:t>
            </a:r>
            <a:r>
              <a:rPr lang="en-US" sz="2700" b="1" dirty="0" smtClean="0"/>
              <a:t> </a:t>
            </a:r>
            <a:r>
              <a:rPr lang="en-US" sz="2700" b="1" u="sng" dirty="0" smtClean="0">
                <a:solidFill>
                  <a:srgbClr val="FF0000"/>
                </a:solidFill>
              </a:rPr>
              <a:t>better</a:t>
            </a:r>
            <a:r>
              <a:rPr lang="en-US" sz="2700" b="1" dirty="0" smtClean="0"/>
              <a:t> than nonmetals but </a:t>
            </a:r>
            <a:r>
              <a:rPr lang="en-US" sz="2700" b="1" u="sng" dirty="0" smtClean="0">
                <a:solidFill>
                  <a:srgbClr val="FF0000"/>
                </a:solidFill>
              </a:rPr>
              <a:t>not as well </a:t>
            </a:r>
            <a:r>
              <a:rPr lang="en-US" sz="2700" b="1" dirty="0" smtClean="0"/>
              <a:t>as metals</a:t>
            </a:r>
          </a:p>
          <a:p>
            <a:pPr>
              <a:buFont typeface="Arial" charset="0"/>
              <a:buChar char="•"/>
              <a:defRPr/>
            </a:pPr>
            <a:r>
              <a:rPr lang="en-US" sz="2700" b="1" dirty="0" smtClean="0">
                <a:solidFill>
                  <a:srgbClr val="00B050"/>
                </a:solidFill>
              </a:rPr>
              <a:t>Ex.  Silicon used in computers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0" y="1524000"/>
            <a:ext cx="2743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b="1"/>
              <a:t>Most are </a:t>
            </a:r>
            <a:r>
              <a:rPr lang="en-US" sz="2300" b="1" u="sng">
                <a:solidFill>
                  <a:srgbClr val="FF0000"/>
                </a:solidFill>
              </a:rPr>
              <a:t>gases</a:t>
            </a:r>
          </a:p>
          <a:p>
            <a:pPr>
              <a:buFont typeface="Arial" pitchFamily="34" charset="0"/>
              <a:buChar char="•"/>
            </a:pPr>
            <a:r>
              <a:rPr lang="en-US" sz="2300" b="1"/>
              <a:t>Solid non-metals are </a:t>
            </a:r>
            <a:r>
              <a:rPr lang="en-US" sz="2300" b="1" u="sng">
                <a:solidFill>
                  <a:srgbClr val="FF0000"/>
                </a:solidFill>
              </a:rPr>
              <a:t>brittle</a:t>
            </a:r>
            <a:r>
              <a:rPr lang="en-US" sz="2300" b="1">
                <a:solidFill>
                  <a:srgbClr val="FF0000"/>
                </a:solidFill>
              </a:rPr>
              <a:t> (breaks into pieces)</a:t>
            </a:r>
          </a:p>
          <a:p>
            <a:pPr>
              <a:buFont typeface="Arial" pitchFamily="34" charset="0"/>
              <a:buChar char="•"/>
            </a:pPr>
            <a:r>
              <a:rPr lang="en-US" sz="2300" b="1"/>
              <a:t>Not shiny, but </a:t>
            </a:r>
            <a:r>
              <a:rPr lang="en-US" sz="2300" b="1" u="sng">
                <a:solidFill>
                  <a:srgbClr val="FF0000"/>
                </a:solidFill>
              </a:rPr>
              <a:t>dull</a:t>
            </a:r>
          </a:p>
          <a:p>
            <a:pPr>
              <a:buFont typeface="Arial" pitchFamily="34" charset="0"/>
              <a:buChar char="•"/>
            </a:pPr>
            <a:r>
              <a:rPr lang="en-US" sz="2300" b="1" u="sng">
                <a:solidFill>
                  <a:srgbClr val="FF0000"/>
                </a:solidFill>
              </a:rPr>
              <a:t>Poor conductors </a:t>
            </a:r>
            <a:r>
              <a:rPr lang="en-US" sz="2300" b="1"/>
              <a:t>of electricity and heat</a:t>
            </a:r>
          </a:p>
          <a:p>
            <a:pPr>
              <a:buFont typeface="Arial" pitchFamily="34" charset="0"/>
              <a:buChar char="•"/>
            </a:pPr>
            <a:r>
              <a:rPr lang="en-US" sz="2300" b="1" u="sng">
                <a:solidFill>
                  <a:srgbClr val="FF0000"/>
                </a:solidFill>
              </a:rPr>
              <a:t>Good insulator</a:t>
            </a:r>
            <a:r>
              <a:rPr lang="en-US" sz="2300" b="1">
                <a:solidFill>
                  <a:srgbClr val="FF0000"/>
                </a:solidFill>
              </a:rPr>
              <a:t> </a:t>
            </a:r>
            <a:r>
              <a:rPr lang="en-US" sz="2300" b="1"/>
              <a:t>of electricity and heat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838200"/>
            <a:ext cx="2743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>
                <a:latin typeface="+mj-lt"/>
              </a:rPr>
              <a:t>Non-metals</a:t>
            </a:r>
          </a:p>
        </p:txBody>
      </p:sp>
      <p:pic>
        <p:nvPicPr>
          <p:cNvPr id="25609" name="Picture 3" descr="images-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10200"/>
            <a:ext cx="115093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10668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334000"/>
            <a:ext cx="1066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>
            <a:off x="-113506" y="3847306"/>
            <a:ext cx="60198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086894" y="3847306"/>
            <a:ext cx="60198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953000"/>
            <a:ext cx="23637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0" y="53640"/>
              <a:ext cx="8751600" cy="241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44280"/>
                <a:ext cx="8770320" cy="26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T-blank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95400" y="2057400"/>
            <a:ext cx="381000" cy="2667000"/>
          </a:xfrm>
          <a:prstGeom prst="rect">
            <a:avLst/>
          </a:prstGeom>
          <a:solidFill>
            <a:schemeClr val="accent3">
              <a:lumMod val="50000"/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5400000">
            <a:off x="4572000" y="0"/>
            <a:ext cx="304800" cy="6858000"/>
          </a:xfrm>
          <a:prstGeom prst="rect">
            <a:avLst/>
          </a:prstGeom>
          <a:solidFill>
            <a:srgbClr val="7030A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2514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48400" y="2895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248400" y="3276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29400" y="3276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010400" y="3657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629400" y="3657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391400" y="4038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0" y="8382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Group or Family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/>
            </a:r>
            <a:br>
              <a:rPr lang="en-US" sz="2000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</a:b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Similar chemical properties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838200" y="175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-76200" y="3048000"/>
            <a:ext cx="12192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Period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/>
            </a:r>
            <a:br>
              <a:rPr lang="en-US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</a:b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Atoms </a:t>
            </a:r>
            <a:r>
              <a:rPr lang="en-US" sz="2000" b="1" dirty="0" smtClean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decrease </a:t>
            </a: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in size from left to right</a:t>
            </a:r>
            <a:endParaRPr lang="en-US" sz="2000" dirty="0">
              <a:solidFill>
                <a:srgbClr val="F79646">
                  <a:lumMod val="50000"/>
                </a:srgbClr>
              </a:solidFill>
              <a:latin typeface="Corbel" pitchFamily="34" charset="0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7620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848600" y="4876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Metalloids</a:t>
            </a:r>
            <a:endParaRPr lang="en-US" dirty="0">
              <a:solidFill>
                <a:srgbClr val="F79646">
                  <a:lumMod val="50000"/>
                </a:srgbClr>
              </a:solidFill>
              <a:latin typeface="Corbel" pitchFamily="34" charset="0"/>
            </a:endParaRPr>
          </a:p>
        </p:txBody>
      </p:sp>
      <p:sp>
        <p:nvSpPr>
          <p:cNvPr id="2077" name="AutoShape 29"/>
          <p:cNvSpPr>
            <a:spLocks/>
          </p:cNvSpPr>
          <p:nvPr/>
        </p:nvSpPr>
        <p:spPr bwMode="auto">
          <a:xfrm rot="-7178779">
            <a:off x="6651626" y="666750"/>
            <a:ext cx="838200" cy="2117725"/>
          </a:xfrm>
          <a:prstGeom prst="rightBrace">
            <a:avLst>
              <a:gd name="adj1" fmla="val 246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943600" y="106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Non-Metals</a:t>
            </a:r>
          </a:p>
        </p:txBody>
      </p:sp>
      <p:sp>
        <p:nvSpPr>
          <p:cNvPr id="13331" name="Rectangle 32"/>
          <p:cNvSpPr>
            <a:spLocks noChangeArrowheads="1"/>
          </p:cNvSpPr>
          <p:nvPr/>
        </p:nvSpPr>
        <p:spPr bwMode="auto">
          <a:xfrm>
            <a:off x="1447800" y="6248400"/>
            <a:ext cx="6781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 flipV="1">
            <a:off x="7620000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82" name="AutoShape 34"/>
          <p:cNvSpPr>
            <a:spLocks/>
          </p:cNvSpPr>
          <p:nvPr/>
        </p:nvSpPr>
        <p:spPr bwMode="auto">
          <a:xfrm rot="-5400000">
            <a:off x="3924300" y="3314700"/>
            <a:ext cx="762000" cy="5410200"/>
          </a:xfrm>
          <a:prstGeom prst="leftBrace">
            <a:avLst>
              <a:gd name="adj1" fmla="val 5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3733800" y="6491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Metals</a:t>
            </a:r>
          </a:p>
        </p:txBody>
      </p:sp>
      <p:sp>
        <p:nvSpPr>
          <p:cNvPr id="13335" name="Title 2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400" b="1" smtClean="0"/>
              <a:t>Periodic Table Geography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>You will need : three colored pencils and handout</a:t>
            </a:r>
          </a:p>
        </p:txBody>
      </p:sp>
    </p:spTree>
    <p:extLst>
      <p:ext uri="{BB962C8B-B14F-4D97-AF65-F5344CB8AC3E}">
        <p14:creationId xmlns:p14="http://schemas.microsoft.com/office/powerpoint/2010/main" val="21683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4" grpId="0" animBg="1"/>
      <p:bldP spid="2065" grpId="0"/>
      <p:bldP spid="2066" grpId="0" animBg="1"/>
      <p:bldP spid="2067" grpId="0"/>
      <p:bldP spid="2068" grpId="0" animBg="1"/>
      <p:bldP spid="2069" grpId="0"/>
      <p:bldP spid="2077" grpId="0" animBg="1"/>
      <p:bldP spid="2078" grpId="0"/>
      <p:bldP spid="2081" grpId="0" animBg="1"/>
      <p:bldP spid="2082" grpId="0" animBg="1"/>
      <p:bldP spid="20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>
                <a:solidFill>
                  <a:srgbClr val="92D050"/>
                </a:solidFill>
              </a:rPr>
              <a:t>Group</a:t>
            </a:r>
            <a:r>
              <a:rPr lang="en-US" sz="5000" dirty="0" smtClean="0">
                <a:solidFill>
                  <a:srgbClr val="92D050"/>
                </a:solidFill>
              </a:rPr>
              <a:t>*</a:t>
            </a:r>
            <a:endParaRPr lang="en-US" sz="5000" dirty="0">
              <a:solidFill>
                <a:srgbClr val="92D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5" name="Picture 2" descr="File:Periodic tab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752601"/>
            <a:ext cx="9677400" cy="52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 rot="5400000">
            <a:off x="7010400" y="3733800"/>
            <a:ext cx="32766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 rot="5400000">
            <a:off x="-457200" y="3962400"/>
            <a:ext cx="28194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066800"/>
            <a:ext cx="9144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A vertical column in the Periodic Table.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13314" name="Picture 2" descr="http://www.clker.com/cliparts/v/U/R/j/x/2/growing-plant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134789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ker.com/cliparts/v/U/R/j/x/2/growing-plant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0"/>
            <a:ext cx="134789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ker.com/cliparts/v/U/R/j/x/2/growing-plant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6141"/>
            <a:ext cx="1025152" cy="12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 rot="5400000">
            <a:off x="-1143000" y="3733800"/>
            <a:ext cx="32766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 rot="5400000">
            <a:off x="4572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 rot="5400000">
            <a:off x="9144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 rot="5400000">
            <a:off x="14478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 rot="5400000">
            <a:off x="19050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 rot="5400000">
            <a:off x="24384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 rot="5400000">
            <a:off x="28956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 rot="5400000">
            <a:off x="34290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 rot="5400000">
            <a:off x="38862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 rot="5400000">
            <a:off x="43434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 rot="5400000">
            <a:off x="4800600" y="4419600"/>
            <a:ext cx="19050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 rot="5400000">
            <a:off x="4876800" y="3962400"/>
            <a:ext cx="28194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 rot="5400000">
            <a:off x="5334000" y="3962400"/>
            <a:ext cx="28194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 rot="5400000">
            <a:off x="5867400" y="3962400"/>
            <a:ext cx="28194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 rot="5400000">
            <a:off x="6324600" y="3962400"/>
            <a:ext cx="28194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 rot="5400000">
            <a:off x="6781800" y="3962400"/>
            <a:ext cx="2819400" cy="53340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Period</a:t>
            </a:r>
            <a:r>
              <a:rPr lang="en-US" sz="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*</a:t>
            </a:r>
            <a:endParaRPr lang="en-US" sz="5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 smtClean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5" name="Picture 2" descr="File:Periodic tab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752601"/>
            <a:ext cx="9677400" cy="52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228600" y="2362200"/>
            <a:ext cx="8686800" cy="53340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5105400"/>
            <a:ext cx="8686800" cy="53340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3733800"/>
            <a:ext cx="8686800" cy="53340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066800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A horizontal row in the Periodic Table.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14338" name="Picture 2" descr="http://www.distinctiveleadership.com.au/distinct/wp-content/uploads/2013/09/push-and-pull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2286000" cy="13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istinctiveleadership.com.au/distinct/wp-content/uploads/2013/09/push-and-pull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799" y="10593"/>
            <a:ext cx="2303077" cy="13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/>
          <p:cNvSpPr/>
          <p:nvPr/>
        </p:nvSpPr>
        <p:spPr>
          <a:xfrm>
            <a:off x="228600" y="2819400"/>
            <a:ext cx="8686800" cy="53340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28600" y="3276600"/>
            <a:ext cx="8686800" cy="45720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28600" y="4191000"/>
            <a:ext cx="8686800" cy="53340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28600" y="4648200"/>
            <a:ext cx="8686800" cy="53340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T-blank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104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95400" y="2209800"/>
            <a:ext cx="381000" cy="2667000"/>
          </a:xfrm>
          <a:prstGeom prst="rect">
            <a:avLst/>
          </a:prstGeom>
          <a:solidFill>
            <a:schemeClr val="accent3">
              <a:lumMod val="50000"/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2590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48400" y="2971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248400" y="3352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29400" y="3352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010400" y="3733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629400" y="3733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391400" y="4114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04800" y="304800"/>
            <a:ext cx="3276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Alkali Metals Family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This family is the most reactive family of elements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371600" y="1371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096000" y="0"/>
            <a:ext cx="304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Noble Gas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This family is the least reactive family of elements</a:t>
            </a: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7924800" y="1219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51" name="Rectangle 32"/>
          <p:cNvSpPr>
            <a:spLocks noChangeArrowheads="1"/>
          </p:cNvSpPr>
          <p:nvPr/>
        </p:nvSpPr>
        <p:spPr bwMode="auto">
          <a:xfrm>
            <a:off x="1447800" y="6248400"/>
            <a:ext cx="6781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7772400" y="2209800"/>
            <a:ext cx="304800" cy="2209800"/>
          </a:xfrm>
          <a:prstGeom prst="rect">
            <a:avLst/>
          </a:prstGeom>
          <a:solidFill>
            <a:srgbClr val="00B05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TextBox 29"/>
          <p:cNvSpPr txBox="1">
            <a:spLocks noChangeArrowheads="1"/>
          </p:cNvSpPr>
          <p:nvPr/>
        </p:nvSpPr>
        <p:spPr bwMode="auto">
          <a:xfrm>
            <a:off x="4800600" y="61722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PBS Hunting the Elements Video on You Tube</a:t>
            </a: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4" grpId="0" animBg="1"/>
      <p:bldP spid="2065" grpId="0"/>
      <p:bldP spid="2066" grpId="0" animBg="1"/>
      <p:bldP spid="2071" grpId="0"/>
      <p:bldP spid="2072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T-blank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104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95400" y="2209800"/>
            <a:ext cx="381000" cy="2667000"/>
          </a:xfrm>
          <a:prstGeom prst="rect">
            <a:avLst/>
          </a:prstGeom>
          <a:solidFill>
            <a:schemeClr val="accent3">
              <a:lumMod val="50000"/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2590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48400" y="2971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248400" y="3352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29400" y="3352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010400" y="3733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629400" y="3733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391400" y="4114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04800" y="304800"/>
            <a:ext cx="3276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Alkali Metals Family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This family is the most reactive family of elements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371600" y="1371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096000" y="0"/>
            <a:ext cx="304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Noble Gas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This family is the least reactive family of elements</a:t>
            </a: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7924800" y="1219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51" name="Rectangle 32"/>
          <p:cNvSpPr>
            <a:spLocks noChangeArrowheads="1"/>
          </p:cNvSpPr>
          <p:nvPr/>
        </p:nvSpPr>
        <p:spPr bwMode="auto">
          <a:xfrm>
            <a:off x="1447800" y="6248400"/>
            <a:ext cx="6781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7772400" y="2209800"/>
            <a:ext cx="304800" cy="2209800"/>
          </a:xfrm>
          <a:prstGeom prst="rect">
            <a:avLst/>
          </a:prstGeom>
          <a:solidFill>
            <a:srgbClr val="00B05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TextBox 29"/>
          <p:cNvSpPr txBox="1">
            <a:spLocks noChangeArrowheads="1"/>
          </p:cNvSpPr>
          <p:nvPr/>
        </p:nvSpPr>
        <p:spPr bwMode="auto">
          <a:xfrm>
            <a:off x="4800600" y="61722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PBS Hunting the Elements Video on You Tube</a:t>
            </a: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47478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981200"/>
            <a:ext cx="457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4" grpId="0" animBg="1"/>
      <p:bldP spid="2065" grpId="0"/>
      <p:bldP spid="2066" grpId="0" animBg="1"/>
      <p:bldP spid="2071" grpId="0"/>
      <p:bldP spid="2072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T-blank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104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95400" y="2209800"/>
            <a:ext cx="381000" cy="2667000"/>
          </a:xfrm>
          <a:prstGeom prst="rect">
            <a:avLst/>
          </a:prstGeom>
          <a:solidFill>
            <a:schemeClr val="accent3">
              <a:lumMod val="50000"/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2590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48400" y="2971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248400" y="3352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29400" y="3352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010400" y="3733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629400" y="3733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391400" y="41148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04800" y="304800"/>
            <a:ext cx="3276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Alkali Metals Family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This family is the most reactive family of elements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371600" y="1371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096000" y="0"/>
            <a:ext cx="304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Noble Gas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This family is the least reactive family of elements</a:t>
            </a: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7924800" y="1219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51" name="Rectangle 32"/>
          <p:cNvSpPr>
            <a:spLocks noChangeArrowheads="1"/>
          </p:cNvSpPr>
          <p:nvPr/>
        </p:nvSpPr>
        <p:spPr bwMode="auto">
          <a:xfrm>
            <a:off x="1447800" y="6248400"/>
            <a:ext cx="6781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7772400" y="2209800"/>
            <a:ext cx="304800" cy="2209800"/>
          </a:xfrm>
          <a:prstGeom prst="rect">
            <a:avLst/>
          </a:prstGeom>
          <a:solidFill>
            <a:srgbClr val="00B05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TextBox 29"/>
          <p:cNvSpPr txBox="1">
            <a:spLocks noChangeArrowheads="1"/>
          </p:cNvSpPr>
          <p:nvPr/>
        </p:nvSpPr>
        <p:spPr bwMode="auto">
          <a:xfrm>
            <a:off x="4800600" y="61722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PBS Hunting the Elements Video on You Tube</a:t>
            </a: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47478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981200"/>
            <a:ext cx="457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38700" y="1371600"/>
            <a:ext cx="21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Halogens, means salt producing.  Used as disinfectant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16002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4" grpId="0" animBg="1"/>
      <p:bldP spid="2065" grpId="0"/>
      <p:bldP spid="2066" grpId="0" animBg="1"/>
      <p:bldP spid="2071" grpId="0"/>
      <p:bldP spid="2072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T-blank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95400" y="2057400"/>
            <a:ext cx="381000" cy="2667000"/>
          </a:xfrm>
          <a:prstGeom prst="rect">
            <a:avLst/>
          </a:prstGeom>
          <a:solidFill>
            <a:schemeClr val="accent3">
              <a:lumMod val="50000"/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5400000">
            <a:off x="4572000" y="0"/>
            <a:ext cx="304800" cy="6858000"/>
          </a:xfrm>
          <a:prstGeom prst="rect">
            <a:avLst/>
          </a:prstGeom>
          <a:solidFill>
            <a:srgbClr val="7030A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2514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48400" y="2895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248400" y="3276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29400" y="3276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010400" y="3657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629400" y="3657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391400" y="4038600"/>
            <a:ext cx="381000" cy="304800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0" y="8382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Group or Family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/>
            </a:r>
            <a:br>
              <a:rPr lang="en-US" sz="2000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</a:b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Similar chemical properties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838200" y="175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-76200" y="3048000"/>
            <a:ext cx="12192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Period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/>
            </a:r>
            <a:br>
              <a:rPr lang="en-US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</a:b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Atoms </a:t>
            </a:r>
            <a:r>
              <a:rPr lang="en-US" sz="2000" b="1" dirty="0" smtClean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decrease </a:t>
            </a: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in size from left to right</a:t>
            </a:r>
            <a:endParaRPr lang="en-US" sz="2000" dirty="0">
              <a:solidFill>
                <a:srgbClr val="F79646">
                  <a:lumMod val="50000"/>
                </a:srgbClr>
              </a:solidFill>
              <a:latin typeface="Corbel" pitchFamily="34" charset="0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7620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848600" y="4876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orbel" pitchFamily="34" charset="0"/>
              </a:rPr>
              <a:t>Metalloids</a:t>
            </a:r>
            <a:endParaRPr lang="en-US" dirty="0">
              <a:solidFill>
                <a:srgbClr val="F79646">
                  <a:lumMod val="50000"/>
                </a:srgbClr>
              </a:solidFill>
              <a:latin typeface="Corbel" pitchFamily="34" charset="0"/>
            </a:endParaRPr>
          </a:p>
        </p:txBody>
      </p:sp>
      <p:sp>
        <p:nvSpPr>
          <p:cNvPr id="2077" name="AutoShape 29"/>
          <p:cNvSpPr>
            <a:spLocks/>
          </p:cNvSpPr>
          <p:nvPr/>
        </p:nvSpPr>
        <p:spPr bwMode="auto">
          <a:xfrm rot="-7178779">
            <a:off x="6651626" y="666750"/>
            <a:ext cx="838200" cy="2117725"/>
          </a:xfrm>
          <a:prstGeom prst="rightBrace">
            <a:avLst>
              <a:gd name="adj1" fmla="val 246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943600" y="106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Non-Metals</a:t>
            </a:r>
          </a:p>
        </p:txBody>
      </p:sp>
      <p:sp>
        <p:nvSpPr>
          <p:cNvPr id="13331" name="Rectangle 32"/>
          <p:cNvSpPr>
            <a:spLocks noChangeArrowheads="1"/>
          </p:cNvSpPr>
          <p:nvPr/>
        </p:nvSpPr>
        <p:spPr bwMode="auto">
          <a:xfrm>
            <a:off x="1447800" y="6248400"/>
            <a:ext cx="6781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 flipV="1">
            <a:off x="7620000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82" name="AutoShape 34"/>
          <p:cNvSpPr>
            <a:spLocks/>
          </p:cNvSpPr>
          <p:nvPr/>
        </p:nvSpPr>
        <p:spPr bwMode="auto">
          <a:xfrm rot="-5400000">
            <a:off x="3924300" y="3314700"/>
            <a:ext cx="762000" cy="5410200"/>
          </a:xfrm>
          <a:prstGeom prst="leftBrace">
            <a:avLst>
              <a:gd name="adj1" fmla="val 5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3733800" y="6491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Metals</a:t>
            </a:r>
          </a:p>
        </p:txBody>
      </p:sp>
      <p:sp>
        <p:nvSpPr>
          <p:cNvPr id="13335" name="Title 2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400" b="1" smtClean="0"/>
              <a:t>Periodic Table Geography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>You will need : three colored pencils and handout</a:t>
            </a:r>
          </a:p>
        </p:txBody>
      </p:sp>
    </p:spTree>
    <p:extLst>
      <p:ext uri="{BB962C8B-B14F-4D97-AF65-F5344CB8AC3E}">
        <p14:creationId xmlns:p14="http://schemas.microsoft.com/office/powerpoint/2010/main" val="12289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4" grpId="0" animBg="1"/>
      <p:bldP spid="2065" grpId="0"/>
      <p:bldP spid="2066" grpId="0" animBg="1"/>
      <p:bldP spid="2067" grpId="0"/>
      <p:bldP spid="2068" grpId="0" animBg="1"/>
      <p:bldP spid="2069" grpId="0"/>
      <p:bldP spid="2077" grpId="0" animBg="1"/>
      <p:bldP spid="2078" grpId="0"/>
      <p:bldP spid="2081" grpId="0" animBg="1"/>
      <p:bldP spid="2082" grpId="0" animBg="1"/>
      <p:bldP spid="20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60000"/>
            <a:lumOff val="40000"/>
          </a:schemeClr>
        </a:solidFill>
        <a:ln w="25400">
          <a:solidFill>
            <a:schemeClr val="accent3">
              <a:lumMod val="75000"/>
            </a:schemeClr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60000"/>
            <a:lumOff val="40000"/>
          </a:schemeClr>
        </a:solidFill>
        <a:ln w="25400">
          <a:solidFill>
            <a:schemeClr val="accent3">
              <a:lumMod val="75000"/>
            </a:schemeClr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60000"/>
            <a:lumOff val="40000"/>
          </a:schemeClr>
        </a:solidFill>
        <a:ln w="25400">
          <a:solidFill>
            <a:schemeClr val="accent3">
              <a:lumMod val="75000"/>
            </a:schemeClr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715</Words>
  <Application>Microsoft Office PowerPoint</Application>
  <PresentationFormat>On-screen Show (4:3)</PresentationFormat>
  <Paragraphs>161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Corbel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Element*</vt:lpstr>
      <vt:lpstr>Periodic Table Geography You will need : three colored pencils and handout</vt:lpstr>
      <vt:lpstr>Group*</vt:lpstr>
      <vt:lpstr>Period*</vt:lpstr>
      <vt:lpstr>PowerPoint Presentation</vt:lpstr>
      <vt:lpstr>PowerPoint Presentation</vt:lpstr>
      <vt:lpstr>PowerPoint Presentation</vt:lpstr>
      <vt:lpstr>Periodic Table Geography You will need : three colored pencils and handout</vt:lpstr>
      <vt:lpstr>PowerPoint Presentation</vt:lpstr>
      <vt:lpstr>Valence Electrons*</vt:lpstr>
      <vt:lpstr>So what is an element?</vt:lpstr>
      <vt:lpstr>So what is an element?</vt:lpstr>
      <vt:lpstr>So what is an element?</vt:lpstr>
      <vt:lpstr>So what is an element?</vt:lpstr>
      <vt:lpstr>So what is an element?</vt:lpstr>
      <vt:lpstr>So what is an element?</vt:lpstr>
      <vt:lpstr>PowerPoint Presentation</vt:lpstr>
      <vt:lpstr>PowerPoint Presentation</vt:lpstr>
      <vt:lpstr>PowerPoint Presentation</vt:lpstr>
      <vt:lpstr>PowerPoint Presentation</vt:lpstr>
      <vt:lpstr>Periodic Table Geography You will need : three colored pencils and handout</vt:lpstr>
      <vt:lpstr>PowerPoint Presentation</vt:lpstr>
      <vt:lpstr>Families of Elements on the Periodic Table – Part 1 </vt:lpstr>
      <vt:lpstr>PowerPoint Presentation</vt:lpstr>
      <vt:lpstr>PowerPoint Presentation</vt:lpstr>
      <vt:lpstr>Properties of Elements Brochure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Greenberg, Mitchell</cp:lastModifiedBy>
  <cp:revision>183</cp:revision>
  <dcterms:created xsi:type="dcterms:W3CDTF">2013-09-05T20:22:17Z</dcterms:created>
  <dcterms:modified xsi:type="dcterms:W3CDTF">2018-11-29T19:20:45Z</dcterms:modified>
</cp:coreProperties>
</file>