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 autoAdjust="0"/>
    <p:restoredTop sz="94000" autoAdjust="0"/>
  </p:normalViewPr>
  <p:slideViewPr>
    <p:cSldViewPr>
      <p:cViewPr varScale="1">
        <p:scale>
          <a:sx n="70" d="100"/>
          <a:sy n="70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1F522B-6B21-463B-94EE-A53D6A055E62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20BC925-D89A-40BD-91BE-0A95B91A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58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4E99B6-9D4A-4E09-B8B9-37ABB5677445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E509CE-9647-43E2-81D9-B2CA01ED2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8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F557-0CED-4CC3-B247-8C7C742E057C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62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4679C-E576-49F4-99E7-C7C718E8E1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35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7" indent="-228587"/>
            <a:r>
              <a:rPr lang="en-US" dirty="0" smtClean="0"/>
              <a:t>Ask students what is needed for matter</a:t>
            </a:r>
            <a:r>
              <a:rPr lang="en-US" baseline="0" dirty="0" smtClean="0"/>
              <a:t> to be matter.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8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7" indent="-228587"/>
            <a:r>
              <a:rPr lang="en-US" dirty="0" smtClean="0"/>
              <a:t>Joke.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7" indent="-228587"/>
            <a:r>
              <a:rPr lang="en-US" dirty="0" smtClean="0"/>
              <a:t>Talk</a:t>
            </a:r>
            <a:r>
              <a:rPr lang="en-US" baseline="0" dirty="0" smtClean="0"/>
              <a:t> about weight. Make mirror joke.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7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87" indent="-228587"/>
            <a:r>
              <a:rPr lang="en-US" dirty="0" smtClean="0"/>
              <a:t>Demonstrate a balloon</a:t>
            </a:r>
            <a:r>
              <a:rPr lang="en-US" baseline="0" dirty="0" smtClean="0"/>
              <a:t> being inflated and taking up space. Then measure mass of balloon on a scale. Confirm air is matter. Pop Balloon.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E1CD-EE4D-414B-9C57-E6C60F0E026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3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AF9B5-CA06-4E8D-B48D-C852B04461EE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6272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171ED-AEAC-4E63-A366-AFAD2C1F78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249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77943-F54A-4B39-B7A2-163BB276D6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01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0A4D6-082E-4C47-B803-97AC1CBC64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601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6EA8-DC6B-4D04-B3B9-ED5D04942F10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0B71-4062-4D9A-AA99-679F9906B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B3D9-7E32-49BE-BF9E-B03933B9A060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1A88-C842-45F5-BDAF-5F3C9E471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ADEE-4541-46C3-812F-8456715C1C55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A40D-AF02-45DC-828C-5EC6EEAD1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0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2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4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97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48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78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2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6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FD02-8378-4284-988C-978976C6AAC0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FDD7-072C-4676-B295-E6126F4BA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89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4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9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A2C9-1E84-4825-B521-424D4C83511E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42F9-68C2-4345-9384-4985FCDE8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D1A3-2ABB-442E-A013-74D19059D06C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D962-6A46-4573-A9CF-68C336639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3745-19B6-4FA4-9D0A-687C14197061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3A98-6511-4A31-BCAF-22184A3D1A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A94D-D4A8-4771-B9C3-8ADBFFD290D1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A0A9-A4A9-4A21-9CF9-2664AE339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587C-CB1E-4173-8CFF-6F91AADC6C97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796-46D2-4F19-B197-3A916EEE3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D8A1-7D28-4064-B6B1-CD88E12480F4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7F6B-0CD9-4F8A-A1DC-3238CF3FC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88DC-1FEE-4538-918D-6C3B57CAD93F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9173-0774-40A8-91C0-57C7CC672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95F9A8-D411-45B3-946D-57714E6C6999}" type="datetimeFigureOut">
              <a:rPr lang="en-US"/>
              <a:pPr>
                <a:defRPr/>
              </a:pPr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0DEB4E-ED53-4BCA-9141-DD5C0429C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568FB0-D086-4BF6-8188-ADD28D30F3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076837-E26B-42BF-9589-888420DF7D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5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euGr0lbN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o5LT_wfI98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>
            <a:off x="4648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Oval 7"/>
          <p:cNvSpPr>
            <a:spLocks noChangeArrowheads="1"/>
          </p:cNvSpPr>
          <p:nvPr/>
        </p:nvSpPr>
        <p:spPr bwMode="auto">
          <a:xfrm>
            <a:off x="4495800" y="91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13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Line 14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1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16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20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27"/>
          <p:cNvSpPr>
            <a:spLocks noChangeShapeType="1"/>
          </p:cNvSpPr>
          <p:nvPr/>
        </p:nvSpPr>
        <p:spPr bwMode="auto">
          <a:xfrm flipV="1">
            <a:off x="228600" y="1981200"/>
            <a:ext cx="8915400" cy="46038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2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Oval 8"/>
          <p:cNvSpPr>
            <a:spLocks noChangeArrowheads="1"/>
          </p:cNvSpPr>
          <p:nvPr/>
        </p:nvSpPr>
        <p:spPr bwMode="auto">
          <a:xfrm>
            <a:off x="4471347" y="317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70" name="Oval 9"/>
          <p:cNvSpPr>
            <a:spLocks noChangeArrowheads="1"/>
          </p:cNvSpPr>
          <p:nvPr/>
        </p:nvSpPr>
        <p:spPr bwMode="auto">
          <a:xfrm>
            <a:off x="44958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2400" y="64008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75" name="Line 18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01000" y="64008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78" name="TextBox 35"/>
          <p:cNvSpPr txBox="1">
            <a:spLocks noChangeArrowheads="1"/>
          </p:cNvSpPr>
          <p:nvPr/>
        </p:nvSpPr>
        <p:spPr bwMode="auto">
          <a:xfrm>
            <a:off x="4648200" y="685800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600" b="1">
                <a:latin typeface="Calibri" pitchFamily="34" charset="0"/>
              </a:rPr>
              <a:t>Intro to Chemistry and Atoms</a:t>
            </a:r>
          </a:p>
        </p:txBody>
      </p:sp>
      <p:sp>
        <p:nvSpPr>
          <p:cNvPr id="27680" name="TextBox 34"/>
          <p:cNvSpPr txBox="1">
            <a:spLocks noChangeArrowheads="1"/>
          </p:cNvSpPr>
          <p:nvPr/>
        </p:nvSpPr>
        <p:spPr bwMode="auto">
          <a:xfrm>
            <a:off x="0" y="3841750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600" b="1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Calibri" pitchFamily="34" charset="0"/>
              </a:rPr>
              <a:t> </a:t>
            </a:r>
          </a:p>
        </p:txBody>
      </p:sp>
      <p:sp>
        <p:nvSpPr>
          <p:cNvPr id="2081" name="Line 21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45808" y="902484"/>
            <a:ext cx="4313261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u="sng" dirty="0">
                <a:latin typeface="Calibri" pitchFamily="34" charset="0"/>
                <a:hlinkClick r:id="rId3"/>
              </a:rPr>
              <a:t>What is Chemistry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?</a:t>
            </a:r>
          </a:p>
          <a:p>
            <a:pPr>
              <a:defRPr/>
            </a:pPr>
            <a:endParaRPr lang="en-US" sz="1600" b="1" dirty="0">
              <a:latin typeface="Calibri" pitchFamily="34" charset="0"/>
            </a:endParaRPr>
          </a:p>
          <a:p>
            <a:pPr>
              <a:defRPr/>
            </a:pPr>
            <a:r>
              <a:rPr lang="en-US" sz="1600" b="1" u="sng" dirty="0">
                <a:latin typeface="Calibri" pitchFamily="34" charset="0"/>
              </a:rPr>
              <a:t>My Unit Goals</a:t>
            </a:r>
          </a:p>
          <a:p>
            <a:pPr>
              <a:defRPr/>
            </a:pPr>
            <a:r>
              <a:rPr lang="en-US" sz="1600" b="1" dirty="0">
                <a:latin typeface="Calibri" pitchFamily="34" charset="0"/>
              </a:rPr>
              <a:t>1.  ______________________________________</a:t>
            </a:r>
          </a:p>
          <a:p>
            <a:pPr>
              <a:defRPr/>
            </a:pPr>
            <a:r>
              <a:rPr lang="en-US" sz="1600" b="1" dirty="0">
                <a:latin typeface="Calibri" pitchFamily="34" charset="0"/>
              </a:rPr>
              <a:t>2.  ______________________________________</a:t>
            </a:r>
          </a:p>
          <a:p>
            <a:pPr marL="342900" indent="-342900">
              <a:buFontTx/>
              <a:buAutoNum type="arabicPeriod" startAt="3"/>
              <a:defRPr/>
            </a:pPr>
            <a:r>
              <a:rPr lang="en-US" sz="1600" b="1" dirty="0">
                <a:latin typeface="Calibri" pitchFamily="34" charset="0"/>
              </a:rPr>
              <a:t>______________________________________</a:t>
            </a:r>
          </a:p>
          <a:p>
            <a:pPr marL="342900" indent="-342900"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b="1" u="sng" dirty="0">
                <a:latin typeface="Calibri" pitchFamily="34" charset="0"/>
              </a:rPr>
              <a:t>Matter </a:t>
            </a:r>
            <a:r>
              <a:rPr lang="en-US" sz="1600" dirty="0">
                <a:latin typeface="Calibri" pitchFamily="34" charset="0"/>
              </a:rPr>
              <a:t>– anything with has mass and takes up space</a:t>
            </a:r>
          </a:p>
          <a:p>
            <a:pPr>
              <a:defRPr/>
            </a:pPr>
            <a:endParaRPr lang="en-US" sz="1600" b="1" dirty="0">
              <a:latin typeface="Calibri" pitchFamily="34" charset="0"/>
            </a:endParaRPr>
          </a:p>
          <a:p>
            <a:pPr>
              <a:defRPr/>
            </a:pPr>
            <a:r>
              <a:rPr lang="en-US" sz="1600" b="1" u="sng" dirty="0">
                <a:latin typeface="Calibri" pitchFamily="34" charset="0"/>
              </a:rPr>
              <a:t> Atoms</a:t>
            </a:r>
            <a:r>
              <a:rPr lang="en-US" sz="1600" b="1" dirty="0">
                <a:latin typeface="Calibri" pitchFamily="34" charset="0"/>
              </a:rPr>
              <a:t> –  </a:t>
            </a:r>
            <a:r>
              <a:rPr lang="en-US" sz="1600" dirty="0">
                <a:latin typeface="Calibri" pitchFamily="34" charset="0"/>
              </a:rPr>
              <a:t>All matter is made of atoms</a:t>
            </a:r>
          </a:p>
          <a:p>
            <a:pPr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defRPr/>
            </a:pPr>
            <a:endParaRPr lang="en-US" sz="16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2400" b="1" dirty="0">
                <a:latin typeface="Calibri" pitchFamily="34" charset="0"/>
              </a:rPr>
              <a:t>M A T </a:t>
            </a:r>
            <a:r>
              <a:rPr lang="en-US" sz="2400" b="1" dirty="0" err="1">
                <a:latin typeface="Calibri" pitchFamily="34" charset="0"/>
              </a:rPr>
              <a:t>T</a:t>
            </a:r>
            <a:r>
              <a:rPr lang="en-US" sz="2400" b="1" dirty="0">
                <a:latin typeface="Calibri" pitchFamily="34" charset="0"/>
              </a:rPr>
              <a:t> E R</a:t>
            </a:r>
          </a:p>
          <a:p>
            <a:pPr algn="ctr">
              <a:defRPr/>
            </a:pPr>
            <a:endParaRPr lang="en-US" sz="2400" dirty="0">
              <a:latin typeface="Calibri" pitchFamily="34" charset="0"/>
            </a:endParaRPr>
          </a:p>
          <a:p>
            <a:pPr algn="ctr"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            …just like all words are made of letters.</a:t>
            </a:r>
          </a:p>
          <a:p>
            <a:pPr>
              <a:buFontTx/>
              <a:buChar char="-"/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  </a:t>
            </a:r>
            <a:endParaRPr lang="en-US" sz="1600" u="sng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</a:rPr>
              <a:t> 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1"/>
                </a:solidFill>
              </a:rPr>
              <a:t>Neutron*</a:t>
            </a:r>
            <a:endParaRPr lang="en-US" sz="6000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257800"/>
          </a:xfrm>
        </p:spPr>
        <p:txBody>
          <a:bodyPr>
            <a:normAutofit/>
          </a:bodyPr>
          <a:lstStyle/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Non-charged, sub-atomic particles that are located in the </a:t>
            </a:r>
            <a:r>
              <a:rPr lang="en-US" sz="4800" b="1" dirty="0" smtClean="0">
                <a:solidFill>
                  <a:srgbClr val="FFFF00"/>
                </a:solidFill>
              </a:rPr>
              <a:t>nucleus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en-US" sz="47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>
              <a:solidFill>
                <a:schemeClr val="bg1"/>
              </a:solidFill>
            </a:endParaRPr>
          </a:p>
          <a:p>
            <a:pPr algn="l"/>
            <a:endParaRPr lang="en-US" sz="4500" dirty="0" smtClean="0">
              <a:solidFill>
                <a:schemeClr val="bg1"/>
              </a:solidFill>
            </a:endParaRPr>
          </a:p>
          <a:p>
            <a:pPr algn="l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4340" name="AutoShape 4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2" name="AutoShape 6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4" name="AutoShape 8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http://ut-images.s3.amazonaws.com/wp-content/uploads/2010/02/c-atom_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14600"/>
            <a:ext cx="5715000" cy="4800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924800" y="51054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4800" y="57912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819400"/>
            <a:ext cx="16764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3276600"/>
            <a:ext cx="685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5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1"/>
                </a:solidFill>
              </a:rPr>
              <a:t>Electron -*</a:t>
            </a:r>
            <a:endParaRPr lang="en-US" sz="6000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3200400"/>
          </a:xfrm>
        </p:spPr>
        <p:txBody>
          <a:bodyPr>
            <a:normAutofit fontScale="62500" lnSpcReduction="20000"/>
          </a:bodyPr>
          <a:lstStyle/>
          <a:p>
            <a:pPr marL="914400" indent="-914400" algn="l"/>
            <a:r>
              <a:rPr lang="en-US" sz="6400" dirty="0" smtClean="0">
                <a:solidFill>
                  <a:schemeClr val="bg1"/>
                </a:solidFill>
              </a:rPr>
              <a:t>Negatively charged, sub-atomic particles</a:t>
            </a:r>
          </a:p>
          <a:p>
            <a:pPr marL="914400" indent="-914400" algn="l"/>
            <a:r>
              <a:rPr lang="en-US" sz="6400" dirty="0">
                <a:solidFill>
                  <a:schemeClr val="bg1"/>
                </a:solidFill>
              </a:rPr>
              <a:t>t</a:t>
            </a:r>
            <a:r>
              <a:rPr lang="en-US" sz="6400" dirty="0" smtClean="0">
                <a:solidFill>
                  <a:schemeClr val="bg1"/>
                </a:solidFill>
              </a:rPr>
              <a:t>hat are located in the </a:t>
            </a:r>
            <a:r>
              <a:rPr lang="en-US" sz="6400" b="1" dirty="0" smtClean="0">
                <a:solidFill>
                  <a:srgbClr val="92D050"/>
                </a:solidFill>
              </a:rPr>
              <a:t>electron cloud</a:t>
            </a:r>
            <a:r>
              <a:rPr lang="en-US" sz="6400" dirty="0" smtClean="0">
                <a:solidFill>
                  <a:schemeClr val="bg1"/>
                </a:solidFill>
              </a:rPr>
              <a:t>,</a:t>
            </a:r>
          </a:p>
          <a:p>
            <a:pPr marL="914400" indent="-914400" algn="l"/>
            <a:r>
              <a:rPr lang="en-US" sz="6400" dirty="0" smtClean="0">
                <a:solidFill>
                  <a:schemeClr val="bg1"/>
                </a:solidFill>
              </a:rPr>
              <a:t>orbiting the</a:t>
            </a:r>
          </a:p>
          <a:p>
            <a:pPr marL="914400" indent="-914400" algn="l"/>
            <a:r>
              <a:rPr lang="en-US" sz="6400" b="1" dirty="0" smtClean="0">
                <a:solidFill>
                  <a:srgbClr val="FFFF00"/>
                </a:solidFill>
              </a:rPr>
              <a:t>nucleus</a:t>
            </a:r>
            <a:r>
              <a:rPr lang="en-US" sz="6400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FontTx/>
              <a:buChar char="-"/>
            </a:pPr>
            <a:endParaRPr lang="en-US" sz="45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>
              <a:solidFill>
                <a:schemeClr val="bg1"/>
              </a:solidFill>
            </a:endParaRPr>
          </a:p>
          <a:p>
            <a:pPr algn="l"/>
            <a:endParaRPr lang="en-US" sz="4500" dirty="0" smtClean="0">
              <a:solidFill>
                <a:schemeClr val="bg1"/>
              </a:solidFill>
            </a:endParaRPr>
          </a:p>
          <a:p>
            <a:pPr algn="l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4340" name="AutoShape 4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2" name="AutoShape 6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4" name="AutoShape 8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http://ut-images.s3.amazonaws.com/wp-content/uploads/2010/02/c-atom_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14600"/>
            <a:ext cx="5715000" cy="4800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924800" y="57912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4800" y="64770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819400"/>
            <a:ext cx="16764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3276600"/>
            <a:ext cx="685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3429000"/>
            <a:ext cx="685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2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4648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Oval 7"/>
          <p:cNvSpPr>
            <a:spLocks noChangeArrowheads="1"/>
          </p:cNvSpPr>
          <p:nvPr/>
        </p:nvSpPr>
        <p:spPr bwMode="auto">
          <a:xfrm>
            <a:off x="4495800" y="91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0"/>
          <p:cNvSpPr>
            <a:spLocks noChangeShapeType="1"/>
          </p:cNvSpPr>
          <p:nvPr/>
        </p:nvSpPr>
        <p:spPr bwMode="auto">
          <a:xfrm>
            <a:off x="228600" y="4953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27"/>
          <p:cNvSpPr>
            <a:spLocks noChangeShapeType="1"/>
          </p:cNvSpPr>
          <p:nvPr/>
        </p:nvSpPr>
        <p:spPr bwMode="auto">
          <a:xfrm flipV="1">
            <a:off x="228600" y="1981200"/>
            <a:ext cx="8915400" cy="46038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2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Oval 8"/>
          <p:cNvSpPr>
            <a:spLocks noChangeArrowheads="1"/>
          </p:cNvSpPr>
          <p:nvPr/>
        </p:nvSpPr>
        <p:spPr bwMode="auto">
          <a:xfrm>
            <a:off x="44958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8" name="Oval 9"/>
          <p:cNvSpPr>
            <a:spLocks noChangeArrowheads="1"/>
          </p:cNvSpPr>
          <p:nvPr/>
        </p:nvSpPr>
        <p:spPr bwMode="auto">
          <a:xfrm>
            <a:off x="44958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9" name="TextBox 31"/>
          <p:cNvSpPr txBox="1">
            <a:spLocks noChangeArrowheads="1"/>
          </p:cNvSpPr>
          <p:nvPr/>
        </p:nvSpPr>
        <p:spPr bwMode="auto">
          <a:xfrm>
            <a:off x="-304800" y="787400"/>
            <a:ext cx="510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b="1">
                <a:latin typeface="Calibri" pitchFamily="34" charset="0"/>
              </a:rPr>
              <a:t>Atoms</a:t>
            </a:r>
          </a:p>
        </p:txBody>
      </p:sp>
      <p:sp>
        <p:nvSpPr>
          <p:cNvPr id="37" name="Oval 36"/>
          <p:cNvSpPr/>
          <p:nvPr/>
        </p:nvSpPr>
        <p:spPr>
          <a:xfrm>
            <a:off x="152400" y="64008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23" name="Line 18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TextBox 37"/>
          <p:cNvSpPr txBox="1">
            <a:spLocks noChangeArrowheads="1"/>
          </p:cNvSpPr>
          <p:nvPr/>
        </p:nvSpPr>
        <p:spPr bwMode="auto">
          <a:xfrm>
            <a:off x="8077200" y="64008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Item #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01000" y="64008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26" name="TextBox 35"/>
          <p:cNvSpPr txBox="1">
            <a:spLocks noChangeArrowheads="1"/>
          </p:cNvSpPr>
          <p:nvPr/>
        </p:nvSpPr>
        <p:spPr bwMode="auto">
          <a:xfrm>
            <a:off x="4419600" y="728663"/>
            <a:ext cx="449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600" b="1">
                <a:latin typeface="Calibri" pitchFamily="34" charset="0"/>
              </a:rPr>
              <a:t>Atoms</a:t>
            </a:r>
          </a:p>
        </p:txBody>
      </p:sp>
      <p:sp>
        <p:nvSpPr>
          <p:cNvPr id="4127" name="TextBox 34"/>
          <p:cNvSpPr txBox="1">
            <a:spLocks noChangeArrowheads="1"/>
          </p:cNvSpPr>
          <p:nvPr/>
        </p:nvSpPr>
        <p:spPr bwMode="auto">
          <a:xfrm>
            <a:off x="533400" y="5715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libri" pitchFamily="34" charset="0"/>
              </a:rPr>
              <a:t>Homework: </a:t>
            </a:r>
          </a:p>
          <a:p>
            <a:r>
              <a:rPr lang="en-US" sz="1600" b="1">
                <a:latin typeface="Calibri" pitchFamily="34" charset="0"/>
              </a:rPr>
              <a:t>Models  of Atoms for Elements 3 - 10</a:t>
            </a:r>
            <a:endParaRPr lang="en-US">
              <a:latin typeface="Calibri" pitchFamily="34" charset="0"/>
            </a:endParaRPr>
          </a:p>
        </p:txBody>
      </p:sp>
      <p:sp>
        <p:nvSpPr>
          <p:cNvPr id="4128" name="Line 21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48200" y="135255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u="sng">
                <a:solidFill>
                  <a:srgbClr val="C00000"/>
                </a:solidFill>
              </a:rPr>
              <a:t>Atom</a:t>
            </a:r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sz="1600" b="1"/>
              <a:t>– </a:t>
            </a:r>
            <a:r>
              <a:rPr lang="en-US" sz="1600"/>
              <a:t>The building block of matter</a:t>
            </a:r>
          </a:p>
          <a:p>
            <a:r>
              <a:rPr lang="en-US" sz="1600"/>
              <a:t>- Units of elements</a:t>
            </a:r>
          </a:p>
          <a:p>
            <a:r>
              <a:rPr lang="en-US" sz="1600"/>
              <a:t>- The smallest part of matter that has all of the chemical properties of that element</a:t>
            </a:r>
          </a:p>
          <a:p>
            <a:endParaRPr lang="en-US" sz="1600" b="1"/>
          </a:p>
          <a:p>
            <a:endParaRPr lang="en-US" sz="1600" b="1" u="sng"/>
          </a:p>
          <a:p>
            <a:r>
              <a:rPr lang="en-US" sz="1600" b="1" u="sng">
                <a:solidFill>
                  <a:srgbClr val="00B050"/>
                </a:solidFill>
              </a:rPr>
              <a:t>Subatomic Particles </a:t>
            </a:r>
            <a:r>
              <a:rPr lang="en-US" sz="1600" b="1"/>
              <a:t>–parts of atoms</a:t>
            </a:r>
            <a:endParaRPr lang="en-US" sz="1600"/>
          </a:p>
          <a:p>
            <a:r>
              <a:rPr lang="en-US" sz="1600"/>
              <a:t>     </a:t>
            </a:r>
            <a:r>
              <a:rPr lang="en-US" sz="1600" u="sng"/>
              <a:t>Nucleus</a:t>
            </a:r>
            <a:r>
              <a:rPr lang="en-US" sz="1600"/>
              <a:t>	 </a:t>
            </a:r>
            <a:r>
              <a:rPr lang="en-US" sz="1600" u="sng"/>
              <a:t>Electron Cloud (rings)</a:t>
            </a:r>
          </a:p>
          <a:p>
            <a:r>
              <a:rPr lang="en-US" sz="1600" b="1">
                <a:solidFill>
                  <a:srgbClr val="00B050"/>
                </a:solidFill>
              </a:rPr>
              <a:t>     Proton</a:t>
            </a:r>
            <a:r>
              <a:rPr lang="en-US" sz="1600"/>
              <a:t>         		</a:t>
            </a:r>
            <a:r>
              <a:rPr lang="en-US" sz="1600" b="1">
                <a:solidFill>
                  <a:srgbClr val="00B050"/>
                </a:solidFill>
              </a:rPr>
              <a:t>Electrons</a:t>
            </a:r>
          </a:p>
          <a:p>
            <a:r>
              <a:rPr lang="en-US" sz="1600" b="1">
                <a:solidFill>
                  <a:srgbClr val="00B050"/>
                </a:solidFill>
              </a:rPr>
              <a:t>      Neutrons</a:t>
            </a:r>
          </a:p>
          <a:p>
            <a:endParaRPr lang="en-US" sz="1600" b="1"/>
          </a:p>
          <a:p>
            <a:r>
              <a:rPr lang="en-US" sz="1600" b="1" u="sng"/>
              <a:t>Parts of an Atom :</a:t>
            </a:r>
            <a:r>
              <a:rPr lang="en-US" sz="1600" b="1"/>
              <a:t> </a:t>
            </a:r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648200" y="4572000"/>
            <a:ext cx="4495800" cy="2057400"/>
            <a:chOff x="4724400" y="4267200"/>
            <a:chExt cx="4191000" cy="2057400"/>
          </a:xfrm>
        </p:grpSpPr>
        <p:sp>
          <p:nvSpPr>
            <p:cNvPr id="41" name="Explosion 1 40"/>
            <p:cNvSpPr/>
            <p:nvPr/>
          </p:nvSpPr>
          <p:spPr>
            <a:xfrm>
              <a:off x="6705950" y="5181600"/>
              <a:ext cx="532754" cy="685800"/>
            </a:xfrm>
            <a:prstGeom prst="irregularSeal1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24143" y="4876800"/>
              <a:ext cx="1371842" cy="1295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53523" y="5105400"/>
              <a:ext cx="914561" cy="838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171716" y="4724400"/>
              <a:ext cx="1753650" cy="1600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5638961" y="5562600"/>
              <a:ext cx="1219415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8" name="TextBox 46"/>
            <p:cNvSpPr txBox="1">
              <a:spLocks noChangeArrowheads="1"/>
            </p:cNvSpPr>
            <p:nvPr/>
          </p:nvSpPr>
          <p:spPr bwMode="auto">
            <a:xfrm>
              <a:off x="4724400" y="5334000"/>
              <a:ext cx="990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Nucleus</a:t>
              </a:r>
            </a:p>
          </p:txBody>
        </p:sp>
        <p:cxnSp>
          <p:nvCxnSpPr>
            <p:cNvPr id="48" name="Straight Arrow Connector 47"/>
            <p:cNvCxnSpPr>
              <a:endCxn id="43" idx="7"/>
            </p:cNvCxnSpPr>
            <p:nvPr/>
          </p:nvCxnSpPr>
          <p:spPr>
            <a:xfrm rot="5400000">
              <a:off x="7263095" y="4642321"/>
              <a:ext cx="655638" cy="51499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7429662" y="4762849"/>
              <a:ext cx="609600" cy="2279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7506252" y="4915748"/>
              <a:ext cx="685800" cy="147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2" name="TextBox 57"/>
            <p:cNvSpPr txBox="1">
              <a:spLocks noChangeArrowheads="1"/>
            </p:cNvSpPr>
            <p:nvPr/>
          </p:nvSpPr>
          <p:spPr bwMode="auto">
            <a:xfrm>
              <a:off x="7239000" y="4267200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Electron Cloud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0" y="1219200"/>
            <a:ext cx="4572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Warm up: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Protons are </a:t>
            </a:r>
            <a:r>
              <a:rPr lang="en-US" b="1" dirty="0">
                <a:solidFill>
                  <a:srgbClr val="C00000"/>
                </a:solidFill>
              </a:rPr>
              <a:t>positive / neutral / negative.</a:t>
            </a:r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Protons are </a:t>
            </a:r>
            <a:r>
              <a:rPr lang="en-US" b="1" dirty="0">
                <a:solidFill>
                  <a:srgbClr val="C00000"/>
                </a:solidFill>
              </a:rPr>
              <a:t>inside / outside </a:t>
            </a:r>
            <a:r>
              <a:rPr lang="en-US" dirty="0"/>
              <a:t>the nucleus</a:t>
            </a:r>
            <a:r>
              <a:rPr lang="en-US" b="1" dirty="0"/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Neutrons are </a:t>
            </a:r>
            <a:r>
              <a:rPr lang="en-US" b="1" dirty="0">
                <a:solidFill>
                  <a:srgbClr val="C00000"/>
                </a:solidFill>
              </a:rPr>
              <a:t>positive / neutral / negative.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Neutrons are </a:t>
            </a:r>
            <a:r>
              <a:rPr lang="en-US" b="1" dirty="0">
                <a:solidFill>
                  <a:srgbClr val="C00000"/>
                </a:solidFill>
              </a:rPr>
              <a:t>inside / outside </a:t>
            </a:r>
            <a:r>
              <a:rPr lang="en-US" dirty="0"/>
              <a:t>the nucleus</a:t>
            </a:r>
            <a:r>
              <a:rPr lang="en-US" b="1" dirty="0"/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Electrons are </a:t>
            </a:r>
            <a:r>
              <a:rPr lang="en-US" b="1" dirty="0">
                <a:solidFill>
                  <a:srgbClr val="C00000"/>
                </a:solidFill>
              </a:rPr>
              <a:t>inside / outside </a:t>
            </a:r>
            <a:r>
              <a:rPr lang="en-US" dirty="0"/>
              <a:t>the nucleus</a:t>
            </a:r>
            <a:r>
              <a:rPr lang="en-US" b="1" dirty="0"/>
              <a:t>.</a:t>
            </a:r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The overall charge of the nucleus is </a:t>
            </a:r>
            <a:r>
              <a:rPr lang="en-US" b="1" dirty="0">
                <a:solidFill>
                  <a:srgbClr val="C00000"/>
                </a:solidFill>
              </a:rPr>
              <a:t>positive / neutral / negative.</a:t>
            </a:r>
            <a:r>
              <a:rPr lang="en-US" dirty="0"/>
              <a:t> </a:t>
            </a:r>
          </a:p>
          <a:p>
            <a:pPr marL="342900" indent="-342900">
              <a:defRPr/>
            </a:pPr>
            <a:r>
              <a:rPr lang="en-US" dirty="0"/>
              <a:t>7.  Electrons are </a:t>
            </a:r>
            <a:r>
              <a:rPr lang="en-US" b="1" dirty="0">
                <a:solidFill>
                  <a:srgbClr val="C00000"/>
                </a:solidFill>
              </a:rPr>
              <a:t>smaller / larger </a:t>
            </a:r>
            <a:r>
              <a:rPr lang="en-US" dirty="0"/>
              <a:t>than protons</a:t>
            </a:r>
            <a:r>
              <a:rPr lang="en-US" b="1" dirty="0"/>
              <a:t>.</a:t>
            </a:r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5"/>
          <p:cNvSpPr>
            <a:spLocks noChangeShapeType="1"/>
          </p:cNvSpPr>
          <p:nvPr/>
        </p:nvSpPr>
        <p:spPr bwMode="auto">
          <a:xfrm>
            <a:off x="76200" y="5410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1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14"/>
          <p:cNvSpPr>
            <a:spLocks noChangeShapeType="1"/>
          </p:cNvSpPr>
          <p:nvPr/>
        </p:nvSpPr>
        <p:spPr bwMode="auto">
          <a:xfrm>
            <a:off x="114300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20"/>
          <p:cNvSpPr>
            <a:spLocks noChangeShapeType="1"/>
          </p:cNvSpPr>
          <p:nvPr/>
        </p:nvSpPr>
        <p:spPr bwMode="auto">
          <a:xfrm>
            <a:off x="152400" y="4800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21"/>
          <p:cNvSpPr>
            <a:spLocks noChangeShapeType="1"/>
          </p:cNvSpPr>
          <p:nvPr/>
        </p:nvSpPr>
        <p:spPr bwMode="auto">
          <a:xfrm>
            <a:off x="-7620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2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2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TextBox 33"/>
          <p:cNvSpPr txBox="1">
            <a:spLocks noChangeArrowheads="1"/>
          </p:cNvSpPr>
          <p:nvPr/>
        </p:nvSpPr>
        <p:spPr bwMode="auto">
          <a:xfrm>
            <a:off x="0" y="917575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u="sng">
              <a:latin typeface="Calibri" pitchFamily="34" charset="0"/>
            </a:endParaRPr>
          </a:p>
          <a:p>
            <a:endParaRPr lang="en-US" sz="2800" u="sng">
              <a:latin typeface="Calibri" pitchFamily="34" charset="0"/>
            </a:endParaRPr>
          </a:p>
          <a:p>
            <a:endParaRPr lang="en-US" sz="2800" u="sng">
              <a:latin typeface="Calibri" pitchFamily="34" charset="0"/>
            </a:endParaRPr>
          </a:p>
          <a:p>
            <a:endParaRPr lang="en-US" sz="2800" u="sng">
              <a:latin typeface="Calibri" pitchFamily="34" charset="0"/>
            </a:endParaRPr>
          </a:p>
          <a:p>
            <a:endParaRPr lang="en-US" sz="2800" u="sng">
              <a:latin typeface="Calibri" pitchFamily="34" charset="0"/>
            </a:endParaRPr>
          </a:p>
          <a:p>
            <a:r>
              <a:rPr lang="en-US" sz="2800" b="1" u="sng">
                <a:solidFill>
                  <a:srgbClr val="C00000"/>
                </a:solidFill>
                <a:latin typeface="Calibri" pitchFamily="34" charset="0"/>
              </a:rPr>
              <a:t>Atomic Number  </a:t>
            </a:r>
            <a:r>
              <a:rPr lang="en-US" sz="2800">
                <a:latin typeface="Calibri" pitchFamily="34" charset="0"/>
              </a:rPr>
              <a:t>– Number of Protons 	</a:t>
            </a:r>
          </a:p>
          <a:p>
            <a:r>
              <a:rPr lang="en-US" sz="2800">
                <a:latin typeface="Calibri" pitchFamily="34" charset="0"/>
              </a:rPr>
              <a:t>   - This is how elements are arranged on the periodic table</a:t>
            </a:r>
          </a:p>
          <a:p>
            <a:r>
              <a:rPr lang="en-US" sz="2800">
                <a:latin typeface="Calibri" pitchFamily="34" charset="0"/>
              </a:rPr>
              <a:t>	</a:t>
            </a:r>
            <a:r>
              <a:rPr lang="en-US" sz="2800" u="sng">
                <a:latin typeface="Calibri" pitchFamily="34" charset="0"/>
              </a:rPr>
              <a:t> </a:t>
            </a:r>
            <a:r>
              <a:rPr lang="en-US" sz="2800" b="1" u="sng">
                <a:solidFill>
                  <a:srgbClr val="C00000"/>
                </a:solidFill>
                <a:latin typeface="Calibri" pitchFamily="34" charset="0"/>
              </a:rPr>
              <a:t>Neutral Atom </a:t>
            </a: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		# of Protons = # of Electrons</a:t>
            </a:r>
          </a:p>
          <a:p>
            <a:endParaRPr lang="en-US" sz="2800" b="1">
              <a:latin typeface="Calibri" pitchFamily="34" charset="0"/>
            </a:endParaRPr>
          </a:p>
          <a:p>
            <a:r>
              <a:rPr lang="en-US" sz="2600" b="1" u="sng">
                <a:solidFill>
                  <a:srgbClr val="C00000"/>
                </a:solidFill>
                <a:latin typeface="Calibri" pitchFamily="34" charset="0"/>
              </a:rPr>
              <a:t>Atomic Weight (Mass) </a:t>
            </a:r>
            <a:r>
              <a:rPr lang="en-US" sz="2600">
                <a:latin typeface="Calibri" pitchFamily="34" charset="0"/>
              </a:rPr>
              <a:t>= Average Number of Protons + Neutrons (of all isotopes)</a:t>
            </a:r>
          </a:p>
          <a:p>
            <a:r>
              <a:rPr lang="en-US" sz="2800" b="1" u="sng">
                <a:solidFill>
                  <a:srgbClr val="C00000"/>
                </a:solidFill>
                <a:latin typeface="Calibri" pitchFamily="34" charset="0"/>
              </a:rPr>
              <a:t> Mass Number </a:t>
            </a:r>
            <a:r>
              <a:rPr lang="en-US" sz="2800">
                <a:latin typeface="Calibri" pitchFamily="34" charset="0"/>
              </a:rPr>
              <a:t>= </a:t>
            </a:r>
            <a:r>
              <a:rPr lang="en-US" sz="2400">
                <a:latin typeface="Calibri" pitchFamily="34" charset="0"/>
              </a:rPr>
              <a:t>The total mass of the nucleus   </a:t>
            </a:r>
            <a:r>
              <a:rPr lang="en-US" sz="2000" b="1">
                <a:latin typeface="Calibri" pitchFamily="34" charset="0"/>
              </a:rPr>
              <a:t>(protons + neutrons)      </a:t>
            </a:r>
          </a:p>
        </p:txBody>
      </p:sp>
      <p:sp>
        <p:nvSpPr>
          <p:cNvPr id="5142" name="TextBox 31"/>
          <p:cNvSpPr txBox="1">
            <a:spLocks noChangeArrowheads="1"/>
          </p:cNvSpPr>
          <p:nvPr/>
        </p:nvSpPr>
        <p:spPr bwMode="auto">
          <a:xfrm>
            <a:off x="0" y="533400"/>
            <a:ext cx="922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Connection to the Periodic Table of Elements (p. 20 D)</a:t>
            </a:r>
          </a:p>
        </p:txBody>
      </p:sp>
      <p:grpSp>
        <p:nvGrpSpPr>
          <p:cNvPr id="5143" name="Group 46"/>
          <p:cNvGrpSpPr>
            <a:grpSpLocks/>
          </p:cNvGrpSpPr>
          <p:nvPr/>
        </p:nvGrpSpPr>
        <p:grpSpPr bwMode="auto">
          <a:xfrm>
            <a:off x="304800" y="1447800"/>
            <a:ext cx="8534400" cy="1981200"/>
            <a:chOff x="-381000" y="1371600"/>
            <a:chExt cx="8534400" cy="1981200"/>
          </a:xfrm>
        </p:grpSpPr>
        <p:sp>
          <p:nvSpPr>
            <p:cNvPr id="5144" name="TextBox 25"/>
            <p:cNvSpPr txBox="1">
              <a:spLocks noChangeArrowheads="1"/>
            </p:cNvSpPr>
            <p:nvPr/>
          </p:nvSpPr>
          <p:spPr bwMode="auto">
            <a:xfrm>
              <a:off x="6477000" y="1371600"/>
              <a:ext cx="1676400" cy="187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/>
                <a:t>6</a:t>
              </a:r>
            </a:p>
            <a:p>
              <a:pPr algn="ctr"/>
              <a:r>
                <a:rPr lang="en-US" sz="4400"/>
                <a:t>C</a:t>
              </a:r>
            </a:p>
            <a:p>
              <a:pPr algn="ctr"/>
              <a:r>
                <a:rPr lang="en-US" sz="2400"/>
                <a:t>Carbon</a:t>
              </a:r>
            </a:p>
            <a:p>
              <a:pPr algn="ctr"/>
              <a:r>
                <a:rPr lang="en-US" sz="2400"/>
                <a:t>12.001</a:t>
              </a:r>
            </a:p>
          </p:txBody>
        </p:sp>
        <p:grpSp>
          <p:nvGrpSpPr>
            <p:cNvPr id="5145" name="Group 45"/>
            <p:cNvGrpSpPr>
              <a:grpSpLocks/>
            </p:cNvGrpSpPr>
            <p:nvPr/>
          </p:nvGrpSpPr>
          <p:grpSpPr bwMode="auto">
            <a:xfrm>
              <a:off x="-381000" y="1447800"/>
              <a:ext cx="8534400" cy="1905000"/>
              <a:chOff x="-381000" y="1447800"/>
              <a:chExt cx="8534400" cy="1905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477000" y="1447800"/>
                <a:ext cx="1676400" cy="1905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5105400" y="1524000"/>
                <a:ext cx="12954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48" name="TextBox 28"/>
              <p:cNvSpPr txBox="1">
                <a:spLocks noChangeArrowheads="1"/>
              </p:cNvSpPr>
              <p:nvPr/>
            </p:nvSpPr>
            <p:spPr bwMode="auto">
              <a:xfrm>
                <a:off x="-381000" y="1524000"/>
                <a:ext cx="5791200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Atomic Number </a:t>
                </a:r>
                <a:r>
                  <a:rPr lang="en-US"/>
                  <a:t>= # of Protons / Electrons</a:t>
                </a:r>
              </a:p>
              <a:p>
                <a:endParaRPr lang="en-US"/>
              </a:p>
              <a:p>
                <a:r>
                  <a:rPr lang="en-US"/>
                  <a:t>            </a:t>
                </a:r>
                <a:r>
                  <a:rPr lang="en-US" b="1"/>
                  <a:t>Symbol</a:t>
                </a:r>
                <a:r>
                  <a:rPr lang="en-US"/>
                  <a:t> = 1</a:t>
                </a:r>
                <a:r>
                  <a:rPr lang="en-US" baseline="30000"/>
                  <a:t>st</a:t>
                </a:r>
                <a:r>
                  <a:rPr lang="en-US"/>
                  <a:t> letter always capital </a:t>
                </a:r>
              </a:p>
              <a:p>
                <a:endParaRPr lang="en-US"/>
              </a:p>
              <a:p>
                <a:r>
                  <a:rPr lang="en-US"/>
                  <a:t>        </a:t>
                </a:r>
                <a:r>
                  <a:rPr lang="en-US" b="1"/>
                  <a:t>Atomic Weight </a:t>
                </a:r>
                <a:r>
                  <a:rPr lang="en-US"/>
                  <a:t>= Avg. of  Protons + Neutrons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4953000" y="2743200"/>
                <a:ext cx="1295400" cy="76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4953000" y="2133600"/>
                <a:ext cx="1447800" cy="76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5"/>
          <p:cNvSpPr>
            <a:spLocks noChangeShapeType="1"/>
          </p:cNvSpPr>
          <p:nvPr/>
        </p:nvSpPr>
        <p:spPr bwMode="auto">
          <a:xfrm>
            <a:off x="76200" y="5410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1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14"/>
          <p:cNvSpPr>
            <a:spLocks noChangeShapeType="1"/>
          </p:cNvSpPr>
          <p:nvPr/>
        </p:nvSpPr>
        <p:spPr bwMode="auto">
          <a:xfrm>
            <a:off x="114300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1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2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21"/>
          <p:cNvSpPr>
            <a:spLocks noChangeShapeType="1"/>
          </p:cNvSpPr>
          <p:nvPr/>
        </p:nvSpPr>
        <p:spPr bwMode="auto">
          <a:xfrm>
            <a:off x="-7620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2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2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TextBox 37"/>
          <p:cNvSpPr txBox="1">
            <a:spLocks noChangeArrowheads="1"/>
          </p:cNvSpPr>
          <p:nvPr/>
        </p:nvSpPr>
        <p:spPr bwMode="auto">
          <a:xfrm>
            <a:off x="228600" y="64008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Item #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2400" y="6324600"/>
            <a:ext cx="1143000" cy="4572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66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TextBox 31"/>
          <p:cNvSpPr txBox="1">
            <a:spLocks noChangeArrowheads="1"/>
          </p:cNvSpPr>
          <p:nvPr/>
        </p:nvSpPr>
        <p:spPr bwMode="auto">
          <a:xfrm>
            <a:off x="0" y="147638"/>
            <a:ext cx="922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Reading Atoms on the Periodic Table</a:t>
            </a:r>
          </a:p>
        </p:txBody>
      </p:sp>
      <p:sp>
        <p:nvSpPr>
          <p:cNvPr id="6168" name="TextBox 24"/>
          <p:cNvSpPr txBox="1">
            <a:spLocks noChangeArrowheads="1"/>
          </p:cNvSpPr>
          <p:nvPr/>
        </p:nvSpPr>
        <p:spPr bwMode="auto">
          <a:xfrm>
            <a:off x="685800" y="1371600"/>
            <a:ext cx="2286000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16</a:t>
            </a:r>
          </a:p>
          <a:p>
            <a:pPr algn="ctr"/>
            <a:r>
              <a:rPr lang="en-US" sz="9600"/>
              <a:t>S</a:t>
            </a:r>
          </a:p>
          <a:p>
            <a:pPr algn="ctr"/>
            <a:r>
              <a:rPr lang="en-US" sz="4800"/>
              <a:t>Sulfur</a:t>
            </a:r>
          </a:p>
          <a:p>
            <a:pPr algn="ctr"/>
            <a:r>
              <a:rPr lang="en-US" sz="4800"/>
              <a:t>32.066</a:t>
            </a:r>
          </a:p>
        </p:txBody>
      </p:sp>
      <p:sp>
        <p:nvSpPr>
          <p:cNvPr id="6169" name="TextBox 25"/>
          <p:cNvSpPr txBox="1">
            <a:spLocks noChangeArrowheads="1"/>
          </p:cNvSpPr>
          <p:nvPr/>
        </p:nvSpPr>
        <p:spPr bwMode="auto">
          <a:xfrm>
            <a:off x="3505200" y="1371600"/>
            <a:ext cx="22860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13</a:t>
            </a:r>
          </a:p>
          <a:p>
            <a:pPr algn="ctr"/>
            <a:r>
              <a:rPr lang="en-US" sz="9600"/>
              <a:t>Al</a:t>
            </a:r>
          </a:p>
          <a:p>
            <a:pPr algn="ctr"/>
            <a:r>
              <a:rPr lang="en-US" sz="3600"/>
              <a:t>Aluminum </a:t>
            </a:r>
            <a:r>
              <a:rPr lang="en-US" sz="4800"/>
              <a:t/>
            </a:r>
            <a:br>
              <a:rPr lang="en-US" sz="4800"/>
            </a:br>
            <a:r>
              <a:rPr lang="en-US" sz="4800"/>
              <a:t>26.982</a:t>
            </a:r>
          </a:p>
        </p:txBody>
      </p:sp>
      <p:sp>
        <p:nvSpPr>
          <p:cNvPr id="6170" name="TextBox 26"/>
          <p:cNvSpPr txBox="1">
            <a:spLocks noChangeArrowheads="1"/>
          </p:cNvSpPr>
          <p:nvPr/>
        </p:nvSpPr>
        <p:spPr bwMode="auto">
          <a:xfrm>
            <a:off x="6172200" y="1371600"/>
            <a:ext cx="2286000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11</a:t>
            </a:r>
          </a:p>
          <a:p>
            <a:pPr algn="ctr"/>
            <a:r>
              <a:rPr lang="en-US" sz="9600"/>
              <a:t>Na</a:t>
            </a:r>
          </a:p>
          <a:p>
            <a:pPr algn="ctr"/>
            <a:r>
              <a:rPr lang="en-US" sz="4800"/>
              <a:t>Sodium</a:t>
            </a:r>
          </a:p>
          <a:p>
            <a:pPr algn="ctr"/>
            <a:r>
              <a:rPr lang="en-US" sz="4800"/>
              <a:t>22.990</a:t>
            </a:r>
          </a:p>
        </p:txBody>
      </p:sp>
      <p:sp>
        <p:nvSpPr>
          <p:cNvPr id="6171" name="TextBox 27"/>
          <p:cNvSpPr txBox="1">
            <a:spLocks noChangeArrowheads="1"/>
          </p:cNvSpPr>
          <p:nvPr/>
        </p:nvSpPr>
        <p:spPr bwMode="auto">
          <a:xfrm>
            <a:off x="685800" y="53340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Protons:</a:t>
            </a:r>
          </a:p>
          <a:p>
            <a:r>
              <a:rPr lang="en-US" sz="2000"/>
              <a:t>Neutrons: </a:t>
            </a:r>
          </a:p>
          <a:p>
            <a:r>
              <a:rPr lang="en-US" sz="2000"/>
              <a:t>Electrons:</a:t>
            </a:r>
          </a:p>
        </p:txBody>
      </p:sp>
      <p:sp>
        <p:nvSpPr>
          <p:cNvPr id="6172" name="TextBox 28"/>
          <p:cNvSpPr txBox="1">
            <a:spLocks noChangeArrowheads="1"/>
          </p:cNvSpPr>
          <p:nvPr/>
        </p:nvSpPr>
        <p:spPr bwMode="auto">
          <a:xfrm>
            <a:off x="3505200" y="53340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Protons:</a:t>
            </a:r>
          </a:p>
          <a:p>
            <a:r>
              <a:rPr lang="en-US" sz="2000"/>
              <a:t>Neutrons: </a:t>
            </a:r>
          </a:p>
          <a:p>
            <a:r>
              <a:rPr lang="en-US" sz="2000"/>
              <a:t>Electrons:</a:t>
            </a:r>
          </a:p>
        </p:txBody>
      </p:sp>
      <p:sp>
        <p:nvSpPr>
          <p:cNvPr id="6173" name="TextBox 29"/>
          <p:cNvSpPr txBox="1">
            <a:spLocks noChangeArrowheads="1"/>
          </p:cNvSpPr>
          <p:nvPr/>
        </p:nvSpPr>
        <p:spPr bwMode="auto">
          <a:xfrm>
            <a:off x="6172200" y="53086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Protons:</a:t>
            </a:r>
          </a:p>
          <a:p>
            <a:r>
              <a:rPr lang="en-US" sz="2000"/>
              <a:t>Neutrons: </a:t>
            </a:r>
          </a:p>
          <a:p>
            <a:r>
              <a:rPr lang="en-US" sz="2000"/>
              <a:t>Electrons: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5"/>
          <p:cNvSpPr>
            <a:spLocks noChangeShapeType="1"/>
          </p:cNvSpPr>
          <p:nvPr/>
        </p:nvSpPr>
        <p:spPr bwMode="auto">
          <a:xfrm>
            <a:off x="76200" y="5410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1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1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14"/>
          <p:cNvSpPr>
            <a:spLocks noChangeShapeType="1"/>
          </p:cNvSpPr>
          <p:nvPr/>
        </p:nvSpPr>
        <p:spPr bwMode="auto">
          <a:xfrm>
            <a:off x="114300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2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21"/>
          <p:cNvSpPr>
            <a:spLocks noChangeShapeType="1"/>
          </p:cNvSpPr>
          <p:nvPr/>
        </p:nvSpPr>
        <p:spPr bwMode="auto">
          <a:xfrm>
            <a:off x="-7620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23"/>
          <p:cNvSpPr>
            <a:spLocks noChangeShapeType="1"/>
          </p:cNvSpPr>
          <p:nvPr/>
        </p:nvSpPr>
        <p:spPr bwMode="auto">
          <a:xfrm>
            <a:off x="-30480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2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2400" y="6324600"/>
            <a:ext cx="1143000" cy="4572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90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TextBox 31"/>
          <p:cNvSpPr txBox="1">
            <a:spLocks noChangeArrowheads="1"/>
          </p:cNvSpPr>
          <p:nvPr/>
        </p:nvSpPr>
        <p:spPr bwMode="auto">
          <a:xfrm>
            <a:off x="0" y="147638"/>
            <a:ext cx="922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Atomic Structure Notes Continued </a:t>
            </a:r>
          </a:p>
        </p:txBody>
      </p:sp>
      <p:sp>
        <p:nvSpPr>
          <p:cNvPr id="13336" name="TextBox 24"/>
          <p:cNvSpPr txBox="1">
            <a:spLocks noChangeArrowheads="1"/>
          </p:cNvSpPr>
          <p:nvPr/>
        </p:nvSpPr>
        <p:spPr bwMode="auto">
          <a:xfrm>
            <a:off x="0" y="984250"/>
            <a:ext cx="9144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latin typeface="Calibri" pitchFamily="34" charset="0"/>
              </a:rPr>
              <a:t>Bohr Model </a:t>
            </a:r>
            <a:r>
              <a:rPr lang="en-US" sz="2800">
                <a:latin typeface="Calibri" pitchFamily="34" charset="0"/>
              </a:rPr>
              <a:t> - model that shows where particles are located in atoms.</a:t>
            </a:r>
          </a:p>
          <a:p>
            <a:r>
              <a:rPr lang="en-US" sz="2800">
                <a:latin typeface="Calibri" pitchFamily="34" charset="0"/>
              </a:rPr>
              <a:t>Valence electrons – outermost energy level (ring)</a:t>
            </a:r>
          </a:p>
          <a:p>
            <a:endParaRPr lang="en-US" sz="2800">
              <a:latin typeface="Calibri" pitchFamily="34" charset="0"/>
            </a:endParaRPr>
          </a:p>
          <a:p>
            <a:endParaRPr lang="en-US" sz="2800" u="sng">
              <a:latin typeface="Calibri" pitchFamily="34" charset="0"/>
            </a:endParaRPr>
          </a:p>
          <a:p>
            <a:endParaRPr lang="en-US" sz="2800" u="sng">
              <a:latin typeface="Calibri" pitchFamily="34" charset="0"/>
            </a:endParaRPr>
          </a:p>
          <a:p>
            <a:endParaRPr lang="en-US" sz="2800" u="sng">
              <a:latin typeface="Calibri" pitchFamily="34" charset="0"/>
            </a:endParaRPr>
          </a:p>
          <a:p>
            <a:endParaRPr lang="en-US" sz="2800" u="sng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          </a:t>
            </a:r>
          </a:p>
        </p:txBody>
      </p:sp>
      <p:grpSp>
        <p:nvGrpSpPr>
          <p:cNvPr id="7193" name="Group 24"/>
          <p:cNvGrpSpPr>
            <a:grpSpLocks/>
          </p:cNvGrpSpPr>
          <p:nvPr/>
        </p:nvGrpSpPr>
        <p:grpSpPr bwMode="auto">
          <a:xfrm>
            <a:off x="381000" y="2590800"/>
            <a:ext cx="2057400" cy="1676400"/>
            <a:chOff x="914400" y="1828800"/>
            <a:chExt cx="2133600" cy="1981200"/>
          </a:xfrm>
        </p:grpSpPr>
        <p:sp>
          <p:nvSpPr>
            <p:cNvPr id="26" name="Oval 25"/>
            <p:cNvSpPr/>
            <p:nvPr/>
          </p:nvSpPr>
          <p:spPr>
            <a:xfrm>
              <a:off x="1372070" y="2286577"/>
              <a:ext cx="1142530" cy="10656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43236" y="2057689"/>
              <a:ext cx="1600200" cy="15234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914400" y="1828800"/>
              <a:ext cx="2133600" cy="1981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7-Point Star 29"/>
            <p:cNvSpPr/>
            <p:nvPr/>
          </p:nvSpPr>
          <p:spPr>
            <a:xfrm>
              <a:off x="1523530" y="2438545"/>
              <a:ext cx="837965" cy="761711"/>
            </a:xfrm>
            <a:prstGeom prst="star7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194" name="TextBox 30"/>
          <p:cNvSpPr txBox="1">
            <a:spLocks noChangeArrowheads="1"/>
          </p:cNvSpPr>
          <p:nvPr/>
        </p:nvSpPr>
        <p:spPr bwMode="auto">
          <a:xfrm>
            <a:off x="2743200" y="2819400"/>
            <a:ext cx="617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Carbon:</a:t>
            </a:r>
          </a:p>
          <a:p>
            <a:r>
              <a:rPr lang="en-US"/>
              <a:t>	6 Protons             </a:t>
            </a:r>
            <a:r>
              <a:rPr lang="en-US" b="1"/>
              <a:t>How many valence electrons?</a:t>
            </a:r>
          </a:p>
          <a:p>
            <a:r>
              <a:rPr lang="en-US"/>
              <a:t>	6 Neutrons</a:t>
            </a:r>
          </a:p>
          <a:p>
            <a:r>
              <a:rPr lang="en-US"/>
              <a:t>	6 Electrons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5"/>
          <p:cNvSpPr>
            <a:spLocks noChangeShapeType="1"/>
          </p:cNvSpPr>
          <p:nvPr/>
        </p:nvSpPr>
        <p:spPr bwMode="auto">
          <a:xfrm>
            <a:off x="76200" y="5410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1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>
            <a:off x="114300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2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21"/>
          <p:cNvSpPr>
            <a:spLocks noChangeShapeType="1"/>
          </p:cNvSpPr>
          <p:nvPr/>
        </p:nvSpPr>
        <p:spPr bwMode="auto">
          <a:xfrm>
            <a:off x="-7620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2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2400" y="6324600"/>
            <a:ext cx="1143000" cy="4572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214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TextBox 31"/>
          <p:cNvSpPr txBox="1">
            <a:spLocks noChangeArrowheads="1"/>
          </p:cNvSpPr>
          <p:nvPr/>
        </p:nvSpPr>
        <p:spPr bwMode="auto">
          <a:xfrm>
            <a:off x="0" y="681038"/>
            <a:ext cx="922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Bohr Model Practice: Use the information to make a Bohr model</a:t>
            </a:r>
          </a:p>
        </p:txBody>
      </p:sp>
      <p:grpSp>
        <p:nvGrpSpPr>
          <p:cNvPr id="8216" name="Group 29"/>
          <p:cNvGrpSpPr>
            <a:grpSpLocks/>
          </p:cNvGrpSpPr>
          <p:nvPr/>
        </p:nvGrpSpPr>
        <p:grpSpPr bwMode="auto">
          <a:xfrm>
            <a:off x="228600" y="1600200"/>
            <a:ext cx="2590800" cy="2438400"/>
            <a:chOff x="685800" y="1600200"/>
            <a:chExt cx="2590800" cy="2438400"/>
          </a:xfrm>
        </p:grpSpPr>
        <p:sp>
          <p:nvSpPr>
            <p:cNvPr id="25" name="Oval 24"/>
            <p:cNvSpPr/>
            <p:nvPr/>
          </p:nvSpPr>
          <p:spPr>
            <a:xfrm>
              <a:off x="1371600" y="2286000"/>
              <a:ext cx="114300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143000" y="2057400"/>
              <a:ext cx="16002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914400" y="1828800"/>
              <a:ext cx="2133600" cy="1981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85800" y="1600200"/>
              <a:ext cx="2590800" cy="2438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7-Point Star 28"/>
            <p:cNvSpPr/>
            <p:nvPr/>
          </p:nvSpPr>
          <p:spPr>
            <a:xfrm>
              <a:off x="1524000" y="2438400"/>
              <a:ext cx="838200" cy="762000"/>
            </a:xfrm>
            <a:prstGeom prst="star7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8217" name="Group 30"/>
          <p:cNvGrpSpPr>
            <a:grpSpLocks/>
          </p:cNvGrpSpPr>
          <p:nvPr/>
        </p:nvGrpSpPr>
        <p:grpSpPr bwMode="auto">
          <a:xfrm>
            <a:off x="3276600" y="1600200"/>
            <a:ext cx="2590800" cy="2438400"/>
            <a:chOff x="685800" y="1600200"/>
            <a:chExt cx="2590800" cy="2438400"/>
          </a:xfrm>
        </p:grpSpPr>
        <p:sp>
          <p:nvSpPr>
            <p:cNvPr id="32" name="Oval 31"/>
            <p:cNvSpPr/>
            <p:nvPr/>
          </p:nvSpPr>
          <p:spPr>
            <a:xfrm>
              <a:off x="1371600" y="2286000"/>
              <a:ext cx="114300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143000" y="2057400"/>
              <a:ext cx="16002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14400" y="1828800"/>
              <a:ext cx="2133600" cy="1981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5800" y="1600200"/>
              <a:ext cx="2590800" cy="2438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1524000" y="2438400"/>
              <a:ext cx="838200" cy="762000"/>
            </a:xfrm>
            <a:prstGeom prst="star7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8218" name="Group 37"/>
          <p:cNvGrpSpPr>
            <a:grpSpLocks/>
          </p:cNvGrpSpPr>
          <p:nvPr/>
        </p:nvGrpSpPr>
        <p:grpSpPr bwMode="auto">
          <a:xfrm>
            <a:off x="6324600" y="1600200"/>
            <a:ext cx="2590800" cy="2438400"/>
            <a:chOff x="685800" y="1600200"/>
            <a:chExt cx="2590800" cy="2438400"/>
          </a:xfrm>
        </p:grpSpPr>
        <p:sp>
          <p:nvSpPr>
            <p:cNvPr id="39" name="Oval 38"/>
            <p:cNvSpPr/>
            <p:nvPr/>
          </p:nvSpPr>
          <p:spPr>
            <a:xfrm>
              <a:off x="1371600" y="2286000"/>
              <a:ext cx="114300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143000" y="2057400"/>
              <a:ext cx="16002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914400" y="1828800"/>
              <a:ext cx="2133600" cy="1981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685800" y="1600200"/>
              <a:ext cx="2590800" cy="2438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3" name="7-Point Star 42"/>
            <p:cNvSpPr/>
            <p:nvPr/>
          </p:nvSpPr>
          <p:spPr>
            <a:xfrm>
              <a:off x="1524000" y="2438400"/>
              <a:ext cx="838200" cy="762000"/>
            </a:xfrm>
            <a:prstGeom prst="star7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219" name="TextBox 43"/>
          <p:cNvSpPr txBox="1">
            <a:spLocks noChangeArrowheads="1"/>
          </p:cNvSpPr>
          <p:nvPr/>
        </p:nvSpPr>
        <p:spPr bwMode="auto">
          <a:xfrm>
            <a:off x="304800" y="4114800"/>
            <a:ext cx="243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Carbon:</a:t>
            </a:r>
          </a:p>
          <a:p>
            <a:r>
              <a:rPr lang="en-US"/>
              <a:t>	6 Protons</a:t>
            </a:r>
          </a:p>
          <a:p>
            <a:r>
              <a:rPr lang="en-US"/>
              <a:t>	6 Neutrons</a:t>
            </a:r>
          </a:p>
          <a:p>
            <a:r>
              <a:rPr lang="en-US"/>
              <a:t>	6 Electrons</a:t>
            </a:r>
          </a:p>
          <a:p>
            <a:endParaRPr lang="en-US"/>
          </a:p>
          <a:p>
            <a:r>
              <a:rPr lang="en-US"/>
              <a:t>Valence Electrons___</a:t>
            </a:r>
          </a:p>
        </p:txBody>
      </p:sp>
      <p:sp>
        <p:nvSpPr>
          <p:cNvPr id="8220" name="TextBox 44"/>
          <p:cNvSpPr txBox="1">
            <a:spLocks noChangeArrowheads="1"/>
          </p:cNvSpPr>
          <p:nvPr/>
        </p:nvSpPr>
        <p:spPr bwMode="auto">
          <a:xfrm>
            <a:off x="3276600" y="4114800"/>
            <a:ext cx="2438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Nitrogen:</a:t>
            </a:r>
          </a:p>
          <a:p>
            <a:r>
              <a:rPr lang="en-US"/>
              <a:t>	7 Protons</a:t>
            </a:r>
          </a:p>
          <a:p>
            <a:r>
              <a:rPr lang="en-US"/>
              <a:t>	7 Neutrons</a:t>
            </a:r>
          </a:p>
          <a:p>
            <a:r>
              <a:rPr lang="en-US"/>
              <a:t>	7 Electrons</a:t>
            </a:r>
          </a:p>
          <a:p>
            <a:endParaRPr lang="en-US"/>
          </a:p>
          <a:p>
            <a:r>
              <a:rPr lang="en-US"/>
              <a:t>Valence Electrons___</a:t>
            </a:r>
          </a:p>
          <a:p>
            <a:endParaRPr lang="en-US"/>
          </a:p>
        </p:txBody>
      </p:sp>
      <p:sp>
        <p:nvSpPr>
          <p:cNvPr id="8221" name="TextBox 45"/>
          <p:cNvSpPr txBox="1">
            <a:spLocks noChangeArrowheads="1"/>
          </p:cNvSpPr>
          <p:nvPr/>
        </p:nvSpPr>
        <p:spPr bwMode="auto">
          <a:xfrm>
            <a:off x="6477000" y="4133850"/>
            <a:ext cx="2438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Oxygen:</a:t>
            </a:r>
          </a:p>
          <a:p>
            <a:r>
              <a:rPr lang="en-US"/>
              <a:t>	8 Protons</a:t>
            </a:r>
          </a:p>
          <a:p>
            <a:r>
              <a:rPr lang="en-US"/>
              <a:t>	8 Neutrons</a:t>
            </a:r>
          </a:p>
          <a:p>
            <a:r>
              <a:rPr lang="en-US"/>
              <a:t>	8 Electrons</a:t>
            </a:r>
          </a:p>
          <a:p>
            <a:endParaRPr lang="en-US"/>
          </a:p>
          <a:p>
            <a:r>
              <a:rPr lang="en-US"/>
              <a:t>Valence Electrons___</a:t>
            </a:r>
          </a:p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j04059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304800"/>
            <a:ext cx="50720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5888" y="6019800"/>
            <a:ext cx="6096000" cy="609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400" b="1">
                <a:latin typeface="Times New Roman" pitchFamily="18" charset="0"/>
              </a:rPr>
              <a:t>The Atoms Family was created by Kathleen Crawford, 1994</a:t>
            </a:r>
            <a:br>
              <a:rPr lang="en-US" sz="1400" b="1">
                <a:latin typeface="Times New Roman" pitchFamily="18" charset="0"/>
              </a:rPr>
            </a:br>
            <a:r>
              <a:rPr lang="en-US" sz="1400" b="1">
                <a:latin typeface="Times New Roman" pitchFamily="18" charset="0"/>
              </a:rPr>
              <a:t/>
            </a:r>
            <a:br>
              <a:rPr lang="en-US" sz="1400" b="1">
                <a:latin typeface="Times New Roman" pitchFamily="18" charset="0"/>
              </a:rPr>
            </a:br>
            <a:r>
              <a:rPr lang="en-US" sz="1400" b="1">
                <a:latin typeface="Times New Roman" pitchFamily="18" charset="0"/>
              </a:rPr>
              <a:t>Presentation developed by Tracy Trimpe, 2006, http://sciencespot.net/</a:t>
            </a:r>
            <a:endParaRPr lang="en-US" sz="1400" b="1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-557458">
            <a:off x="571500" y="2133600"/>
            <a:ext cx="8183563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/>
              </a:rPr>
              <a:t>The Atoms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u="sng" dirty="0" smtClean="0">
                <a:solidFill>
                  <a:srgbClr val="FFC000"/>
                </a:solidFill>
              </a:rPr>
              <a:t>Is air matter?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pic>
        <p:nvPicPr>
          <p:cNvPr id="2" name="Picture 2" descr="Photo: A person walking on the lava floor of a cald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6" name="Picture 2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8" name="Picture 4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29698" name="Picture 2" descr="Picture of a path in an aspen forest in Color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8194" name="Picture 2" descr="Picture of a herd of elephants in Kenya’s Tsavo East National P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10682" y="731838"/>
            <a:ext cx="9144000" cy="612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 fontAlgn="auto">
              <a:spcAft>
                <a:spcPts val="0"/>
              </a:spcAft>
            </a:pPr>
            <a:endParaRPr lang="en-US" sz="4600" dirty="0" smtClean="0">
              <a:solidFill>
                <a:prstClr val="white"/>
              </a:solidFill>
            </a:endParaRPr>
          </a:p>
        </p:txBody>
      </p:sp>
      <p:pic>
        <p:nvPicPr>
          <p:cNvPr id="2050" name="Picture 2" descr="http://static3.businessinsider.com/image/52517a7feab8ea975f3a7ba2/stunning-photos-of-hot-air-balloons-at-the-albuquerque-balloon-fies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2" y="758471"/>
            <a:ext cx="7225592" cy="50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2380" y="5791200"/>
            <a:ext cx="8991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Well what does matter have to have?</a:t>
            </a:r>
            <a:endParaRPr lang="en-US" sz="4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srgbClr val="FFC000"/>
                </a:solidFill>
              </a:rPr>
              <a:t>Have mass and take up space!</a:t>
            </a:r>
            <a:endParaRPr lang="en-US" sz="4500" dirty="0">
              <a:solidFill>
                <a:srgbClr val="FFC000"/>
              </a:solidFill>
            </a:endParaRPr>
          </a:p>
        </p:txBody>
      </p:sp>
      <p:pic>
        <p:nvPicPr>
          <p:cNvPr id="2" name="Picture 2" descr="Photo: A person walking on the lava floor of a cald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6" name="Picture 2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8" name="Picture 4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29698" name="Picture 2" descr="Picture of a path in an aspen forest in Color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8194" name="Picture 2" descr="Picture of a herd of elephants in Kenya’s Tsavo East National P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10682" y="731838"/>
            <a:ext cx="9144000" cy="612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 fontAlgn="auto">
              <a:spcAft>
                <a:spcPts val="0"/>
              </a:spcAft>
            </a:pPr>
            <a:endParaRPr lang="en-US" sz="4600" dirty="0" smtClean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2581" y="1219200"/>
            <a:ext cx="8991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You all have mass and certainly take up space (right?)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uhd.edu/about/reservations/images/rooms/classroom_small_side_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286000"/>
            <a:ext cx="7543800" cy="43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" y="0"/>
            <a:ext cx="38862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srgbClr val="FFC000"/>
                </a:solidFill>
              </a:rPr>
              <a:t>How could we check if you have mass?</a:t>
            </a:r>
            <a:endParaRPr lang="en-US" sz="4500" dirty="0">
              <a:solidFill>
                <a:srgbClr val="FFC000"/>
              </a:solidFill>
            </a:endParaRPr>
          </a:p>
        </p:txBody>
      </p:sp>
      <p:pic>
        <p:nvPicPr>
          <p:cNvPr id="2" name="Picture 2" descr="Photo: A person walking on the lava floor of a cald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6" name="Picture 2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8" name="Picture 4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29698" name="Picture 2" descr="Picture of a path in an aspen forest in Color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8194" name="Picture 2" descr="Picture of a herd of elephants in Kenya’s Tsavo East National P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10682" y="731838"/>
            <a:ext cx="9144000" cy="612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 fontAlgn="auto">
              <a:spcAft>
                <a:spcPts val="0"/>
              </a:spcAft>
            </a:pPr>
            <a:endParaRPr lang="en-US" sz="4600" dirty="0" smtClean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08088" y="-68660"/>
            <a:ext cx="4341181" cy="257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How could we check if you take up space?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4098" name="Picture 2" descr="http://www.johnstonefitness.com/wp-content/uploads/2012/01/Weighing-Scale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" y="2234306"/>
            <a:ext cx="4110316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6/60/Mirror_bab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27" y="2234305"/>
            <a:ext cx="38862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u="sng" dirty="0" smtClean="0">
                <a:solidFill>
                  <a:srgbClr val="FFC000"/>
                </a:solidFill>
              </a:rPr>
              <a:t>So, is air matter?</a:t>
            </a:r>
            <a:endParaRPr lang="en-US" sz="4500" u="sng" dirty="0">
              <a:solidFill>
                <a:srgbClr val="FFC000"/>
              </a:solidFill>
            </a:endParaRPr>
          </a:p>
        </p:txBody>
      </p:sp>
      <p:pic>
        <p:nvPicPr>
          <p:cNvPr id="2" name="Picture 2" descr="Photo: A person walking on the lava floor of a cald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6" name="Picture 2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6148" name="Picture 4" descr="Picture of a climber in an ice cave in Antarc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29698" name="Picture 2" descr="Picture of a path in an aspen forest in Color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pic>
        <p:nvPicPr>
          <p:cNvPr id="8194" name="Picture 2" descr="Picture of a herd of elephants in Kenya’s Tsavo East National P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" cy="9525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10682" y="731838"/>
            <a:ext cx="9144000" cy="612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 fontAlgn="auto">
              <a:spcAft>
                <a:spcPts val="0"/>
              </a:spcAft>
            </a:pPr>
            <a:endParaRPr lang="en-US" sz="4600" dirty="0" smtClean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590676"/>
            <a:ext cx="8991600" cy="112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dirty="0" smtClean="0">
                <a:solidFill>
                  <a:prstClr val="white"/>
                </a:solidFill>
              </a:rPr>
              <a:t>Does it really to take up space?…Have Volume?</a:t>
            </a:r>
          </a:p>
          <a:p>
            <a:pPr fontAlgn="auto">
              <a:spcAft>
                <a:spcPts val="0"/>
              </a:spcAft>
            </a:pPr>
            <a:r>
              <a:rPr lang="en-US" sz="2000" spc="-300" dirty="0" smtClean="0">
                <a:solidFill>
                  <a:prstClr val="white"/>
                </a:solidFill>
                <a:hlinkClick r:id="rId4"/>
              </a:rPr>
              <a:t>https://www.youtube.com/watch?v=o5LT_wfI98w</a:t>
            </a:r>
            <a:r>
              <a:rPr lang="en-US" sz="4500" dirty="0">
                <a:solidFill>
                  <a:prstClr val="white"/>
                </a:solidFill>
              </a:rPr>
              <a:t/>
            </a:r>
            <a:br>
              <a:rPr lang="en-US" sz="4500" dirty="0">
                <a:solidFill>
                  <a:prstClr val="white"/>
                </a:solidFill>
              </a:rPr>
            </a:br>
            <a:r>
              <a:rPr lang="en-US" sz="4500" dirty="0">
                <a:solidFill>
                  <a:prstClr val="white"/>
                </a:solidFill>
              </a:rPr>
              <a:t>P</a:t>
            </a:r>
            <a:r>
              <a:rPr lang="en-US" sz="4500" dirty="0" smtClean="0">
                <a:solidFill>
                  <a:prstClr val="white"/>
                </a:solidFill>
              </a:rPr>
              <a:t>erhaps if we measured its mass…</a:t>
            </a:r>
            <a:endParaRPr lang="en-US" sz="4500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://www.clusterballoon.org/index/index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39268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hegreenhead.com/imgs/xl/balloon-dog-garden-stakes-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312420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faasafety.gov/files/gslac/FTB/Hot%20Air%20Balloon%20Maintenance/Balloon%20in%20Fl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60" y="3571783"/>
            <a:ext cx="2138240" cy="30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1"/>
                </a:solidFill>
              </a:rPr>
              <a:t>Atom*</a:t>
            </a:r>
            <a:endParaRPr lang="en-US" sz="6000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257800"/>
          </a:xfrm>
        </p:spPr>
        <p:txBody>
          <a:bodyPr>
            <a:normAutofit/>
          </a:bodyPr>
          <a:lstStyle/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- Atoms are the building blocks of the entire universe. All </a:t>
            </a:r>
            <a:r>
              <a:rPr lang="en-US" sz="4800" b="1" dirty="0" smtClean="0">
                <a:solidFill>
                  <a:schemeClr val="bg1"/>
                </a:solidFill>
              </a:rPr>
              <a:t>matter</a:t>
            </a:r>
            <a:r>
              <a:rPr lang="en-US" sz="4800" dirty="0" smtClean="0">
                <a:solidFill>
                  <a:schemeClr val="bg1"/>
                </a:solidFill>
              </a:rPr>
              <a:t> is made up of atoms. </a:t>
            </a:r>
            <a:endParaRPr lang="en-US" sz="47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>
              <a:solidFill>
                <a:schemeClr val="bg1"/>
              </a:solidFill>
            </a:endParaRPr>
          </a:p>
          <a:p>
            <a:pPr algn="l"/>
            <a:endParaRPr lang="en-US" sz="4500" dirty="0" smtClean="0">
              <a:solidFill>
                <a:schemeClr val="bg1"/>
              </a:solidFill>
            </a:endParaRPr>
          </a:p>
          <a:p>
            <a:pPr algn="l"/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itc.gsw.edu/faculty/speavy/spclass/chemistry/atoms.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429000"/>
            <a:ext cx="3125513" cy="3200400"/>
          </a:xfrm>
          <a:prstGeom prst="rect">
            <a:avLst/>
          </a:prstGeom>
          <a:noFill/>
        </p:spPr>
      </p:pic>
      <p:sp>
        <p:nvSpPr>
          <p:cNvPr id="14340" name="AutoShape 4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2" name="AutoShape 6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4" name="AutoShape 8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346" name="Picture 10" descr="http://www.franklinregional.k12.pa.us/teachers/jracchini/images/atomic_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3333750" cy="284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8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1"/>
                </a:solidFill>
              </a:rPr>
              <a:t>Atomic Structure*</a:t>
            </a:r>
            <a:endParaRPr lang="en-US" sz="6000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5029200" cy="5257800"/>
          </a:xfrm>
        </p:spPr>
        <p:txBody>
          <a:bodyPr>
            <a:normAutofit/>
          </a:bodyPr>
          <a:lstStyle/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The atomic</a:t>
            </a:r>
          </a:p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structure is the</a:t>
            </a:r>
          </a:p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way atoms are</a:t>
            </a:r>
          </a:p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ordered. All atoms</a:t>
            </a:r>
          </a:p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are similar in terms</a:t>
            </a:r>
          </a:p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of organization.</a:t>
            </a:r>
            <a:endParaRPr lang="en-US" sz="47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>
              <a:solidFill>
                <a:schemeClr val="bg1"/>
              </a:solidFill>
            </a:endParaRPr>
          </a:p>
          <a:p>
            <a:pPr algn="l"/>
            <a:endParaRPr lang="en-US" sz="4500" dirty="0" smtClean="0">
              <a:solidFill>
                <a:schemeClr val="bg1"/>
              </a:solidFill>
            </a:endParaRPr>
          </a:p>
          <a:p>
            <a:pPr algn="l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4340" name="AutoShape 4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2" name="AutoShape 6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4" name="AutoShape 8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348" name="Picture 12" descr="http://www.chem4kids.com/files/art/atom_struc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3962398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3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1"/>
                </a:solidFill>
              </a:rPr>
              <a:t>Proton +*</a:t>
            </a:r>
            <a:endParaRPr lang="en-US" sz="6000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257800"/>
          </a:xfrm>
        </p:spPr>
        <p:txBody>
          <a:bodyPr>
            <a:normAutofit/>
          </a:bodyPr>
          <a:lstStyle/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Positively charged, sub-atomic</a:t>
            </a:r>
          </a:p>
          <a:p>
            <a:pPr marL="914400" indent="-914400" algn="l"/>
            <a:r>
              <a:rPr lang="en-US" sz="4800" dirty="0" smtClean="0">
                <a:solidFill>
                  <a:schemeClr val="bg1"/>
                </a:solidFill>
              </a:rPr>
              <a:t>particles that are located in the</a:t>
            </a:r>
          </a:p>
          <a:p>
            <a:pPr marL="914400" indent="-914400" algn="l"/>
            <a:r>
              <a:rPr lang="en-US" sz="4800" b="1" dirty="0" smtClean="0">
                <a:solidFill>
                  <a:srgbClr val="FFFF00"/>
                </a:solidFill>
              </a:rPr>
              <a:t>nucleus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endParaRPr lang="en-US" sz="47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en-US" sz="4500" dirty="0">
              <a:solidFill>
                <a:schemeClr val="bg1"/>
              </a:solidFill>
            </a:endParaRPr>
          </a:p>
          <a:p>
            <a:pPr algn="l"/>
            <a:endParaRPr lang="en-US" sz="4500" dirty="0" smtClean="0">
              <a:solidFill>
                <a:schemeClr val="bg1"/>
              </a:solidFill>
            </a:endParaRPr>
          </a:p>
          <a:p>
            <a:pPr algn="l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4340" name="AutoShape 4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2" name="AutoShape 6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4" name="AutoShape 8" descr="data:image/jpeg;base64,/9j/4AAQSkZJRgABAQAAAQABAAD/2wCEAAkGBhASERIUExQWFRUWFhoVFxgXFhoXFhwcFxQXHBwcGyIaHyYfFxsjGxgXHzEgIykpLi0sGiA0NzMqNigtLSkBCQoKDgwOGg8PGjUkHyQ1NDUvLC8qLC0vMiwvNCwvLCk1LSkvLCksLCovKSwpNSwpLCwsLCkvLCwsLTQpKiwqMf/AABEIALoAugMBIgACEQEDEQH/xAAcAAEAAgMBAQEAAAAAAAAAAAAABQYDBAcCAQj/xABAEAACAQMDAgQFAwIBCAsAAAABAgMABBEFEiEGMRMiQVEHFGFxkSMygUJSMwhTYqGiscHwFRYkNHJzksLD0eH/xAAZAQEBAQEBAQAAAAAAAAAAAAAAAQIDBQT/xAApEQEAAgIBAwIFBQEAAAAAAAAAAQIDETESIUEEEwVRgbHwMpGhweEU/9oADAMBAAIRAxEAPwDuNKUoFatvqsEjSKkiM0Zw4DA7Sc8H25B/FbVc66atkOr6pC6qyONxVgCp86nkH/xVqI245Mk1msR5W+56rsY+GuIge2A4Y/hcmvqdUWhaJPE80xIjBVgWx37gcfWqZ1xp0NteaU8UaRr42G2KFHEkXfGM8Fu9XLWNDjkeO42lpoFcxDOF3MvqPXkCrqHOuTJM2jt2086p1fZW5KyzoGHdR5mH3C5I/mpKzvI5Y1kjYMjDKsOxFcs6I17Tore5+cf9aZ2EoZWLMpHbge5Yn6/YVbvhusC2rJBOZ0WVsZTYy5AO0gk55y2fXNJrpnDnnJMcd/HmFjGowmTwhIniYzs3Dfj3xnPqKX2oRQrvldY17ZZgoz7c+tUiSPw+olP+dt//AGkf/HUh8VIN2myn+1kb/bA/41OnvDfvT0Xtr9O/4WQatAZFjEqeIw3BNw3EYznHfGOa2twrkHUWom2m0u8RdxNqBjsCVQrzj/zB+KtWhNb3NjcssqzTzROZ27MCYyAu08qi5wPSrNWKep6rTXXf+tLJP1LZo20zx7s42hwzfhcmpEHNc++Guu2cNjGJJIkkLuCOPEbzkjIHmPBwPtXQFYEA+hH++paNO2HJ7lerbRvNftYuJJ4kPszqD+M5rFF1TZsrOJlCL3c5VOe2GYAE/QGqx8SOnbZNPmeKGNGDIxKIqnlwO4H+lWTqE+LoOR/mIm/9LRk/6gasRDlbLetrR27Rtan1u2DxIZU3SjMY3csD2I9xWS01WCXf4ciPsOG2sDtP1x27H8VyeXU4pJNCKMC8fhxyAZ4O+Lgk8Z/dxXh5pYV1yOLOfEXOO+wysGPv2OD9CavQ5f8AZO+O3+bdHm6605XCG4Qknb5csufqQMD81PVyt9U0d9LjtTNsbarZEbM6yd2YjHOTkd+x9OK6J0+6m1gKyeKPDUCTG3dgYzj0PHas2jTvhyzedTMcePskKUpWX0lKUoFKUoFQVt0sEv5bwSHMiBCm3jgLyTnn9o9BU7Srtm1YtrfhXer+kvnhBiUxGJ9+Qu49vTkYOQOasDLxjP8AI716pTZFIiZtHMq1ddM3RYlLmPJ/rktY3lH2YFQT9xUnoWhRWsZVCzFmLu7HLu57s3/5UlXwmm5ZrirWdwrevdIvPdQ3UU/gyRKU/wAMOCDu9yOfO3fNZ73pTxbaaF55XMqgF5DuwQcghRtUc+gxW3qHU9lBxNcwxn2eVVP4JzSy6nspioiuYJC3ChZUYk4JwADknAP4NNyns079uUPddBq6WCiZgbQghtoLNgqR6+XlR71JQdIWSTmdIVWQgrkcDzcEgdgccZx6mpmlNyRhpE71+Qp3T/QD2oZFunCFs/pxokhHHDOQxI47DFW23h2KFyxwMZY7mP3J7mslKTMytMdccaqjOpNG+btpYN23eAN2M4IYMOMjPIrVi6Yxp5szJu/SaIOV9wcHGfTjjPpU7Sm1nHWZ3Py19FVPQEbQ2UTyuflW3BlAUtznHrtHA/FZ7fo/ZdXVwk7oZwOFVfKRjJy2Q2SD6DvVjpTqlj2afL84VSXo+d8o1wixtkP4VskUrKe6lwSAD6kD3qQOhzoVW3nEMKwmNY/CD4bBw+ScnHBwe+PrU3SnVKxhrHH3lD2Om3iyRNJdCRFTa6eCq725w2Qcr3HH+j9eJilKjdaxXgpSlGilKUClKUCla95qEUQBkdUB4GTjP296xadrME+7wpFfacEDgj+Dzj69qz116unff5LqeW1NOqKWZgqgZJJwAB7k9q551D8XLFi1tbQvqDvlCka5jOQfKSR5s4PYHtWxqfw7n1C4Z9RuN1ujN4FvDlV2k95GwCSRwQPzVx0nRbe1QRwRJEg9EUD8+pP1NaR+VdT6dvIJ1gNt4bXIEkUW1ZJcN+1csNy+xzyNpyOK7d8Nfg7Dp/h3ExL3YX0P6abhghQP3HBxk/xXQX0+IyLKUUyKCquVBYA9wD3ANbFApSlApSlApSlApSlApSlApSlApSlApSlApSscs6LjcwXJAGSBknsBnuaDkvxM1RkuT4kbSAHCKG28AZJyO3f61R+iNYkTVLVl4Z5UjKpnBR2wwJ/qGCW5/trvPU3SEN4vmLI39ykg/TsR2NQvSfwptbKYTl3mlUEIW4VMjGVGSc44ySfXGM15uD01qZbTaOZ3vf5r9vqVvbWrQl+pOsY7SSKLwpZ5ZAziOFQzhExucgkcZIHuT2zUU/WBnu9HNu5+Xu1uHYEAFvDjXbn2wSeK99c/D0X0sM6NGs0YMf60C3ETIzZOUb+peSp9zg98jYtOhRG2msJf+5LKpHhqok8ZAGOFIEeCM8A/8a9IeNN+JFvNOkQimVZJXhhnKr4EjR7s7WDZ/pOMgZ9Kzad17FcTSxwQXEqRNIjTKgMRkiXLRglgd3YDIAJI5qE0D4Tra3iypJF4EbmWNflo/Hy2/wAjS/uKLkEev22gmW0To+5tbjMd4flPEkkFsYVJzLuJHiBgcByWHHqfvQROlfFf/sV5dXNvKiwTtEAqctmQqq8t/iDgN2AJqVvPiLFGsGba6MssRnMAiHjRxqcFpAWGOcjHJOO1a83w43Wk9t4+FlvTd7vD5AMqybP34JyMbvY/trY6p6MmnuEurW4FvOIjbsxjEoMTSbjgE+R1yxBHfODgcgM9/wBf20cdo8aTXBu1ZoFhQFm2qGOdxG3g+vsalOndfivbaO4i3BHzw42sCrFWUj0IZSP4qIt+g44203ZIQlikiKpXJfxItmSc+X1PY5J9KkOkem1sLVLZXLhWkYEjbxJK74xk9t2Prj07UGnY9Ss19fo7IlvarCu5sDzyIXYlicAAFFx71417q0ILSS3kilie8jtpirK4AmGBypwpDNG32P1rzadJYvNRMkcb2t4kTFTj96qyOCuOcgK273PvWPqPolJYrS1gijS2W6WaZAAq7E3OQFHfe+AfvQW4Ur4K+0ClKUClKUClKUClKUHmRwASewGT/Fcr6OgfWb9tSuIyLeDyWiHGNwblj33EEEk8c7O+PL1OWZVGWIUZAySAMsQAOfUkgfc18gt0QYRVUZJwoAGT3PHqaDJSlKBSlKBSlKBSlKBSmaUClKUClKUClKUClKUClKUClKUFGv8AUmu9ZitF/wAGzX5mYgghpCAIgfbaSWx7gH0q81SOielpoL/VbiZf8aYeExbcSmM+54ztHPbb7Vd6BSlKBSlKBSlKD4TiuOdZfGqXxWh04KyrwZmXdk5HMYzjb3GSDnPGMcyHxh67tvkpLeCcNK7qjhORtHLebGMdhwc5yPQiuK6fqYiB4zk969v4Z6TFkj3MvHhm+47LHF1rr0hlZLi4bwl8STaAVRf7mAGAKtPRvx5lEqx6htMZ48ZE2spJ4LgHaV75wM/etjoey03wNXMd68m+0YSsbcp4UZjfLY3HxCM9gR+0++a5X1Ta2EbxiznknGz9Rnj8Mbs/0DuBj0Oce59GfJhyTavRrXHbSQ/Wl5qkEURmkkRIgAxkZgEwcYOe3JIx75FRll1zpsxlEd1C/hIZJNrggIoyW9ioHcjOK4/05rXzPS2owP5jbcD9x8rOsidjnhg/0AUZyARWxo/T97f28DR2S26QWE8Sy5QG5aey2oBtC8bn3ZOQDnJ3ZA8WW3VZfiBpaxGU3kHhhgm4SA+YgHAxkk4OePr7GtDV/ijp9vcW0JmRxMCxdHDBB4e5CQuSd/AGPce9Vi66RmszplxHYJc+FbfLzQKIwwkk2/qcjDeYkMTnAJPbJrHp3w4vAulh0CFPnWlKMmYPmIpPCVCe+13yMAgMSfrUHQrXq+wlmlhjuInliBLorAsNv7uB3x64zj1rFpXXWm3MqxQXUUkjLvCq3JGM8e5A5K9xg5Arm/TvReohrCB7NIBZGR3uhJGTNvEgCLtAYhtyglvTOfrKaN0Jcxw6CPAVZLaV2uCCmVDK55IPmycDjPNBddT6lMV9Z2gj3G4ErF92NixJnOMebJKj071uXGsJsuDCVlkgB3RhxneE3BG77SePT1qpdVwBdXsmZzH49tcWscmR+nKdrKybshZCNwHvwOe1R3TvSd5ZT6hc3F3P4Ks0nm8PbOot+XfAyuO3GP20F56W11b2zt7lRtEqBivPlPZlywBOGBGcc4yOKlaq3wvs2i0myVuCYt+D6eIzOB/AYCrTQKUpQRWha+t0bkKpAgnaDJyMlFQk4IGOWI/jPrUrXPvhFKyjUoJW3TRX0hkbaFLeJgh8DhdxVjgcCug0ClKUClKUCuW/Fnrh42+UgLI2A0killOCD5B2yCCCTyOcdwcdSr81fEi7J1O83HtJtGfYKoHf+KkvQ+H462y7t4Q2v2AWAMDkggn7EY/GcVWGlqVubssME5H1/wCcY/5+0RNEV+or7/Teq9vH0S6/E6RbJ7leG9pvUFxbpcJE+xbiPwpQAOVz2z3GRkcehIqLeSvLS+1XDoX4WXupOp2NFb580zggY9QgP72+3HuRXHLnm/DyXSv8n3p0PYXbzIHiuJQm11yrCJTk4PBG5yPup9q7FFEqqFUAKAAAOAABgAfTFaujaRFawRQQrtjjUKo+3qfck5JPua3a+dSlKUClKUHlkBwSAccj6cY49uCRX1lBBB5B4NfaUHxRjgV9pSgUpSg0LLQ4IZp5o02yTlTKcnDFAQpwTgHBPIAzxntW/VO6w6rms7/TEGDBcu8MgOB5js2MGxwRluPXn7i40ClKUClKUCuDfHTpWSO5F4ifpSqquw5xIMjkegKhefU5/nvNYLyyjmjaOVFdHG1lYZUg+hBo6Y8k453D8bvcAVpy3J9DXbtV+A9ldGR9PuwoWRo2Rv1UV0PmXcDuGMjg579619L/AMmxt4+Yuxs9REh3H+X4Xj1wamlvmtflzn4d9HSalfRxAHw1IeZh2VAef5b9o+p+hr9cogAAHAFRXTPStpYQiK2jCL3Y93Y+7E8sf93pitvVNXhtkDzOEUsqAnJyzsFUAAEkkmq5NylV6Lr/AE1roWi3KNOSVCLuYZCkkbgNmQAcjPfjvxUtpWrQ3MSTQuHjfO1hkZwSD3AIwQRz7UG3SlKBSlKBSlKBSlKBSlKCifF7pOa8s0a3UG4t3Esfo3HcKc8HhT9doHHep/ovqMXtpHNtZHxskVlZcOvDgZHmGc8jPqO4IE5UdrOrw2Vu80gIiTBbYucBmALYHoCcnH1oJGlYLK+imRZInWRG5DKQyn7EVnoPjdq/P2kX10tta3jXN1LcjVBbBHn/AE2TIyrI3KltxB4yM9hX6CrF8smANq4B3AYGM5zn755z70HCdK1++e5WQ3aRXZvDC8ct07DBlKiL5VYv2Yxhww9yw9N+z6maS1062+Zc3TattnjEh8fYLp2O8DzBQu057cfSuxDSoBKZvCTxSADJtG/AzgZxn+o/mvS6dCJDII0Eh7vtG/8AOM0H560nT5knggiuruNZ9UubeTZKd5WPwxv4H7sO25ypHYnGK3tV1u4juJmN5P8APwXqQWtoWYo0QKoCQRiYyK3PIJOTzmu9C2QY8q8MWHA/cc5P3OTz9TWKXSoGkWVoo2kUYVyilwMg4BIyOQD/ABQcU1Oa5WDUtQW6uRNb6qYY1EpMITdCMFOzDDAfZR9c3/4kDL6Up/YdRi3e2QH2f7eKuJtY8EbFwTuI2jBOQcn3OQOfpWj1B0/FeRCKQsMOkishw6vGwZWUkEZz7g9zQcPtfAawsbFQP+kV1P8AUTafFGJnLOeM7NhTzdsL9K6j8LmPy91j/DF9deH7bPGzx9NxarONIg8Yz+EnjFdhk2jxNvtu745rFoWiRWkCQRZ2JuI3HcxLMWYk+pLMTQSFKUoFa97qEMIBlkSMMwQF2CgsewGe5ODxWxXKdVvzq+sx2iZNnZN4s5GdryJ2BI4IDYGDjPmI7UHVqUpQKUpQKUpQKxXVqkiMjqGVgVYEZBBGCDWWlBy/om3v9JuhYSxtLZSufAnAGFYruIbBO0E54bnI4JrqFKj59ft0uY7ZnxNIpdEIbzBTg4ONvp2zmgkKUpQKUpQKUpQKUpQKUpQKUrBeXscKNJK6oijLMxwAPqTQQvXt5dx2M3ykLyzMpRdjbWTcp845BOOOF5yRWj8Nei1sLRd2TPKBJMxzks3OMH9uM47DOOe1aPT/AMQZtRvilnGvycJ/VmcNl8g4EeOBzzz6Z4q+0ClKUClKUClKUClKUCq51v0XDqMG1vJMmWglGQyPjg5HO0kDIqx0oOV6f/1msZBbLHHfxbR4crMIwqocYY8HcQy8EnheOzV1KMnA3AA4GQDkZxz969VCdW2t48G6yk2TxsHVTjZJjvG+R2I9RjBxQTdK5hZfHCGNhHqFtNaS4G7KEryyjjgNjBLHPI245PFdA0TXbe7iE1vIJIySu4AjlTz3ANBv0pSgUrwkqnsQfXg59/8A6P4rHfX8UKNJK6xooyWYgAfmgz0qi6l8adHiC4mMxYZxEhYjtjOcYJ9vzitXQviVeajLts7Fkh4zcXBKoBk7sBR5zjGAG75zQWbq7Wrq3iAtLV7iZ/KuMeGhJADScg7csDx6AkkAZqlwfDPUL5y+r3RZOGWCFvIGIx5srt8oC9hgkk++epUoNeysIoUCRIqKOyqoUcAD0+gA/itilKBSlKBSlKBSlKBSlKBSlKBSlKDVv9KgnAE0UcgByA6BgDgjIyOOCa9WOnQwpsijSNe+1FCj/V9h+K2KUFM6j6GvJ5Wkt9TubcMcmPO+Me+3kFR9KgU+Dd0c+Jq92SWY+UkDls/3dz611GlBVuh/h/BpiyCOSSRpD5mkOeAWKgAcDG4/k1O6no9vcqEnijlUHcFkUMAffB9a3KUERa9IafGwaO1gVgdwKxICDgjI44OCR/NSqIAAAAAOwHAr1SgUpSgUpSgUpSgUpSg//9k="/>
          <p:cNvSpPr>
            <a:spLocks noChangeAspect="1" noChangeArrowheads="1"/>
          </p:cNvSpPr>
          <p:nvPr/>
        </p:nvSpPr>
        <p:spPr bwMode="auto">
          <a:xfrm>
            <a:off x="155575" y="-846138"/>
            <a:ext cx="17716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458" name="Picture 2" descr="http://ut-images.s3.amazonaws.com/wp-content/uploads/2010/02/c-atom_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05100"/>
            <a:ext cx="5243384" cy="44044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0" y="6520826"/>
            <a:ext cx="1676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612335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3186" y="2857500"/>
            <a:ext cx="16764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8986" y="3276600"/>
            <a:ext cx="685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8986" y="50292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0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60000"/>
            <a:lumOff val="40000"/>
          </a:schemeClr>
        </a:solidFill>
        <a:ln w="25400">
          <a:solidFill>
            <a:schemeClr val="accent3">
              <a:lumMod val="75000"/>
            </a:schemeClr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7123</TotalTime>
  <Words>538</Words>
  <Application>Microsoft Office PowerPoint</Application>
  <PresentationFormat>On-screen Show (4:3)</PresentationFormat>
  <Paragraphs>181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Cooper Black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Atom*</vt:lpstr>
      <vt:lpstr>Atomic Structure*</vt:lpstr>
      <vt:lpstr>Proton +*</vt:lpstr>
      <vt:lpstr>Neutron*</vt:lpstr>
      <vt:lpstr>Electron -*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Greenberg, Mitchell</cp:lastModifiedBy>
  <cp:revision>449</cp:revision>
  <dcterms:created xsi:type="dcterms:W3CDTF">2013-09-05T20:22:17Z</dcterms:created>
  <dcterms:modified xsi:type="dcterms:W3CDTF">2015-11-17T17:38:13Z</dcterms:modified>
</cp:coreProperties>
</file>