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256" r:id="rId3"/>
    <p:sldId id="274" r:id="rId4"/>
    <p:sldId id="269" r:id="rId5"/>
    <p:sldId id="273" r:id="rId6"/>
    <p:sldId id="261" r:id="rId7"/>
    <p:sldId id="280" r:id="rId8"/>
    <p:sldId id="286" r:id="rId9"/>
    <p:sldId id="271" r:id="rId10"/>
    <p:sldId id="281" r:id="rId11"/>
    <p:sldId id="287" r:id="rId12"/>
    <p:sldId id="283" r:id="rId13"/>
    <p:sldId id="284" r:id="rId14"/>
    <p:sldId id="270" r:id="rId15"/>
    <p:sldId id="279" r:id="rId16"/>
    <p:sldId id="257" r:id="rId17"/>
    <p:sldId id="275" r:id="rId18"/>
    <p:sldId id="278" r:id="rId19"/>
    <p:sldId id="262" r:id="rId20"/>
    <p:sldId id="285" r:id="rId21"/>
    <p:sldId id="266" r:id="rId22"/>
    <p:sldId id="268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94639" autoAdjust="0"/>
  </p:normalViewPr>
  <p:slideViewPr>
    <p:cSldViewPr>
      <p:cViewPr varScale="1">
        <p:scale>
          <a:sx n="100" d="100"/>
          <a:sy n="100" d="100"/>
        </p:scale>
        <p:origin x="9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D3CE3-3402-4D3C-A43B-4DDE5C485B5B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73CA3-A795-46B1-B2A4-F7D5AF5C6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90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2-10T14:38:42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0-1,'74'0,"-24"24,24-24,0 0,-24 25,24-25,26 0,-26 0,25 25,1-25,-26 0,50 25,-25-25,0 0,25 0,-24 25,24-25,0 0,0 0,0 0,0 24,0-24,0 0,25 0,-25 0,25 0,-25 0,24 0,1 0,-25 0,25 0,0 0,0 0,0 0,-1 0,1 0,0 0,0 0,0 0,0 0,-1 0,1 0,0-24,25 48,-26-24,1 0,25 0,-25 0,24 0,1 25,0-25,-1 0,1 0,0 25,-26-25,26 0,0 0,-26 0,1 0,0 0,0 0,-25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4:01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32,'238'0,"-119"0,20 0,0 0,0 0,0 0,0-19,0 19,20 0,0 0,-20 0,20 0,-1 0,-19 0,20 0,-20 0,0 0,20 0,-21 0,21 19,-20-19,0 0,20 0,-20 18,0-18,0 0,19 19,-19-19,0 19,0-1,0-18,0 18,0 1,0-1,-20 1,20 0,0-1,-20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4:02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8139 395,'-99'0,"40"0,-21 0,-19-20,0 0,-1 0,1 0,0 0,-20 1,-20-1,20 0,-1 20,-18-20,-21 1,20-1,-20 1,20-1,-40 20,1-20,19 0,-20 0,-19 0,19 20,-20-20,-19 20,19-19,-19 19,1 0,-2-20,-19 20,20 0,-21 0,1 0,0 0,0 0,-1 0,-19 0,20 20,-20-20,20 0,-20 19,19-19,1 20,0-20,19 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4:11.8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0,'60'20,"19"-20,1 20,39-20,-20 20,20-20,20 0,0 20,0-20,19 20,1-1,20 1,-1 20,1-20,19 20,-19 0,-1 0,20 19,-19-19,0 20,19-20,-20 19,1-19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5:33.7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0 101,'119'-20,"0"20,0 0,0-20,0 20,0-20,0 20,20 0,0 0,-20 0,19-21,-19 21,40 0,-20 0,-20-20,20 20,0 0,-20 0,0 0,-20 0,20 0,-20 0,-19 0,-1 20,0-20,-39 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5:34.5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0 514,'59'-20,"-19"0,19 20,1-20,19 20,-19-20,19 20,20 0,-19-20,19 20,-20 0,20 0,-19 0,19 0,0 20,20-20,-20-20,20 20,-19 0,19 0,0 0,20 0,-20-20,0 20,20 0,-1 0,1 0,0-20,-20 20,40 0,0 0,-20-19,19 19,1 0,0 0,-1 0,-19-20,40 20,-20 0,-1 0,1-20,20 20,-21 0,21 0,-20-20,19 20,1 0,-1-20,1 20,-1-19,-19 19,20-20,-1 20,-19-20,20 20,-1 0,1-19,-21 19,21 0,-1-20,1 20,0 0,-21-20,21 20,-1-20,-19 20,20-20,-21 20,1-20,20 20,-21 0,1-20,0 0,19 20,1-20,-20 20,-1-19,21 19,0 0,-21-20,1 20,0 0,-1 0,1 0,0 0,19 0,-19 0,0 20,0-20,19 0,-19 19,0-19,19 20,-19-20,0 0,-1 20,21-20,-20 0,-1 20,1 0,0-20,-20 20,-1-20,-18 0,-1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2-10T14:44:09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0 568,'149'-49,"-50"0,25 24,0 0,-25 1,25-1,-24 25,24-25,0 25,0 0,0-24,0 24,0 0,0 0,0 0,0 0,24 0,-24-25,0 25,25 0,-25 0,25 0,-25 0,25 0,-25 0,25 0,-1 0,1-24,0 24,0-24,0 24,-1-25,1 25,0-25,25 25,-26 0,1-24,0 24,25-25,-26 25,1-25,0 25,0-24,24 24,-24-25,0 25,0-25,0 25,-1-24,1 24,0 0,25-25,-1 25,-24 0,0 0,0 0,24 0,-24 0,25 0,-1 0,1 0,-25 0,24 0,1 0,24 0,-24 25,24-25,-24 0,-1 0,1 0,0 0,24 0,-24 0,-26 0,1 0,0 0,-25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42:52.1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0 160,'20'22,"0"-22,19 0,1 0,0 0,19 0,-19 0,0 0,-1 0,1 0,0 0,-1 19,1-19,0 0,-1 0,21 0,-20 0,19 0,1 0,-1 0,1 0,-1 0,1 0,-1 0,1 0,-1 0,1 0,19 0,-19 0,-1-19,21 19,-21 0,1 0,19 0,-19 0,19 0,0 0,1 0,-21 0,20 0,1 0,-1 0,1 0,-1 0,0 0,1 0,-1 0,-19 0,19 0,20 19,-19-19,-1 0,0 0,20 0,-19 0,19 0,-20 0,21 0,-21 0,20 0,0 21,-19-21,19 0,0 0,0 0,1 0,-1 0,0 0,0 0,0 0,1 0,-1 0,0 0,0 0,-19 0,19-21,0 21,0 0,0-19,20 19,-19 0,-1-22,-20 22,20 0,1-21,-1 21,-20 0,20 0,-19 0,19 0,-20 0,21 0,-1-22,-20 22,0 0,1 0,-1 0,20 0,-19 0,-1 0,20 0,-19 0,-1 0,0 0,1 0,-1 0,1 0,-1 0,0 0,1 0,-21 0,21 0,-21 0,20 0,1 0,-1 0,0 0,-19 0,19 0,-19 0,19 0,1 0,-1 0,0 0,1 0,-21 0,21 0,-1 0,-20 0,21 22,-1-22,1 0,-1 0,0 0,1 0,-21 0,21 0,-1 0,0 0,1 0,-1 0,0 0,1 0,-1 0,0 0,21-22,-1 22,-20 0,1 0,-1 22,20-44,-19 44,-1-22,20 0,-20 0,21 0,-21 0,20-22,-19 22,19 0,0 0,0 0,0 0,1 0,-1 0,0 22,0-22,0 0,1 0,-1 0,20 0,-20 0,20 0,-20 0,20 21,-19-21,-1 0,20 0,0 0,-20 0,20 0,0 0,0 0,0 0,0 0,0 0,0 0,-19 0,39 0,-20 22,0-22,0 0,0 0,0 0,20 0,-20 0,0 0,0 0,0 0,20-22,-20 22,0 0,0 0,0-21,0 21,0 0,-20 0,20 0,-19 0,19-22,-20 22,0 0,20 0,-40 0,40 0,-19 0,-1-21,0 21,-20 0,21-21,-1 21,0-22,20 22,-40 0,21-22,-1 22,0 0,0-20,0 20,-19 0,19 0,-20 0,1 0,19 0,-20 0,21 0,-21 0,0-21,20 21,-19 0,-1 0,1 0,19 21,-20-21,1 0,-1 0,0 0,1 20,19-20,-20 0,1 22,-1-22,0 0,1 22,19-22,-20 21,1-21,-1 21,0-21,-19 0,19 22,-19-1,19-21,-19 22,-1-22,-19 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42:54.7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17444 182,'-119'0,"59"20,-19-20,-1 0,1 0,0 0,-1 0,-19 0,-20 0,20 0,0 0,-21-20,21 20,-20 0,0 0,0-20,20 20,-20-19,0 19,-20-20,20 20,0-20,0 20,-20-19,0 19,20 0,-20-20,0 20,0 0,0 0,0-20,-20 20,20 0,-19 0,19 0,-20-19,0 19,0 0,1 0,-1 0,0-20,0 20,1 0,-21 0,20 0,1 0,-21 0,20 0,-19 0,-1 0,0 0,21 0,-21 0,0 20,21-20,-21 0,0 0,1 0,-1 0,1 0,19 0,-20 19,1-19,-1 0,20 0,-19 20,-1-20,0 0,21 20,-21-20,1 0,19 19,-20-19,1 0,19 20,0-20,-20 0,1 20,39-20,-40 0,1 19,19-19,0 0,0 20,-19-20,19 0,0 20,1-20,-1 0,0 19,0-19,-19 0,19 0,0 20,0-20,1 20,-1-20,0 19,0-19,1 0,-1 20,0-20,0 20,1-20,-21 0,20 19,20-19,-39 0,19 20,0-20,0 20,1-20,-1 19,20-19,0 0,0 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43:51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53,'20'-20,"20"20,0 0,-1-21,1 21,-20 0,39-20,-19 20,20 0,-1 0,1 0,-1 0,1 0,19 0,-19 20,19-20,0 0,1 0,19 0,0 21,-19-21,19 20,0-20,20 0,-20 20,0-20,1 20,19-20,-20 0,20 20,0-20,0 0,-20 0,21 0,-1 20,0-20,-20 0,20 0,0 0,-20 0,20 0,-19 0,19 0,0 21,-20-21,0 0,0 20,20-20,-19 0,-1 0,0 20,0-20,-19 0,19 0,0 0,0 0,1 0,-1 20,0-20,0 0,0 0,1 0,-1 0,0 20,0-20,1 0,19 0,-20 0,0 0,0 0,20 0,0 0,-19 0,19 0,-20 0,0 0,20 0,0 0,0 0,-19 0,19 0,-20 0,20 0,0 0,0 0,-20 0,20 0,0 0,1 0,-1 0,0 0,0 0,0 0,20 0,-20 0,0 0,0 0,0 0,20 0,-20 20,0-20,0 0,0 0,0 21,0-21,0 0,0 20,1-20,-1 20,0-20,0 0,0 20,20-20,-20 20,0-20,-20 0,20 0,20 20,-20-20,0 0,0 0,0 0,0 0,20 0,-20-20,0 20,1 0,18 0,1 0,-20 0,20 0,-20 0,20 0,-20 0,20-20,-20 20,20 0,0 0,0 0,-20 0,20 0,0 0,-20 0,20 0,0 0,-20 0,20 0,0 0,0 0,-20 20,20-20,0 0,-1 20,1-20,0 0,0 0,20 21,-20-21,-20 0,40 0,-20 0,0 0,-1 20,1-20,20 0,-40 0,20 20,-20-20,20 0,0 20,0-20,-20 20,20-20,0 20,-20-20,0 21,0-1,0-20,20 20,-20 0,0 0,0-20,-20 21,20-1,-19 0,-21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43:58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0 539,'79'-20,"0"20,-19-20,-1 20,21-20,-1 20,-19 0,19-19,0 19,1 0,-1 0,1 0,19 0,0-20,-20 20,21 0,-1-20,0 20,0-20,0 20,1-19,-1 19,0-20,0 20,1 0,-21-20,20 20,20-20,-39 20,19-19,0 19,-20 0,21-20,-1 0,-20 20,1-19,-1-1,0 0,1 20,-1-20,1 1,-1 19,0-20,1 20,-21-20,21 20,-21-20,20 20,1 0,-21-19,1 19,19 0,-19-20,-21 20,21 0,0 0,-1 0,-19 0,19 0,1 0,-1-20,-19 20,20 0,-21 20,1-20,0 0,-1 0,1 0,0 0,-20 0,19 0,1 0,-20 0,19 0,-19 0,20 20,-20-20,19 0,-19 0,0 0,0 0,0 0,20 0,-1 0,-19 0,0 0,0 0,0-20,-1 20,1-20,20 20,-20 0,0 0,0 0,-1-20,1 20,20 0,0 0,-21-19,1 19,0 0,0 0,0 0,0 0,0 0,19 0,-19 0,0 0,20 0,-21 0,21 0,0 0,-1 19,1-19,0 0,19 0,-19 0,20 0,-21 20,21-20,-1 0,-19 0,20 20,-1-20,-19 0,19 0,1 20,19-20,-19 19,19-19,-19 0,-1 0,21 20,-21-20,20 0,1 0,-1 20,1-20,-1 0,0 0,1 20,-1-20,0 0,21 0,-1 0,0 19,-19-19,19 0,0 0,0 20,0-20,1 0,19 0,-20 20,20-20,0 0,0 0,0 0,0 20,0-20,0 0,0 19,0-19,20 20,-20-20,20 20,0-1,-20-19,20 20,0-20,0 20,0-20,0 20,20-1,-21-19,1 20,0 0,0 0,20-20,-20 19,20 1,-21 0,21-20,-20 20,20-20,-20 0,20 19,-1-19,-19 0,20 0,0 20,-1-20,1 0,-20 20,20-20,-20 0,20 0,-21 0,1 0,20 0,-20 19,0-19,0 0,20 20,-21-20,1 20,0 0,0-1,0 1,-20 0,0 19,0 1,20-20,-20 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1:04.6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48,'20'-20,"20"20,-1-20,1 20,19 0,1 0,0 0,-21 0,21 0,19 0,-19 0,19 0,-19 0,19 20,-19-20,19 0,-19 0,19 0,0 20,1-20,-1 0,-19 21,19-21,0 19,1-19,-1 21,1-21,-1 19,0 2,1-21,19 19,-20-19,21 21,-1-21,0 20,0-20,0 20,1 0,-1-20,0 21,20-21,-20 19,21-19,-21 20,20 1,0-21,0 19,0-19,0 21,0-21,20 20,-20-20,20 21,0-21,0 0,0 0,0 0,0 19,0-19,20 0,-1-19,1 19,-20 0,20 0,0-21,-1 21,-19-20,20 20,20-21,-40 21,19-19,1 19,0-21,0 21,-1-20,1 20,0-19,0 19,-20-21,19 21,1 0,0 0,0-20,0 20,19 0,-19 0,0-20,0 20,-1 0,1 0,0-20,0 20,-1-21,-19 21,20-19,20 19,-21-21,1 21,0-19,0 19,0 0,-1 0,1 0,-20 0,0 0,20 19,0-19,-1 0,1 0,0 0,-20 21,20-21,-1 0,-19 19,0-19,0 0,0 21,0-21,0 0,0 0,0 20,-20-20,20 0,-20 0,20 20,-20-20,0 0,0 0,0 0,20 20,-20-20,0 0,0 21,0-21,0 0,0 19,1-19,-1 20,0-20,20 0,-20 21,0-21,0 19,-20-19,40 0,-20 0,-20 0,20 0,-19 0,19-19,0 19,0 0,-20-21,40 21,-20 0,0-20,0 20,0 0,0 0,20 0,0-19,0 19,-20 0,20 0,20 0,-20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1:40.5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-1 104,'19'-20,"21"0,0 0,-1 20,1 0,20-19,-21 19,21 0,-1 0,1 0,19-20,-19 20,19 0,1 0,-1 0,0 0,1 0,-1 0,0 0,21 0,-21 0,20 0,0 0,1 0,-1 20,0-20,0 0,1 19,-1-19,20 20,-40-20,40 20,-20-20,1 20,-1-20,0 19,0 1,20-20,-19 20,-1-20,0 18,20 2,-20-20,0 20,1-20,-1 20,0-1,0-19,20 20,-19 0,-1-20,0 19,0 1,0-20,1 20,-1-20,0 19,0-19,20 20,-19-20,-1 0,20 20,-20-20,0 0,0 0,1 20,19-20,-20 0,0 0,0 0,20 0,-19 0,-1 19,0-19,0 0,1 0,-1 0,0 0,20 0,-20 0,0 0,1 0,19 0,-20 0,0 0,0 0,1 0,-1 0,0 0,20 0,-20 0,20 0,-19 0,-1 0,20 0,-20-19,0 19,0 0,1 0,19 0,0 0,-20 0,0 19,0-19,1 0,19 0,-20 0,20 0,-20 0,0 0,1 0,19 0,-20 0,20 0,-20 0,19 0,-19 0,20 0,-19 0,-1 0,20 20,-20-20,20 0,0 0,0 0,-19 0,19 0,0 0,0 0,0 0,-20 0,20 0,0 0,0 0,0 0,0 0,0 0,-19 19,19-19,0 0,-20 0,20 0,0 0,-20 0,20 0,0 0,0 0,0 0,-19 0,19 0,-20 0,20 0,0 0,0 0,-20 0,20 0,0 0,0 0,-19 0,-1 19,20-19,-20 0,20 0,0 20,-19-20,19 0,-20 0,20 20,0-20,-20 0,0 20,1-20,19 0,0 0,-20 0,0 19,20-19,-20 0,20 0,0 20,-19-20,-21 0,40 0,-20 20,20-20,-19 0,-1 19,0-19,0 0,20 0,-19 0,-1 0,0 0,0 0,0 0,1-19,-1 19,0 0,20-20,-20 20,1 0,19 0,-20-20,0 20,20 0,0 0,-20-19,20 19,0 0,0 0,1 0,-21 0,20 0,-20 0,20 19,-20-19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3:15.6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0-1,'40'19,"-21"-19,1 0,20 0,0 0,-1 0,1 0,20 0,-21 0,41 0,-21 0,1 0,19 20,0-20,1 0,-1 0,20 0,-19 0,19 0,0 0,0 0,20 0,-19 0,19 0,0 0,0 0,0 0,0 0,0 0,20-20,-20 20,20 0,0 0,0 0,0 0,-20 0,20 20,-1-20,1 0,0 0,0 0,0 20,0-20,0 0,0 0,0 0,-1 20,1-20,0 0,0 0,20 0,-20 0,0 0,0 20,19-20,-19 0,0 0,0 0,20 0,-20 20,0-20,0 0,19 0,1 0,-20 0,20 0,-1 0,-19 0,0 0,20 0,0 0,-1 0,-19 0,20 0,0 0,-20 0,0 0,19 0,1 0,0 0,-20 0,19 0,1 0,0 0,-20 0,20 0,-20 0,19 20,-19-20,0 0,0 0,20 19,-20-19,-1 0,-18 0,18 20,1-20,0 0,0 0,-20 0,20 0,-20 0,0 0,0 0,20 20,-20-20,0 0,0 0,0 0,0 0,1 0,-21 0,20 0,0 0,0 0,-20 0,20 0,0 0,-20 0,20 0,-19 0,19 0,0 20,-20-20,20 0,-20 0,20 0,0 0,0 20,1-20,-21 0,40 20,-20-20,0 0,0 19,0 1,0-20,0 20,0-20,0 20,0-20,0 0,0 20,0-20,0 0,0 20,1-20,-1 0,0 0,-20 20,20-20,0 0,0 0,0 0,-20 0,0 0,21 0,-21 0,20 0,-20 0,20 0,-20 0,1 0,19 0,-20 0,0 0,20 0,-20 0,20-20,0 20,0 0,1 20,-1-20,-20 19,20 21,0-20,-20 20,0-1,1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3:19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-1 118,'19'0,"21"0,0 0,-1 19,1-19,0 0,-1 0,21 0,0 0,-21 0,21 19,19-19,-19 0,-1 0,21-19,-1 19,0 0,1 0,-1 0,0 0,21 0,-21 0,20 0,-19-19,19 19,0 0,-20 0,21 0,-1 0,0 0,0 0,0 0,-19 0,19 0,0 0,0 0,20 0,-19 0,-1 0,0 0,0 0,0 0,1 0,-1 0,0 0,0 0,1 0,-1 0,0 0,0 0,0 0,1 0,-1 0,0 0,0 0,0 0,20 0,-19 0,-1 0,0 0,0 0,0 0,21 0,-21 0,0 0,0 19,0-19,1 0,-1 0,0 0,0 0,0-19,-19 19,39 0,-20 0,0 0,0 0,-19 0,19 0,0 0,0-20,1 20,-21 0,20 0,0 0,-19 0,19-20,0 20,0 0,-19 0,19 0,0-19,0 19,1 0,-21 0,20 0,0-19,-19 19,19 0,0 0,0-20,-19 20,19 0,-20 0,21 0,-1 0,0 0,-20-19,21 19,-21 0,20 0,-19 0,19 0,-20 0,1 0,-1 19,0-19,1 0,-1 0,20 0,-19 0,-1 0,-20 0,21 20,-1-20,-19 0,18 0,1 0,-19 0,19 19,-19-19,-1 0,1 0,-1 0,1 19,19-19,-19 0,-1 0,1 0,-1 20,1-20,0 0,-1 0,1 0,-21 0,21 0,-1 0,1 0,-21 0,21 0,-20 0,19 0,1 0,-21 0,21 0,-20-20,19 20,1 0,-21 0,21 0,-1 0,1-19,-1 19,1 0,19 0,-19 0,-1 0,1-19,19 19,-19 0,-1 0,21 19,-21-19,21 0,-1 0,-19 0,19 0,-20 0,21 0,-1-19,1 19,-1 0,0 0,1 0,19 0,-20 19,1-19,19 0,0 0,0 0,-19 0,19 0,0 19,20-19,-20 0,20 20,-19-20,-1 0,20 20,0-20,0 0,-20 19,20-19,0 0,0 0,-20 19,21-19,-21 0,20 0,0 0,0 0,-20 0,0 0,20-19,0 19,-19 0,19 0,-20 0,0 0,0 0,20 0,0 0,0 0,-19 0,-1 0,20 0,0 0,-20-19,20 19,-20 0,1 0,19 0,0 0,-20 0,20 19,-20-19,0 0,1 0,-1 19,0-19,0 0,20 19,-19-19,-1 0,0 0,0 20,0-20,1 0,-1 0,0 0,0 20,0-20,1 19,-21 0,0 1,1-1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3:22.2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2698 59,'-219'-40,"81"40,-1-20,-40 20,1 0,19 0,-39 20,-1 0,1 0,-1 0,-19 20,-20 0,20 0,0 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3:59.4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-1-1,'59'0,"1"0,-1 0,1 0,-1 0,20 0,-19 20,19-20,1 0,-1 0,-19 0,39 0,-20 0,1 0,19 0,0 0,0 0,0 20,1-20,19 0,-20 0,20 0,0 0,20 0,0 0,-1 0,1 20,-1-20,21 0,0 20,-20-1,19-19,1 19,0 1,-20 0,19-20,1 20,-20 20,20-20,-21 0,-18 20,-1-20,-20-1,0 21,-40-40,1 19,-20 1,-1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4:01.1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0,'20'0,"0"20,19-20,-19 21,19-21,1 0,-1 20,1-20,-1 0,21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06T17:24:01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0-1,'119'19,"-40"-19,0 19,0-19,20 20,-19-20,19 0,0 19,0-19,0 0,20 19,-20-19,19 20,-18-20,18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4C99-7DA0-43E4-AD5E-F257983EA593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50FD6-50CD-48EA-8DFC-9F3422C4D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0FD6-50CD-48EA-8DFC-9F3422C4DB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0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4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C018-0EC0-4755-99DD-9656A3EEE240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4D5C-6D90-456B-BFF0-4D54E3B29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rainpop.com/health/bodysystems/cells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1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5" Type="http://schemas.openxmlformats.org/officeDocument/2006/relationships/image" Target="../media/image20.emf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rainpop.com/health/bodysystems/cells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q=http://mancamp.in/&amp;sa=U&amp;ei=0fb0UtScFeWbygH5mICACQ&amp;ved=0CFIQ9QEwEg&amp;sig2=vBYYZAEz04rxflLh7jXrxw&amp;usg=AFQjCNF7q_Z7VqA2vP2PqMdKeMOMEfV2X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5.jpeg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customXml" Target="../ink/ink5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2" Type="http://schemas.openxmlformats.org/officeDocument/2006/relationships/image" Target="../media/image4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emf"/><Relationship Id="rId24" Type="http://schemas.openxmlformats.org/officeDocument/2006/relationships/customXml" Target="../ink/ink11.xml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10" Type="http://schemas.openxmlformats.org/officeDocument/2006/relationships/customXml" Target="../ink/ink4.xml"/><Relationship Id="rId19" Type="http://schemas.openxmlformats.org/officeDocument/2006/relationships/image" Target="../media/image13.emf"/><Relationship Id="rId4" Type="http://schemas.openxmlformats.org/officeDocument/2006/relationships/customXml" Target="../ink/ink1.xml"/><Relationship Id="rId9" Type="http://schemas.openxmlformats.org/officeDocument/2006/relationships/image" Target="../media/image8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Scientific American: Chilling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6868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 article pages E 2-5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What do you call passing the winter in a sleeplike state?</a:t>
            </a: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What happens if ice forms inside a cell?</a:t>
            </a: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What’s one animal that avoids freezing?</a:t>
            </a: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What’s one animal that tolerates freezing?</a:t>
            </a: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What types of environments present challenges for living things?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Cells come from Cells!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1850’s - cells divide, that’s how they multiply </a:t>
            </a:r>
            <a:r>
              <a:rPr lang="en-US" dirty="0" err="1" smtClean="0">
                <a:solidFill>
                  <a:schemeClr val="bg1"/>
                </a:solidFill>
              </a:rPr>
              <a:t>hahaha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So, one living cell divides into two living cells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 cell is the smallest unit that </a:t>
            </a:r>
            <a:r>
              <a:rPr lang="en-US" sz="4000" dirty="0" smtClean="0">
                <a:solidFill>
                  <a:schemeClr val="bg1"/>
                </a:solidFill>
              </a:rPr>
              <a:t>performs </a:t>
            </a:r>
            <a:r>
              <a:rPr lang="en-US" sz="4000" dirty="0" smtClean="0">
                <a:solidFill>
                  <a:schemeClr val="bg1"/>
                </a:solidFill>
              </a:rPr>
              <a:t>the basic activities of life.  </a:t>
            </a:r>
            <a:r>
              <a:rPr lang="en-US" sz="4000" b="1" i="1" u="sng" dirty="0" smtClean="0">
                <a:solidFill>
                  <a:schemeClr val="bg1"/>
                </a:solidFill>
              </a:rPr>
              <a:t>Multicellular</a:t>
            </a:r>
            <a:r>
              <a:rPr lang="en-US" sz="4000" dirty="0" smtClean="0">
                <a:solidFill>
                  <a:schemeClr val="bg1"/>
                </a:solidFill>
              </a:rPr>
              <a:t> organisms have specialized cells </a:t>
            </a:r>
            <a:r>
              <a:rPr lang="en-US" sz="4000" dirty="0" smtClean="0">
                <a:solidFill>
                  <a:schemeClr val="bg1"/>
                </a:solidFill>
              </a:rPr>
              <a:t>that work together.</a:t>
            </a:r>
          </a:p>
          <a:p>
            <a:pPr marL="0" indent="0">
              <a:buNone/>
            </a:pPr>
            <a:r>
              <a:rPr lang="en-US" sz="4000" b="1" i="1" u="sng" dirty="0" smtClean="0">
                <a:solidFill>
                  <a:schemeClr val="bg1"/>
                </a:solidFill>
              </a:rPr>
              <a:t>Unicellular</a:t>
            </a:r>
            <a:r>
              <a:rPr lang="en-US" sz="4000" dirty="0" smtClean="0">
                <a:solidFill>
                  <a:schemeClr val="bg1"/>
                </a:solidFill>
              </a:rPr>
              <a:t> organisms-single cell that does ALL the activities for life.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Cell Theory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theory is an explanation of what is observed, and must be supported by evidence.  Pasteur used the cell theory as a foundation for his studies.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He Found that: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Bacteria causes food spoilage, sour milk, many diseases.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Living things do not rise by spontaneous generation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Cell Theory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importance of the cell to life is summarized in the cell theory. (13E)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sz="3600" b="1" u="sng" dirty="0" smtClean="0">
                <a:solidFill>
                  <a:schemeClr val="bg1"/>
                </a:solidFill>
              </a:rPr>
              <a:t>All living things are </a:t>
            </a:r>
            <a:r>
              <a:rPr lang="en-US" sz="3600" b="1" u="sng" dirty="0" smtClean="0">
                <a:solidFill>
                  <a:schemeClr val="bg1"/>
                </a:solidFill>
              </a:rPr>
              <a:t>made of </a:t>
            </a:r>
            <a:r>
              <a:rPr lang="en-US" sz="3600" b="1" u="sng" dirty="0" smtClean="0">
                <a:solidFill>
                  <a:schemeClr val="bg1"/>
                </a:solidFill>
              </a:rPr>
              <a:t>cells</a:t>
            </a:r>
            <a:endParaRPr lang="en-US" sz="3600" b="1" u="sng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 Cells carry out the functions needed to support life.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  Cells come ONLY from other living cells.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WRITE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scientists mean when they say that life comes from life?  Your answer should include the word CELLS.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Bill Nye: Cells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New Cooperative Groups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Post Video Quiz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Review and Discuss </a:t>
            </a:r>
          </a:p>
          <a:p>
            <a:pPr marL="914400" lvl="1" indent="-514350"/>
            <a:r>
              <a:rPr lang="en-US" dirty="0" smtClean="0">
                <a:solidFill>
                  <a:schemeClr val="bg1"/>
                </a:solidFill>
              </a:rPr>
              <a:t>Trade and grade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http://upload.wikimedia.org/wikipedia/en/7/79/Bill_Nye_the_Science_Gu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76599"/>
            <a:ext cx="5029200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Brain Pop: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smallest units of life!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://brainpop.speedera.net/www.brainpop.com/topics/cells/screenshot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9903"/>
            <a:ext cx="6705600" cy="50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Cell*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smallest unit of life.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.sparknotes.com/figures/9/93c5cab1f150fcaaa9f2533d0a0b45c2/plantce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" y="2362200"/>
            <a:ext cx="4470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ulpbits.com/wp-content/uploads/2013/12/Animals-cell-lab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937686" cy="39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4150" y="500063"/>
              <a:ext cx="1085850" cy="36512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8309" y="436438"/>
                <a:ext cx="1117533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0" y="1157288"/>
              <a:ext cx="5535613" cy="185737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0910" y="1093576"/>
                <a:ext cx="5567292" cy="3128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3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Organelles to Label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Label the following organelles.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 labeling, write a 2 sentence description of the organelles cell function under </a:t>
            </a:r>
            <a:r>
              <a:rPr lang="en-US" smtClean="0">
                <a:solidFill>
                  <a:schemeClr val="bg1"/>
                </a:solidFill>
              </a:rPr>
              <a:t>the diagram.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 careful to label the correct type of cell with its correct organelles.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Organelles (6): cell wall, cell membrane, mitochondria, </a:t>
            </a:r>
            <a:r>
              <a:rPr lang="en-US" dirty="0" err="1" smtClean="0">
                <a:solidFill>
                  <a:schemeClr val="bg1"/>
                </a:solidFill>
              </a:rPr>
              <a:t>ribosomes</a:t>
            </a:r>
            <a:r>
              <a:rPr lang="en-US" dirty="0" smtClean="0">
                <a:solidFill>
                  <a:schemeClr val="bg1"/>
                </a:solidFill>
              </a:rPr>
              <a:t>, nucleus with DNA, and chloroplasts with chlorophyll. </a:t>
            </a:r>
          </a:p>
          <a:p>
            <a:endParaRPr lang="en-US" dirty="0"/>
          </a:p>
        </p:txBody>
      </p:sp>
      <p:pic>
        <p:nvPicPr>
          <p:cNvPr id="4" name="Picture 2" descr="http://img.sparknotes.com/figures/9/93c5cab1f150fcaaa9f2533d0a0b45c2/plantce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854"/>
            <a:ext cx="2133600" cy="18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ulpbits.com/wp-content/uploads/2013/12/Animals-cell-lab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Organelle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4983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wall- provides plants cells with structure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cell membrane- decides what goes in and out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Mitochondria- powerhouse of the cell (cell resp.)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Ribosomes- makes proteins to repair cell parts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nucleus with DNA- brain of the cell. Holds DNA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chloroplasts with chlorophyll- responsible for photosynthesis</a:t>
            </a:r>
          </a:p>
          <a:p>
            <a:endParaRPr lang="en-US" dirty="0"/>
          </a:p>
        </p:txBody>
      </p:sp>
      <p:pic>
        <p:nvPicPr>
          <p:cNvPr id="4" name="Picture 2" descr="http://img.sparknotes.com/figures/9/93c5cab1f150fcaaa9f2533d0a0b45c2/plantce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854"/>
            <a:ext cx="2133600" cy="18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ulpbits.com/wp-content/uploads/2013/12/Animals-cell-lab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Macromolecule*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3993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Large molecules made up of smaller molecules linked together.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Types: </a:t>
            </a:r>
            <a:r>
              <a:rPr lang="en-US" dirty="0" smtClean="0">
                <a:solidFill>
                  <a:srgbClr val="FFFF00"/>
                </a:solidFill>
              </a:rPr>
              <a:t>carbohydrates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rgbClr val="00B0F0"/>
                </a:solidFill>
              </a:rPr>
              <a:t>lipids (fats),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proteins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nucleic acids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9838" y="366713"/>
              <a:ext cx="4160837" cy="204787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3998" y="303369"/>
                <a:ext cx="4192517" cy="331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1314450"/>
              <a:ext cx="8235950" cy="7937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423" y="1246249"/>
                <a:ext cx="8267629" cy="21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8725" y="1957388"/>
              <a:ext cx="6280150" cy="150812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2885" y="1894040"/>
                <a:ext cx="6311830" cy="277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3" y="3321050"/>
              <a:ext cx="7508875" cy="244475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673" y="3257681"/>
                <a:ext cx="7540555" cy="371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3025" y="3943350"/>
              <a:ext cx="6372225" cy="322263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7185" y="3879618"/>
                <a:ext cx="6403904" cy="4493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71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Warm Up</a:t>
            </a:r>
            <a:r>
              <a:rPr lang="en-US" dirty="0" smtClean="0">
                <a:solidFill>
                  <a:schemeClr val="bg1"/>
                </a:solidFill>
              </a:rPr>
              <a:t> February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38200"/>
            <a:ext cx="91440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arenR"/>
            </a:pPr>
            <a:r>
              <a:rPr lang="en-US" sz="4100" dirty="0" smtClean="0">
                <a:solidFill>
                  <a:schemeClr val="bg1"/>
                </a:solidFill>
              </a:rPr>
              <a:t> Where does the energy you use come from? Explain…</a:t>
            </a:r>
            <a:endParaRPr lang="en-US" sz="40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514350" indent="-514350" algn="l">
              <a:buAutoNum type="arabicParenR"/>
            </a:pP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Compare and contrast a cell to an atom.</a:t>
            </a:r>
          </a:p>
          <a:p>
            <a:pPr marL="514350" indent="-514350" algn="l">
              <a:buAutoNum type="arabicParenR"/>
            </a:pP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Cell respiration is the process in which food is converted into energy. Which two substances are needed for cellular respiration? </a:t>
            </a:r>
          </a:p>
          <a:p>
            <a:pPr marL="514350" indent="-514350"/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***BONUS***</a:t>
            </a:r>
          </a:p>
          <a:p>
            <a:pPr marL="514350" indent="-514350"/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Where does cell respiration occur in the body? </a:t>
            </a:r>
          </a:p>
        </p:txBody>
      </p:sp>
    </p:spTree>
    <p:extLst>
      <p:ext uri="{BB962C8B-B14F-4D97-AF65-F5344CB8AC3E}">
        <p14:creationId xmlns:p14="http://schemas.microsoft.com/office/powerpoint/2010/main" val="7322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 </a:t>
            </a:r>
            <a:r>
              <a:rPr lang="en-US" sz="4000" b="1" dirty="0">
                <a:solidFill>
                  <a:schemeClr val="bg1"/>
                </a:solidFill>
              </a:rPr>
              <a:t>macromolecule</a:t>
            </a:r>
            <a:r>
              <a:rPr lang="en-US" sz="4000" dirty="0">
                <a:solidFill>
                  <a:schemeClr val="bg1"/>
                </a:solidFill>
              </a:rPr>
              <a:t> is a very large molecule, such as protein, commonly created by polymerization of smaller subunits (monomers). They are typically composed of thousands or more atoms.</a:t>
            </a:r>
          </a:p>
        </p:txBody>
      </p:sp>
    </p:spTree>
    <p:extLst>
      <p:ext uri="{BB962C8B-B14F-4D97-AF65-F5344CB8AC3E}">
        <p14:creationId xmlns:p14="http://schemas.microsoft.com/office/powerpoint/2010/main" val="375889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What do you know already?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617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What is a carbohydrate and where have you heard of them?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What is fat?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is protein?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a nucleic acid?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These are all macromolecules: Large molecules 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Brain Pop: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smallest units of life!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://brainpop.speedera.net/www.brainpop.com/topics/cells/screenshot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9903"/>
            <a:ext cx="6705600" cy="50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ulpbits.com/wp-content/uploads/2013/11/Plant-and-animal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319" y="1273780"/>
            <a:ext cx="800100" cy="70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5103" y="1273780"/>
            <a:ext cx="347019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9212" y="1437246"/>
            <a:ext cx="347019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6231" y="1654263"/>
            <a:ext cx="347019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30158" y="1735998"/>
            <a:ext cx="173509" cy="217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4038600"/>
            <a:ext cx="953012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3391571"/>
            <a:ext cx="953012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00" y="2034746"/>
            <a:ext cx="1066800" cy="479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39860" y="2034746"/>
            <a:ext cx="92679" cy="239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53000" y="1953010"/>
            <a:ext cx="457200" cy="3216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Warm Up 				February </a:t>
            </a: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6H</a:t>
            </a:r>
            <a:r>
              <a:rPr lang="en-US" sz="2500" dirty="0" smtClean="0">
                <a:solidFill>
                  <a:schemeClr val="bg1"/>
                </a:solidFill>
              </a:rPr>
              <a:t>2</a:t>
            </a:r>
            <a:r>
              <a:rPr lang="en-US" sz="3500" dirty="0" smtClean="0">
                <a:solidFill>
                  <a:schemeClr val="bg1"/>
                </a:solidFill>
              </a:rPr>
              <a:t>O + 6CO</a:t>
            </a:r>
            <a:r>
              <a:rPr lang="en-US" sz="2500" dirty="0" smtClean="0">
                <a:solidFill>
                  <a:schemeClr val="bg1"/>
                </a:solidFill>
              </a:rPr>
              <a:t>2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 C</a:t>
            </a:r>
            <a:r>
              <a:rPr lang="en-US" sz="2500" dirty="0" smtClean="0">
                <a:solidFill>
                  <a:schemeClr val="bg1"/>
                </a:solidFill>
                <a:sym typeface="Wingdings" pitchFamily="2" charset="2"/>
              </a:rPr>
              <a:t>6</a:t>
            </a: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sz="2500" dirty="0" smtClean="0">
                <a:solidFill>
                  <a:schemeClr val="bg1"/>
                </a:solidFill>
                <a:sym typeface="Wingdings" pitchFamily="2" charset="2"/>
              </a:rPr>
              <a:t>12</a:t>
            </a: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2500" dirty="0" smtClean="0">
                <a:solidFill>
                  <a:schemeClr val="bg1"/>
                </a:solidFill>
                <a:sym typeface="Wingdings" pitchFamily="2" charset="2"/>
              </a:rPr>
              <a:t>6</a:t>
            </a: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 + </a:t>
            </a: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6O</a:t>
            </a:r>
            <a:r>
              <a:rPr lang="en-US" sz="25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</a:p>
          <a:p>
            <a:pPr algn="ctr">
              <a:buNone/>
            </a:pPr>
            <a:endParaRPr lang="en-US" sz="25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Identify the chemical reaction above. </a:t>
            </a:r>
          </a:p>
          <a:p>
            <a:pPr marL="514350" indent="-514350">
              <a:buAutoNum type="arabicPeriod"/>
            </a:pP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What are the reactants and products above? </a:t>
            </a:r>
          </a:p>
          <a:p>
            <a:pPr marL="514350" indent="-514350">
              <a:buAutoNum type="arabicPeriod"/>
            </a:pP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What is cellular respiration? </a:t>
            </a:r>
          </a:p>
          <a:p>
            <a:pPr marL="514350" indent="-514350">
              <a:buAutoNum type="arabicPeriod"/>
            </a:pP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Why do plants need to go through this chemical </a:t>
            </a: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reaction (above) </a:t>
            </a:r>
            <a:r>
              <a:rPr lang="en-US" sz="3500" dirty="0" smtClean="0">
                <a:solidFill>
                  <a:schemeClr val="bg1"/>
                </a:solidFill>
                <a:sym typeface="Wingdings" pitchFamily="2" charset="2"/>
              </a:rPr>
              <a:t>before performing cell respiration?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and Discuss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Pre Assessment Data – New Cooperative     Groups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Unit 2D Chemistry and Natural Resource Test – Most Missed Questions - Thursday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t0.gstatic.com/images?q=tbn:ANd9GcQcsjckqWmoF2FP7NSaGkA_Pzfv1YalkIfBUd-0T7qhuEMVVUV8semuRTj9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86200"/>
            <a:ext cx="3794166" cy="25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Introduction to Cells 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PRE Assessment……………..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www.kathimitchell.com/plant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7782" cy="2514600"/>
          </a:xfrm>
          <a:prstGeom prst="rect">
            <a:avLst/>
          </a:prstGeom>
          <a:noFill/>
        </p:spPr>
      </p:pic>
      <p:pic>
        <p:nvPicPr>
          <p:cNvPr id="24582" name="Picture 6" descr="https://classconnection.s3.amazonaws.com/387/flashcards/1600387/jpg/8b4bc502a5f494d66d85355fc22ef7d5136408759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524848"/>
            <a:ext cx="2590800" cy="233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/>
            </a:r>
            <a:br>
              <a:rPr lang="en-US" u="sng" dirty="0" smtClean="0">
                <a:solidFill>
                  <a:schemeClr val="bg1"/>
                </a:solidFill>
              </a:rPr>
            </a:br>
            <a:r>
              <a:rPr lang="en-US" u="sng" dirty="0" smtClean="0">
                <a:solidFill>
                  <a:schemeClr val="bg1"/>
                </a:solidFill>
              </a:rPr>
              <a:t/>
            </a:r>
            <a:br>
              <a:rPr lang="en-US" u="sng" dirty="0" smtClean="0">
                <a:solidFill>
                  <a:schemeClr val="bg1"/>
                </a:solidFill>
              </a:rPr>
            </a:br>
            <a:r>
              <a:rPr lang="en-US" u="sng" dirty="0" smtClean="0">
                <a:solidFill>
                  <a:schemeClr val="bg1"/>
                </a:solidFill>
              </a:rPr>
              <a:t>What do you remember about cells from 7</a:t>
            </a:r>
            <a:r>
              <a:rPr lang="en-US" u="sng" baseline="30000" dirty="0" smtClean="0">
                <a:solidFill>
                  <a:schemeClr val="bg1"/>
                </a:solidFill>
              </a:rPr>
              <a:t>th</a:t>
            </a:r>
            <a:r>
              <a:rPr lang="en-US" u="sng" dirty="0" smtClean="0">
                <a:solidFill>
                  <a:schemeClr val="bg1"/>
                </a:solidFill>
              </a:rPr>
              <a:t> grade?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Living Things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Living Things have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common </a:t>
            </a:r>
            <a:r>
              <a:rPr lang="en-US" sz="4000" dirty="0" smtClean="0">
                <a:solidFill>
                  <a:schemeClr val="bg1"/>
                </a:solidFill>
              </a:rPr>
              <a:t>characteristics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common </a:t>
            </a:r>
            <a:r>
              <a:rPr lang="en-US" sz="4000" dirty="0" smtClean="0">
                <a:solidFill>
                  <a:schemeClr val="bg1"/>
                </a:solidFill>
              </a:rPr>
              <a:t>needs.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are </a:t>
            </a:r>
            <a:r>
              <a:rPr lang="en-US" sz="4000" dirty="0" smtClean="0">
                <a:solidFill>
                  <a:schemeClr val="bg1"/>
                </a:solidFill>
              </a:rPr>
              <a:t>different from non living things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The microscope led to the discovery of cells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Be Classified as Living it must: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 organized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Grow and develop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Respond to its environment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able to reproduce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All organisms need energy, materials, and living space.  All energy for life on Earth comes from the sun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5400" i="1" dirty="0" smtClean="0">
                <a:solidFill>
                  <a:schemeClr val="bg1"/>
                </a:solidFill>
              </a:rPr>
              <a:t>ALL living things are made from cells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609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microscope led to the discovery of cells.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Robert Hooke gave the cell its name in the 1660’s.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 compared the cell structure of a piece of cork to the structure of apartments or living spaces that monks live in.  30x scope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Anton Van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Leeuwenhoek also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studied cells in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1670’s.  A drop of pond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Water, 300x scope</a:t>
            </a:r>
          </a:p>
        </p:txBody>
      </p:sp>
      <p:pic>
        <p:nvPicPr>
          <p:cNvPr id="4" name="Picture 2" descr="http://www.macedonian-heritage.gr/Athos/Images/moni%20zografou/0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19400"/>
            <a:ext cx="2286000" cy="3810000"/>
          </a:xfrm>
          <a:prstGeom prst="rect">
            <a:avLst/>
          </a:prstGeom>
          <a:noFill/>
        </p:spPr>
      </p:pic>
      <p:pic>
        <p:nvPicPr>
          <p:cNvPr id="5" name="Picture 4" descr="http://biology.clc.uc.edu/Fankhauser/Labs/Cell_Biology/Cells_Lab/cork_100x_PA02195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399" y="2895600"/>
            <a:ext cx="2514601" cy="3429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3768725"/>
              <a:ext cx="2955925" cy="71438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785" y="3704864"/>
                <a:ext cx="2987605" cy="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1077913"/>
              <a:ext cx="7416800" cy="150812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698" y="1012487"/>
                <a:ext cx="7448480" cy="281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025" y="1549400"/>
              <a:ext cx="7964488" cy="236538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825" y="1486131"/>
                <a:ext cx="7996527" cy="363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2165350"/>
              <a:ext cx="7743825" cy="214313"/>
            </p14:xfrm>
          </p:contentPart>
        </mc:Choice>
        <mc:Fallback xmlns=""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9360" y="2101596"/>
                <a:ext cx="7775504" cy="341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025" y="2622550"/>
              <a:ext cx="8035925" cy="106363"/>
            </p14:xfrm>
          </p:contentPart>
        </mc:Choice>
        <mc:Fallback xmlns=""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1825" y="2558948"/>
                <a:ext cx="8067965" cy="233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028950"/>
              <a:ext cx="971550" cy="93663"/>
            </p14:xfrm>
          </p:contentPart>
        </mc:Choice>
        <mc:Fallback xmlns=""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9299" y="2965187"/>
                <a:ext cx="1003227" cy="220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425" y="3622675"/>
              <a:ext cx="1835150" cy="157163"/>
            </p14:xfrm>
          </p:contentPart>
        </mc:Choice>
        <mc:Fallback xmlns=""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3226" y="3559019"/>
                <a:ext cx="1867188" cy="284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3" y="4149725"/>
              <a:ext cx="128587" cy="22225"/>
            </p14:xfrm>
          </p:contentPart>
        </mc:Choice>
        <mc:Fallback xmlns=""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8465" y="4086635"/>
                <a:ext cx="160284" cy="148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4179888"/>
              <a:ext cx="577850" cy="42862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9297" y="4116135"/>
                <a:ext cx="60953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0150" y="4222750"/>
              <a:ext cx="1979613" cy="85725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84310" y="4159263"/>
                <a:ext cx="2011653" cy="21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4672013"/>
              <a:ext cx="2930525" cy="142875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7734" y="4608313"/>
                <a:ext cx="2962566" cy="269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" y="5257800"/>
              <a:ext cx="1257300" cy="222250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7062" y="5194403"/>
                <a:ext cx="1288975" cy="3494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759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Scientific American: Chilling Changes</vt:lpstr>
      <vt:lpstr>Warm Up February 10th, 2016</vt:lpstr>
      <vt:lpstr>Warm Up     February 10 </vt:lpstr>
      <vt:lpstr>Review and Discuss </vt:lpstr>
      <vt:lpstr>Introduction to Cells </vt:lpstr>
      <vt:lpstr>  What do you remember about cells from 7th grade?</vt:lpstr>
      <vt:lpstr>Living Things</vt:lpstr>
      <vt:lpstr>To Be Classified as Living it must:</vt:lpstr>
      <vt:lpstr>Cells </vt:lpstr>
      <vt:lpstr>PowerPoint Presentation</vt:lpstr>
      <vt:lpstr>The Cell Theory</vt:lpstr>
      <vt:lpstr>The Cell Theory</vt:lpstr>
      <vt:lpstr>WRITE </vt:lpstr>
      <vt:lpstr>Bill Nye: Cells </vt:lpstr>
      <vt:lpstr>Brain Pop: Cells</vt:lpstr>
      <vt:lpstr>Cell*</vt:lpstr>
      <vt:lpstr>Cell Organelles to Label </vt:lpstr>
      <vt:lpstr>Cell Organelle Functions</vt:lpstr>
      <vt:lpstr>Macromolecule*</vt:lpstr>
      <vt:lpstr>PowerPoint Presentation</vt:lpstr>
      <vt:lpstr>What do you know already?</vt:lpstr>
      <vt:lpstr>Brain Pop: Cells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December 17th, 2013</dc:title>
  <dc:creator>KoryT</dc:creator>
  <cp:lastModifiedBy>Greenberg, Mitchell</cp:lastModifiedBy>
  <cp:revision>246</cp:revision>
  <cp:lastPrinted>2016-02-08T16:01:37Z</cp:lastPrinted>
  <dcterms:created xsi:type="dcterms:W3CDTF">2013-12-17T02:49:04Z</dcterms:created>
  <dcterms:modified xsi:type="dcterms:W3CDTF">2017-02-10T15:33:51Z</dcterms:modified>
</cp:coreProperties>
</file>