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92" r:id="rId5"/>
    <p:sldId id="262" r:id="rId6"/>
    <p:sldId id="263" r:id="rId7"/>
    <p:sldId id="264" r:id="rId8"/>
    <p:sldId id="265" r:id="rId9"/>
    <p:sldId id="266" r:id="rId10"/>
    <p:sldId id="293" r:id="rId11"/>
    <p:sldId id="267" r:id="rId12"/>
    <p:sldId id="294" r:id="rId13"/>
    <p:sldId id="295" r:id="rId14"/>
    <p:sldId id="268" r:id="rId15"/>
    <p:sldId id="297" r:id="rId16"/>
    <p:sldId id="296" r:id="rId17"/>
    <p:sldId id="285" r:id="rId18"/>
    <p:sldId id="271" r:id="rId19"/>
    <p:sldId id="278" r:id="rId20"/>
    <p:sldId id="298" r:id="rId21"/>
    <p:sldId id="290" r:id="rId22"/>
    <p:sldId id="299" r:id="rId23"/>
    <p:sldId id="274" r:id="rId24"/>
    <p:sldId id="300" r:id="rId25"/>
    <p:sldId id="301" r:id="rId26"/>
    <p:sldId id="302" r:id="rId27"/>
    <p:sldId id="303" r:id="rId28"/>
    <p:sldId id="288" r:id="rId29"/>
    <p:sldId id="287" r:id="rId30"/>
    <p:sldId id="304" r:id="rId31"/>
    <p:sldId id="283" r:id="rId32"/>
    <p:sldId id="305" r:id="rId33"/>
    <p:sldId id="291" r:id="rId34"/>
    <p:sldId id="306" r:id="rId35"/>
    <p:sldId id="257" r:id="rId36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21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D53-3E02-49B9-A6C9-296EEF2A4A10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6F2-7141-4722-A3B9-40A1AB7C09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D53-3E02-49B9-A6C9-296EEF2A4A10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6F2-7141-4722-A3B9-40A1AB7C09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D53-3E02-49B9-A6C9-296EEF2A4A10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6F2-7141-4722-A3B9-40A1AB7C09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D53-3E02-49B9-A6C9-296EEF2A4A10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6F2-7141-4722-A3B9-40A1AB7C09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D53-3E02-49B9-A6C9-296EEF2A4A10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6F2-7141-4722-A3B9-40A1AB7C09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D53-3E02-49B9-A6C9-296EEF2A4A10}" type="datetimeFigureOut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6F2-7141-4722-A3B9-40A1AB7C09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D53-3E02-49B9-A6C9-296EEF2A4A10}" type="datetimeFigureOut">
              <a:rPr lang="en-US" smtClean="0"/>
              <a:t>1/9/14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6F2-7141-4722-A3B9-40A1AB7C09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D53-3E02-49B9-A6C9-296EEF2A4A10}" type="datetimeFigureOut">
              <a:rPr lang="en-US" smtClean="0"/>
              <a:t>1/9/14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6F2-7141-4722-A3B9-40A1AB7C09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D53-3E02-49B9-A6C9-296EEF2A4A10}" type="datetimeFigureOut">
              <a:rPr lang="en-US" smtClean="0"/>
              <a:t>1/9/14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6F2-7141-4722-A3B9-40A1AB7C09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D53-3E02-49B9-A6C9-296EEF2A4A10}" type="datetimeFigureOut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6F2-7141-4722-A3B9-40A1AB7C09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07D53-3E02-49B9-A6C9-296EEF2A4A10}" type="datetimeFigureOut">
              <a:rPr lang="en-US" smtClean="0"/>
              <a:t>1/9/14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BD6F2-7141-4722-A3B9-40A1AB7C094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07D53-3E02-49B9-A6C9-296EEF2A4A10}" type="datetimeFigureOut">
              <a:rPr lang="en-US" smtClean="0"/>
              <a:t>1/9/14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BD6F2-7141-4722-A3B9-40A1AB7C094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4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L.2_Page_0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838200" y="1219200"/>
            <a:ext cx="7467600" cy="52752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BIOTECHNOLOGY EOG QUICK REVIEW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2. What is traditional biotechnology?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001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L.2_Page_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5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5592762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b="1" dirty="0" smtClean="0"/>
              <a:t>3.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>Fill </a:t>
            </a:r>
            <a:r>
              <a:rPr lang="en-US" sz="4000" b="1" dirty="0"/>
              <a:t>in the chart </a:t>
            </a:r>
            <a:r>
              <a:rPr lang="en-US" sz="4000" b="1" dirty="0" smtClean="0"/>
              <a:t>on the next page by </a:t>
            </a:r>
            <a:r>
              <a:rPr lang="en-US" sz="4000" b="1" dirty="0"/>
              <a:t>determining if the type of biotechnology listed would be considered “traditional” or “modern” and then provide a reason this technology might be beneficial to a previous society, our society, or society in </a:t>
            </a:r>
            <a:r>
              <a:rPr lang="en-US" sz="4000" b="1" dirty="0" smtClean="0"/>
              <a:t>the future</a:t>
            </a:r>
            <a:r>
              <a:rPr lang="en-US" sz="4000" dirty="0"/>
              <a:t>.</a:t>
            </a:r>
            <a:br>
              <a:rPr lang="en-US" sz="40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334276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7354904"/>
              </p:ext>
            </p:extLst>
          </p:nvPr>
        </p:nvGraphicFramePr>
        <p:xfrm>
          <a:off x="498475" y="431800"/>
          <a:ext cx="8528050" cy="628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Document" r:id="rId3" imgW="6134100" imgH="4521200" progId="Word.Document.12">
                  <p:embed/>
                </p:oleObj>
              </mc:Choice>
              <mc:Fallback>
                <p:oleObj name="Document" r:id="rId3" imgW="6134100" imgH="4521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8475" y="431800"/>
                        <a:ext cx="8528050" cy="628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70409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219200"/>
            <a:ext cx="769566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38200"/>
            <a:ext cx="6477000" cy="483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5283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8226168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278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L.2_Page_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5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L.2_Page_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5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L.2_Page_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5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L.2_Page_0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5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4525962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4.  Provide at least two reasons why some people might find the scientist in this cartoon unethical.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495800" y="762000"/>
            <a:ext cx="4267200" cy="5334000"/>
            <a:chOff x="0" y="0"/>
            <a:chExt cx="3733800" cy="4572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33800" cy="424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 Box 2"/>
            <p:cNvSpPr txBox="1"/>
            <p:nvPr/>
          </p:nvSpPr>
          <p:spPr>
            <a:xfrm>
              <a:off x="114300" y="4229100"/>
              <a:ext cx="35433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ea typeface="ＭＳ 明朝"/>
                  <a:cs typeface="Times New Roman"/>
                </a:rPr>
                <a:t>http://www.skewsme.com/cloning.html#axzz2pv45rYHp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30340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L.2_Page_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5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2239962"/>
          </a:xfrm>
        </p:spPr>
        <p:txBody>
          <a:bodyPr>
            <a:noAutofit/>
          </a:bodyPr>
          <a:lstStyle/>
          <a:p>
            <a:pPr algn="l"/>
            <a:r>
              <a:rPr lang="en-US" sz="3200" b="1" dirty="0" smtClean="0"/>
              <a:t>5. Identify what biotechnology tools the scientist probably has used by completing the chart.</a:t>
            </a:r>
            <a:endParaRPr lang="en-US" sz="3200" b="1" dirty="0"/>
          </a:p>
        </p:txBody>
      </p:sp>
      <p:grpSp>
        <p:nvGrpSpPr>
          <p:cNvPr id="7" name="Group 6"/>
          <p:cNvGrpSpPr/>
          <p:nvPr/>
        </p:nvGrpSpPr>
        <p:grpSpPr>
          <a:xfrm>
            <a:off x="4724400" y="838200"/>
            <a:ext cx="4267200" cy="5334000"/>
            <a:chOff x="0" y="0"/>
            <a:chExt cx="3733800" cy="4572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3733800" cy="4241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Text Box 2"/>
            <p:cNvSpPr txBox="1"/>
            <p:nvPr/>
          </p:nvSpPr>
          <p:spPr>
            <a:xfrm>
              <a:off x="114300" y="4229100"/>
              <a:ext cx="3543300" cy="3429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/>
              </a:ext>
            </a:extLst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000">
                  <a:effectLst/>
                  <a:ea typeface="ＭＳ 明朝"/>
                  <a:cs typeface="Times New Roman"/>
                </a:rPr>
                <a:t>http://www.skewsme.com/cloning.html#axzz2pv45rYHp</a:t>
              </a:r>
              <a:endParaRPr lang="en-US" sz="1200">
                <a:effectLst/>
                <a:ea typeface="ＭＳ 明朝"/>
                <a:cs typeface="Times New Roman"/>
              </a:endParaRPr>
            </a:p>
          </p:txBody>
        </p:sp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445340"/>
              </p:ext>
            </p:extLst>
          </p:nvPr>
        </p:nvGraphicFramePr>
        <p:xfrm>
          <a:off x="228600" y="2667000"/>
          <a:ext cx="4191000" cy="294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/>
                <a:gridCol w="1397000"/>
              </a:tblGrid>
              <a:tr h="7366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BIOTECHNOLOGY</a:t>
                      </a:r>
                      <a:r>
                        <a:rPr lang="en-US" baseline="0" dirty="0" smtClean="0"/>
                        <a:t> TOOL USED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YES or NO</a:t>
                      </a:r>
                      <a:endParaRPr lang="en-US" dirty="0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with Cells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with Proteins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36600">
                <a:tc>
                  <a:txBody>
                    <a:bodyPr/>
                    <a:lstStyle/>
                    <a:p>
                      <a:r>
                        <a:rPr lang="en-US" dirty="0" smtClean="0"/>
                        <a:t>Working with Genes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772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L.2_Page_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5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4000" dirty="0" smtClean="0"/>
              <a:t>6.  Read </a:t>
            </a:r>
            <a:r>
              <a:rPr lang="en-US" sz="4000" dirty="0"/>
              <a:t>the following </a:t>
            </a:r>
            <a:r>
              <a:rPr lang="en-US" sz="4000" dirty="0" smtClean="0"/>
              <a:t>scenario</a:t>
            </a:r>
            <a:r>
              <a:rPr lang="en-US" sz="4000" dirty="0"/>
              <a:t>:</a:t>
            </a:r>
            <a:r>
              <a:rPr lang="en-US" sz="4000" dirty="0"/>
              <a:t/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Your mother and father wanted a baby (YOU!) very much and wanted to be prepared just in case you were ever in a situation where you might need an organ transplant.  They allowed the doctor to take some of your cells while in utero and create a clone of you.  The clone was carried in a surrogate mom and born a couple of months after you.  Your clone was raised and loved by adoptive parents in northern Alaska.  You and your parents live in sunny Florida.  Your clone’s father was a smoker, but you were never exposed to any second hand smoke growing up.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9134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en-US" sz="4000" dirty="0"/>
              <a:t>U</a:t>
            </a:r>
            <a:r>
              <a:rPr lang="en-US" sz="4000" dirty="0" smtClean="0"/>
              <a:t>se </a:t>
            </a:r>
            <a:r>
              <a:rPr lang="en-US" sz="4000" dirty="0"/>
              <a:t>your knowledge of genes and the environment to support one of the following claims you believe is correct.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382963"/>
          </a:xfrm>
        </p:spPr>
        <p:txBody>
          <a:bodyPr>
            <a:normAutofit/>
          </a:bodyPr>
          <a:lstStyle/>
          <a:p>
            <a:r>
              <a:rPr lang="en-US" dirty="0"/>
              <a:t>CLAIM 1:  My clone would have the exact same DNA as me and look identical to me.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CLAIM 2:  My clone would have the exact same DNA as me, but looks a little different than me.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6130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dirty="0" smtClean="0"/>
              <a:t>I support CLAIM # ______</a:t>
            </a:r>
          </a:p>
          <a:p>
            <a:endParaRPr lang="en-US" dirty="0"/>
          </a:p>
          <a:p>
            <a:r>
              <a:rPr lang="en-US" dirty="0" smtClean="0"/>
              <a:t>Provide evidence from the scenario that supports your claim.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What is the scientific reason that proves your evidence is correct?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65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7.  List 3 ways in which industries might use biotechnology.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99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L.2_Page_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5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L.2_Page_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5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L.2_Page_0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5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8.  Label the transgenic organism in the picture.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828800"/>
            <a:ext cx="6096000" cy="4343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468394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L.2_Page_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5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924800" cy="1752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9.  Why does society need to be well informed about biotechnology?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94615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L.2_Page_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5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82000" cy="17526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10.  List at least 2 reasons why biotechnology is important in </a:t>
            </a:r>
            <a:br>
              <a:rPr lang="en-US" dirty="0" smtClean="0"/>
            </a:br>
            <a:r>
              <a:rPr lang="en-US" dirty="0" smtClean="0"/>
              <a:t>North Carolina.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2998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L.2_Page_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5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/>
              <a:t>1. How is technology essential to science?</a:t>
            </a:r>
            <a:endParaRPr lang="en-US" sz="36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5304208"/>
              </p:ext>
            </p:extLst>
          </p:nvPr>
        </p:nvGraphicFramePr>
        <p:xfrm>
          <a:off x="247650" y="1617663"/>
          <a:ext cx="8896350" cy="503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Document" r:id="rId3" imgW="6083300" imgH="3441700" progId="Word.Document.12">
                  <p:embed/>
                </p:oleObj>
              </mc:Choice>
              <mc:Fallback>
                <p:oleObj name="Document" r:id="rId3" imgW="6083300" imgH="3441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7650" y="1617663"/>
                        <a:ext cx="8896350" cy="5035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287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L.2_Page_0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5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L.2_Page_0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5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L.2_Page_0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5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L.2_Page_0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5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L.2_Page_0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595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346</Words>
  <Application>Microsoft Macintosh PowerPoint</Application>
  <PresentationFormat>On-screen Show (4:3)</PresentationFormat>
  <Paragraphs>29</Paragraphs>
  <Slides>35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7" baseType="lpstr">
      <vt:lpstr>Office Theme</vt:lpstr>
      <vt:lpstr>Microsoft Word Document</vt:lpstr>
      <vt:lpstr>BIOTECHNOLOGY EOG QUICK REVIEW</vt:lpstr>
      <vt:lpstr>PowerPoint Presentation</vt:lpstr>
      <vt:lpstr>PowerPoint Presentation</vt:lpstr>
      <vt:lpstr>1. How is technology essential to science?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What is traditional biotechnology?</vt:lpstr>
      <vt:lpstr>PowerPoint Presentation</vt:lpstr>
      <vt:lpstr>3.  Fill in the chart on the next page by determining if the type of biotechnology listed would be considered “traditional” or “modern” and then provide a reason this technology might be beneficial to a previous society, our society, or society in the future.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4.  Provide at least two reasons why some people might find the scientist in this cartoon unethical.</vt:lpstr>
      <vt:lpstr>PowerPoint Presentation</vt:lpstr>
      <vt:lpstr>5. Identify what biotechnology tools the scientist probably has used by completing the chart.</vt:lpstr>
      <vt:lpstr>PowerPoint Presentation</vt:lpstr>
      <vt:lpstr>6.  Read the following scenario: </vt:lpstr>
      <vt:lpstr>Use your knowledge of genes and the environment to support one of the following claims you believe is correct.</vt:lpstr>
      <vt:lpstr>PowerPoint Presentation</vt:lpstr>
      <vt:lpstr>7.  List 3 ways in which industries might use biotechnology.</vt:lpstr>
      <vt:lpstr>PowerPoint Presentation</vt:lpstr>
      <vt:lpstr>PowerPoint Presentation</vt:lpstr>
      <vt:lpstr>8.  Label the transgenic organism in the picture.</vt:lpstr>
      <vt:lpstr>PowerPoint Presentation</vt:lpstr>
      <vt:lpstr>9.  Why does society need to be well informed about biotechnology?</vt:lpstr>
      <vt:lpstr>PowerPoint Presentation</vt:lpstr>
      <vt:lpstr>10.  List at least 2 reasons why biotechnology is important in  North Carolina.</vt:lpstr>
      <vt:lpstr>PowerPoint Presentation</vt:lpstr>
    </vt:vector>
  </TitlesOfParts>
  <Company>Charlotte Mecklenburg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cynthia.rudolph</dc:creator>
  <cp:lastModifiedBy>Cindy Rudolph</cp:lastModifiedBy>
  <cp:revision>8</cp:revision>
  <dcterms:created xsi:type="dcterms:W3CDTF">2013-02-19T15:52:09Z</dcterms:created>
  <dcterms:modified xsi:type="dcterms:W3CDTF">2014-01-09T20:03:28Z</dcterms:modified>
</cp:coreProperties>
</file>