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0" r:id="rId3"/>
    <p:sldId id="257" r:id="rId4"/>
    <p:sldId id="262" r:id="rId5"/>
    <p:sldId id="301" r:id="rId6"/>
    <p:sldId id="263" r:id="rId7"/>
    <p:sldId id="302" r:id="rId8"/>
    <p:sldId id="264" r:id="rId9"/>
    <p:sldId id="303" r:id="rId10"/>
    <p:sldId id="265" r:id="rId11"/>
    <p:sldId id="305" r:id="rId12"/>
    <p:sldId id="304" r:id="rId13"/>
    <p:sldId id="266" r:id="rId14"/>
    <p:sldId id="306" r:id="rId15"/>
    <p:sldId id="267" r:id="rId16"/>
    <p:sldId id="307" r:id="rId17"/>
    <p:sldId id="268" r:id="rId18"/>
    <p:sldId id="269" r:id="rId19"/>
    <p:sldId id="308" r:id="rId20"/>
    <p:sldId id="270" r:id="rId21"/>
    <p:sldId id="309" r:id="rId22"/>
    <p:sldId id="258" r:id="rId23"/>
    <p:sldId id="271" r:id="rId24"/>
    <p:sldId id="299" r:id="rId25"/>
    <p:sldId id="310" r:id="rId26"/>
    <p:sldId id="272" r:id="rId27"/>
    <p:sldId id="311" r:id="rId28"/>
    <p:sldId id="273" r:id="rId29"/>
    <p:sldId id="312" r:id="rId30"/>
    <p:sldId id="296" r:id="rId31"/>
    <p:sldId id="313" r:id="rId32"/>
    <p:sldId id="274" r:id="rId33"/>
    <p:sldId id="275" r:id="rId34"/>
    <p:sldId id="276" r:id="rId35"/>
    <p:sldId id="277" r:id="rId36"/>
    <p:sldId id="297" r:id="rId37"/>
    <p:sldId id="316" r:id="rId38"/>
    <p:sldId id="259" r:id="rId39"/>
    <p:sldId id="278" r:id="rId40"/>
    <p:sldId id="317" r:id="rId41"/>
    <p:sldId id="279" r:id="rId42"/>
    <p:sldId id="280" r:id="rId43"/>
    <p:sldId id="318" r:id="rId44"/>
    <p:sldId id="281" r:id="rId45"/>
    <p:sldId id="319" r:id="rId46"/>
    <p:sldId id="282" r:id="rId47"/>
    <p:sldId id="285" r:id="rId48"/>
    <p:sldId id="283" r:id="rId49"/>
    <p:sldId id="320" r:id="rId50"/>
    <p:sldId id="284" r:id="rId51"/>
    <p:sldId id="286" r:id="rId52"/>
    <p:sldId id="321" r:id="rId53"/>
    <p:sldId id="287" r:id="rId54"/>
    <p:sldId id="322" r:id="rId55"/>
    <p:sldId id="323" r:id="rId56"/>
    <p:sldId id="288" r:id="rId57"/>
    <p:sldId id="324" r:id="rId58"/>
    <p:sldId id="325" r:id="rId59"/>
    <p:sldId id="326" r:id="rId60"/>
    <p:sldId id="327" r:id="rId61"/>
    <p:sldId id="298" r:id="rId62"/>
    <p:sldId id="289" r:id="rId63"/>
    <p:sldId id="328" r:id="rId64"/>
    <p:sldId id="261" r:id="rId65"/>
    <p:sldId id="290" r:id="rId66"/>
    <p:sldId id="291" r:id="rId67"/>
    <p:sldId id="292" r:id="rId68"/>
    <p:sldId id="293" r:id="rId69"/>
    <p:sldId id="329" r:id="rId70"/>
    <p:sldId id="315" r:id="rId71"/>
    <p:sldId id="294" r:id="rId72"/>
    <p:sldId id="330" r:id="rId73"/>
    <p:sldId id="314" r:id="rId74"/>
    <p:sldId id="331" r:id="rId75"/>
    <p:sldId id="332" r:id="rId76"/>
    <p:sldId id="295"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1" d="100"/>
          <a:sy n="81" d="100"/>
        </p:scale>
        <p:origin x="2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1/9/2014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1/9/2014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1/9/2014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1/9/2014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1/9/2014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1/9/2014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1/9/2014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1/9/2014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1/9/2014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1/9/2014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1/9/2014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1/9/2014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1/9/2014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1/9/2014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1/9/2014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1/9/2014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1/9/2014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1/9/2014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http://hrsbstaff.ednet.ns.ca/butlers/relative%20dating%20review_files/image022.jpg"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http://hrsbstaff.ednet.ns.ca/butlers/relative%20dating%20review_files/image022.jpg"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http://regentsearth.com/ILLUSTRATED%20GLOSSARY/Glossary%20Pix/IndexFossil.jpg"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1893" y="1861505"/>
            <a:ext cx="9144000" cy="1641490"/>
          </a:xfrm>
        </p:spPr>
        <p:txBody>
          <a:bodyPr>
            <a:normAutofit/>
          </a:bodyPr>
          <a:lstStyle/>
          <a:p>
            <a:r>
              <a:rPr lang="en-US" sz="6000" dirty="0" smtClean="0"/>
              <a:t>8</a:t>
            </a:r>
            <a:r>
              <a:rPr lang="en-US" sz="6000" baseline="30000" dirty="0" smtClean="0"/>
              <a:t>th</a:t>
            </a:r>
            <a:r>
              <a:rPr lang="en-US" sz="6000" dirty="0" smtClean="0"/>
              <a:t> Grade Science Quick Review</a:t>
            </a:r>
            <a:endParaRPr lang="en-US" sz="6000" dirty="0"/>
          </a:p>
        </p:txBody>
      </p:sp>
      <p:sp>
        <p:nvSpPr>
          <p:cNvPr id="3" name="Subtitle 2"/>
          <p:cNvSpPr>
            <a:spLocks noGrp="1"/>
          </p:cNvSpPr>
          <p:nvPr>
            <p:ph type="subTitle" idx="1"/>
          </p:nvPr>
        </p:nvSpPr>
        <p:spPr>
          <a:xfrm>
            <a:off x="2127737" y="2557237"/>
            <a:ext cx="9144000" cy="754025"/>
          </a:xfrm>
        </p:spPr>
        <p:txBody>
          <a:bodyPr/>
          <a:lstStyle/>
          <a:p>
            <a:pPr algn="ctr"/>
            <a:r>
              <a:rPr lang="en-US" dirty="0" smtClean="0"/>
              <a:t>By: Mindy </a:t>
            </a:r>
            <a:r>
              <a:rPr lang="en-US" dirty="0" err="1" smtClean="0"/>
              <a:t>Mahar</a:t>
            </a:r>
            <a:r>
              <a:rPr lang="en-US" dirty="0" smtClean="0"/>
              <a:t> </a:t>
            </a:r>
            <a:endParaRPr lang="en-US" dirty="0"/>
          </a:p>
        </p:txBody>
      </p:sp>
    </p:spTree>
    <p:extLst>
      <p:ext uri="{BB962C8B-B14F-4D97-AF65-F5344CB8AC3E}">
        <p14:creationId xmlns:p14="http://schemas.microsoft.com/office/powerpoint/2010/main" val="1888456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8.P.1.2: Periodic Table </a:t>
            </a:r>
            <a:endParaRPr lang="en-US"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US" dirty="0" smtClean="0"/>
              <a:t>How are groups and periods arranged on the periodic table? </a:t>
            </a:r>
          </a:p>
          <a:p>
            <a:pPr marL="514350" indent="-514350">
              <a:buFont typeface="+mj-lt"/>
              <a:buAutoNum type="arabicPeriod"/>
            </a:pPr>
            <a:endParaRPr lang="en-US" dirty="0" smtClean="0"/>
          </a:p>
          <a:p>
            <a:pPr marL="514350" indent="-514350">
              <a:buFont typeface="+mj-lt"/>
              <a:buAutoNum type="arabicPeriod"/>
            </a:pPr>
            <a:r>
              <a:rPr lang="en-US" dirty="0"/>
              <a:t>Use the periodic table below to determine what group N, P and As are in. </a:t>
            </a:r>
            <a:endParaRPr lang="en-US" dirty="0" smtClean="0"/>
          </a:p>
          <a:p>
            <a:pPr marL="514350" indent="-514350">
              <a:buFont typeface="+mj-lt"/>
              <a:buAutoNum type="arabicPeriod"/>
            </a:pPr>
            <a:endParaRPr lang="en-US" dirty="0"/>
          </a:p>
          <a:p>
            <a:pPr marL="514350" indent="-514350">
              <a:buFont typeface="+mj-lt"/>
              <a:buAutoNum type="arabicPeriod"/>
            </a:pPr>
            <a:r>
              <a:rPr lang="en-US" dirty="0" smtClean="0"/>
              <a:t>Use a periodic table to determine how </a:t>
            </a:r>
            <a:r>
              <a:rPr lang="en-US" dirty="0"/>
              <a:t>many valence electrons </a:t>
            </a:r>
            <a:r>
              <a:rPr lang="en-US" dirty="0" smtClean="0"/>
              <a:t> </a:t>
            </a:r>
            <a:r>
              <a:rPr lang="en-US" dirty="0"/>
              <a:t>N, P and As have? </a:t>
            </a:r>
            <a:endParaRPr lang="en-US" dirty="0" smtClean="0"/>
          </a:p>
          <a:p>
            <a:pPr marL="514350" indent="-514350">
              <a:buFont typeface="+mj-lt"/>
              <a:buAutoNum type="arabicPeriod"/>
            </a:pPr>
            <a:endParaRPr lang="en-US" dirty="0"/>
          </a:p>
          <a:p>
            <a:pPr marL="514350" indent="-514350">
              <a:buFont typeface="+mj-lt"/>
              <a:buAutoNum type="arabicPeriod"/>
            </a:pPr>
            <a:r>
              <a:rPr lang="en-US" dirty="0" smtClean="0"/>
              <a:t>Kr</a:t>
            </a:r>
            <a:r>
              <a:rPr lang="en-US" dirty="0"/>
              <a:t>, </a:t>
            </a:r>
            <a:r>
              <a:rPr lang="en-US" dirty="0" err="1"/>
              <a:t>Xe</a:t>
            </a:r>
            <a:r>
              <a:rPr lang="en-US" dirty="0"/>
              <a:t> and </a:t>
            </a:r>
            <a:r>
              <a:rPr lang="en-US" dirty="0" err="1"/>
              <a:t>Rn</a:t>
            </a:r>
            <a:r>
              <a:rPr lang="en-US" dirty="0"/>
              <a:t> (all considered </a:t>
            </a:r>
            <a:r>
              <a:rPr lang="en-US" dirty="0" smtClean="0"/>
              <a:t>Nobles </a:t>
            </a:r>
            <a:r>
              <a:rPr lang="en-US" dirty="0"/>
              <a:t>Gases) are in Group 18</a:t>
            </a:r>
            <a:r>
              <a:rPr lang="en-US" dirty="0" smtClean="0"/>
              <a:t>. </a:t>
            </a:r>
            <a:r>
              <a:rPr lang="en-US" dirty="0"/>
              <a:t>What does this tell you about how </a:t>
            </a:r>
            <a:r>
              <a:rPr lang="en-US" dirty="0" smtClean="0"/>
              <a:t>many </a:t>
            </a:r>
            <a:r>
              <a:rPr lang="en-US" dirty="0"/>
              <a:t>valence electrons they </a:t>
            </a:r>
            <a:r>
              <a:rPr lang="en-US" dirty="0" smtClean="0"/>
              <a:t>have?</a:t>
            </a:r>
          </a:p>
          <a:p>
            <a:pPr marL="0" indent="0">
              <a:buNone/>
            </a:pPr>
            <a:endParaRPr lang="en-US" dirty="0" smtClean="0"/>
          </a:p>
          <a:p>
            <a:pPr marL="0" indent="0">
              <a:buNone/>
            </a:pPr>
            <a:r>
              <a:rPr lang="en-US" dirty="0" smtClean="0"/>
              <a:t>5.    Why </a:t>
            </a:r>
            <a:r>
              <a:rPr lang="en-US" dirty="0"/>
              <a:t>aren’t these elements reactive</a:t>
            </a:r>
            <a:r>
              <a:rPr lang="en-US" dirty="0" smtClean="0"/>
              <a:t>?</a:t>
            </a:r>
            <a:endParaRPr lang="en-US" dirty="0"/>
          </a:p>
          <a:p>
            <a:endParaRPr lang="en-US" dirty="0"/>
          </a:p>
        </p:txBody>
      </p:sp>
    </p:spTree>
    <p:extLst>
      <p:ext uri="{BB962C8B-B14F-4D97-AF65-F5344CB8AC3E}">
        <p14:creationId xmlns:p14="http://schemas.microsoft.com/office/powerpoint/2010/main" val="3204411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013" y="0"/>
            <a:ext cx="13107335" cy="6858000"/>
          </a:xfrm>
        </p:spPr>
      </p:pic>
    </p:spTree>
    <p:extLst>
      <p:ext uri="{BB962C8B-B14F-4D97-AF65-F5344CB8AC3E}">
        <p14:creationId xmlns:p14="http://schemas.microsoft.com/office/powerpoint/2010/main" val="783663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Answers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1. Groups are vertical and periods are horizontal (the word group has “up” in it and groups go up and down, whereas, you put a period at the end of a sentence and sentences are written horizontally. </a:t>
            </a:r>
          </a:p>
          <a:p>
            <a:pPr marL="0" indent="0">
              <a:buNone/>
            </a:pPr>
            <a:r>
              <a:rPr lang="en-US" dirty="0" smtClean="0"/>
              <a:t>2. Group 15</a:t>
            </a:r>
          </a:p>
          <a:p>
            <a:pPr marL="0" indent="0">
              <a:buNone/>
            </a:pPr>
            <a:r>
              <a:rPr lang="en-US" dirty="0" smtClean="0"/>
              <a:t>3. They each have 5 valence electrons because they are in Group 15 and the number of valence electrons is determined by looking at the last digit of the group number. </a:t>
            </a:r>
          </a:p>
          <a:p>
            <a:pPr marL="0" indent="0">
              <a:buNone/>
            </a:pPr>
            <a:r>
              <a:rPr lang="en-US" dirty="0" smtClean="0"/>
              <a:t>4. They each have 8 valence electrons in their outer shell. </a:t>
            </a:r>
          </a:p>
          <a:p>
            <a:pPr marL="0" indent="0">
              <a:buNone/>
            </a:pPr>
            <a:r>
              <a:rPr lang="en-US" dirty="0" smtClean="0"/>
              <a:t>5. They are not reactive because they are stable/their outer shells are  </a:t>
            </a:r>
          </a:p>
          <a:p>
            <a:pPr marL="0" indent="0">
              <a:buNone/>
            </a:pPr>
            <a:r>
              <a:rPr lang="en-US" dirty="0"/>
              <a:t> </a:t>
            </a:r>
            <a:r>
              <a:rPr lang="en-US" dirty="0" smtClean="0"/>
              <a:t>   full (maximum 8). </a:t>
            </a:r>
          </a:p>
          <a:p>
            <a:pPr marL="0" indent="0">
              <a:buNone/>
            </a:pPr>
            <a:endParaRPr lang="en-US" dirty="0"/>
          </a:p>
        </p:txBody>
      </p:sp>
    </p:spTree>
    <p:extLst>
      <p:ext uri="{BB962C8B-B14F-4D97-AF65-F5344CB8AC3E}">
        <p14:creationId xmlns:p14="http://schemas.microsoft.com/office/powerpoint/2010/main" val="1704964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8.P.1.3: States of Matter</a:t>
            </a:r>
            <a:endParaRPr lang="en-US" dirty="0"/>
          </a:p>
        </p:txBody>
      </p:sp>
      <p:sp>
        <p:nvSpPr>
          <p:cNvPr id="3" name="Content Placeholder 2"/>
          <p:cNvSpPr>
            <a:spLocks noGrp="1"/>
          </p:cNvSpPr>
          <p:nvPr>
            <p:ph idx="1"/>
          </p:nvPr>
        </p:nvSpPr>
        <p:spPr>
          <a:xfrm>
            <a:off x="1120000" y="1690688"/>
            <a:ext cx="10233800" cy="4351338"/>
          </a:xfrm>
        </p:spPr>
        <p:txBody>
          <a:bodyPr/>
          <a:lstStyle/>
          <a:p>
            <a:r>
              <a:rPr lang="en-US" dirty="0"/>
              <a:t>Below is a diagram </a:t>
            </a:r>
            <a:r>
              <a:rPr lang="en-US" dirty="0" smtClean="0"/>
              <a:t>of the </a:t>
            </a:r>
            <a:r>
              <a:rPr lang="en-US" dirty="0"/>
              <a:t>three </a:t>
            </a:r>
            <a:r>
              <a:rPr lang="en-US" dirty="0" smtClean="0"/>
              <a:t>phases </a:t>
            </a:r>
            <a:r>
              <a:rPr lang="en-US" dirty="0"/>
              <a:t>of matter.  Identify each as being either a solid, a liquid or a gas and then back your answer up with reasons for each </a:t>
            </a:r>
            <a:r>
              <a:rPr lang="en-US" dirty="0" smtClean="0"/>
              <a:t>(discuss particle arrangement, volume and shape). </a:t>
            </a:r>
            <a:endParaRPr lang="en-US" dirty="0"/>
          </a:p>
        </p:txBody>
      </p:sp>
      <p:pic>
        <p:nvPicPr>
          <p:cNvPr id="10242" name="Picture 27" descr="img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362" y="3729038"/>
            <a:ext cx="5477435" cy="2686050"/>
          </a:xfrm>
          <a:prstGeom prst="rect">
            <a:avLst/>
          </a:prstGeom>
          <a:solidFill>
            <a:schemeClr val="tx1"/>
          </a:solidFill>
        </p:spPr>
      </p:pic>
      <p:sp>
        <p:nvSpPr>
          <p:cNvPr id="4" name="TextBox 3"/>
          <p:cNvSpPr txBox="1"/>
          <p:nvPr/>
        </p:nvSpPr>
        <p:spPr>
          <a:xfrm>
            <a:off x="4257675" y="4043362"/>
            <a:ext cx="385763" cy="369332"/>
          </a:xfrm>
          <a:prstGeom prst="rect">
            <a:avLst/>
          </a:prstGeom>
          <a:solidFill>
            <a:srgbClr val="7030A0"/>
          </a:solidFill>
        </p:spPr>
        <p:txBody>
          <a:bodyPr wrap="square" rtlCol="0">
            <a:spAutoFit/>
          </a:bodyPr>
          <a:lstStyle/>
          <a:p>
            <a:r>
              <a:rPr lang="en-US" dirty="0" smtClean="0"/>
              <a:t>A</a:t>
            </a:r>
            <a:endParaRPr lang="en-US" dirty="0">
              <a:solidFill>
                <a:schemeClr val="bg1"/>
              </a:solidFill>
            </a:endParaRPr>
          </a:p>
        </p:txBody>
      </p:sp>
      <p:sp>
        <p:nvSpPr>
          <p:cNvPr id="6" name="TextBox 5"/>
          <p:cNvSpPr txBox="1"/>
          <p:nvPr/>
        </p:nvSpPr>
        <p:spPr>
          <a:xfrm>
            <a:off x="5903118" y="4043362"/>
            <a:ext cx="385763" cy="369332"/>
          </a:xfrm>
          <a:prstGeom prst="rect">
            <a:avLst/>
          </a:prstGeom>
          <a:solidFill>
            <a:srgbClr val="7030A0"/>
          </a:solidFill>
        </p:spPr>
        <p:txBody>
          <a:bodyPr wrap="square" rtlCol="0">
            <a:spAutoFit/>
          </a:bodyPr>
          <a:lstStyle/>
          <a:p>
            <a:r>
              <a:rPr lang="en-US" dirty="0"/>
              <a:t>B</a:t>
            </a:r>
            <a:endParaRPr lang="en-US" dirty="0">
              <a:solidFill>
                <a:schemeClr val="bg1"/>
              </a:solidFill>
            </a:endParaRPr>
          </a:p>
        </p:txBody>
      </p:sp>
      <p:sp>
        <p:nvSpPr>
          <p:cNvPr id="7" name="TextBox 6"/>
          <p:cNvSpPr txBox="1"/>
          <p:nvPr/>
        </p:nvSpPr>
        <p:spPr>
          <a:xfrm>
            <a:off x="7653338" y="4070865"/>
            <a:ext cx="385763" cy="369332"/>
          </a:xfrm>
          <a:prstGeom prst="rect">
            <a:avLst/>
          </a:prstGeom>
          <a:solidFill>
            <a:srgbClr val="7030A0"/>
          </a:solidFill>
        </p:spPr>
        <p:txBody>
          <a:bodyPr wrap="square" rtlCol="0">
            <a:spAutoFit/>
          </a:bodyPr>
          <a:lstStyle/>
          <a:p>
            <a:r>
              <a:rPr lang="en-US" dirty="0"/>
              <a:t>C</a:t>
            </a:r>
            <a:endParaRPr lang="en-US" dirty="0">
              <a:solidFill>
                <a:schemeClr val="bg1"/>
              </a:solidFill>
            </a:endParaRPr>
          </a:p>
        </p:txBody>
      </p:sp>
    </p:spTree>
    <p:extLst>
      <p:ext uri="{BB962C8B-B14F-4D97-AF65-F5344CB8AC3E}">
        <p14:creationId xmlns:p14="http://schemas.microsoft.com/office/powerpoint/2010/main" val="4160807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Answers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94331697"/>
              </p:ext>
            </p:extLst>
          </p:nvPr>
        </p:nvGraphicFramePr>
        <p:xfrm>
          <a:off x="1120775" y="1825625"/>
          <a:ext cx="10233024" cy="4675188"/>
        </p:xfrm>
        <a:graphic>
          <a:graphicData uri="http://schemas.openxmlformats.org/drawingml/2006/table">
            <a:tbl>
              <a:tblPr firstRow="1" bandRow="1">
                <a:tableStyleId>{5C22544A-7EE6-4342-B048-85BDC9FD1C3A}</a:tableStyleId>
              </a:tblPr>
              <a:tblGrid>
                <a:gridCol w="2558256"/>
                <a:gridCol w="2558256"/>
                <a:gridCol w="2558256"/>
                <a:gridCol w="2558256"/>
              </a:tblGrid>
              <a:tr h="834855">
                <a:tc>
                  <a:txBody>
                    <a:bodyPr/>
                    <a:lstStyle/>
                    <a:p>
                      <a:pPr algn="ctr"/>
                      <a:endParaRPr lang="en-US" sz="2400" dirty="0"/>
                    </a:p>
                  </a:txBody>
                  <a:tcPr/>
                </a:tc>
                <a:tc>
                  <a:txBody>
                    <a:bodyPr/>
                    <a:lstStyle/>
                    <a:p>
                      <a:pPr algn="ctr"/>
                      <a:r>
                        <a:rPr lang="en-US" sz="2400" dirty="0" smtClean="0"/>
                        <a:t>Solid</a:t>
                      </a:r>
                      <a:endParaRPr lang="en-US" sz="2400" dirty="0"/>
                    </a:p>
                  </a:txBody>
                  <a:tcPr/>
                </a:tc>
                <a:tc>
                  <a:txBody>
                    <a:bodyPr/>
                    <a:lstStyle/>
                    <a:p>
                      <a:pPr algn="ctr"/>
                      <a:r>
                        <a:rPr lang="en-US" sz="2400" dirty="0" smtClean="0"/>
                        <a:t>Liquid</a:t>
                      </a:r>
                      <a:endParaRPr lang="en-US" sz="2400" dirty="0"/>
                    </a:p>
                  </a:txBody>
                  <a:tcPr/>
                </a:tc>
                <a:tc>
                  <a:txBody>
                    <a:bodyPr/>
                    <a:lstStyle/>
                    <a:p>
                      <a:pPr algn="ctr"/>
                      <a:r>
                        <a:rPr lang="en-US" sz="2400" dirty="0" smtClean="0"/>
                        <a:t>Gas</a:t>
                      </a:r>
                      <a:endParaRPr lang="en-US" sz="2400" dirty="0"/>
                    </a:p>
                  </a:txBody>
                  <a:tcPr/>
                </a:tc>
              </a:tr>
              <a:tr h="2170623">
                <a:tc>
                  <a:txBody>
                    <a:bodyPr/>
                    <a:lstStyle/>
                    <a:p>
                      <a:pPr algn="ctr"/>
                      <a:r>
                        <a:rPr lang="en-US" sz="2400" dirty="0" smtClean="0"/>
                        <a:t>Particle Arrangement</a:t>
                      </a:r>
                      <a:endParaRPr lang="en-US" sz="2400" dirty="0"/>
                    </a:p>
                  </a:txBody>
                  <a:tcPr/>
                </a:tc>
                <a:tc>
                  <a:txBody>
                    <a:bodyPr/>
                    <a:lstStyle/>
                    <a:p>
                      <a:pPr algn="ctr"/>
                      <a:r>
                        <a:rPr lang="en-US" sz="2400" dirty="0" smtClean="0"/>
                        <a:t>Tightly packed in a crystalline arrangement</a:t>
                      </a:r>
                      <a:endParaRPr lang="en-US" sz="2400" dirty="0"/>
                    </a:p>
                  </a:txBody>
                  <a:tcPr/>
                </a:tc>
                <a:tc>
                  <a:txBody>
                    <a:bodyPr/>
                    <a:lstStyle/>
                    <a:p>
                      <a:pPr algn="ctr"/>
                      <a:r>
                        <a:rPr lang="en-US" sz="2400" dirty="0" smtClean="0"/>
                        <a:t>Close together with no arrangement</a:t>
                      </a:r>
                      <a:endParaRPr lang="en-US" sz="2400" dirty="0"/>
                    </a:p>
                  </a:txBody>
                  <a:tcPr/>
                </a:tc>
                <a:tc>
                  <a:txBody>
                    <a:bodyPr/>
                    <a:lstStyle/>
                    <a:p>
                      <a:pPr algn="ctr"/>
                      <a:r>
                        <a:rPr lang="en-US" sz="2400" dirty="0" smtClean="0"/>
                        <a:t>Far apart with no arrangement </a:t>
                      </a:r>
                      <a:endParaRPr lang="en-US" sz="2400" dirty="0"/>
                    </a:p>
                  </a:txBody>
                  <a:tcPr/>
                </a:tc>
              </a:tr>
              <a:tr h="834855">
                <a:tc>
                  <a:txBody>
                    <a:bodyPr/>
                    <a:lstStyle/>
                    <a:p>
                      <a:pPr algn="ctr"/>
                      <a:r>
                        <a:rPr lang="en-US" sz="2400" dirty="0" smtClean="0"/>
                        <a:t>Definite Volume?</a:t>
                      </a:r>
                      <a:endParaRPr lang="en-US" sz="2400" dirty="0"/>
                    </a:p>
                  </a:txBody>
                  <a:tcPr/>
                </a:tc>
                <a:tc>
                  <a:txBody>
                    <a:bodyPr/>
                    <a:lstStyle/>
                    <a:p>
                      <a:pPr algn="ctr"/>
                      <a:r>
                        <a:rPr lang="en-US" sz="2400" dirty="0" smtClean="0"/>
                        <a:t>Yes</a:t>
                      </a:r>
                      <a:endParaRPr lang="en-US" sz="2400" dirty="0"/>
                    </a:p>
                  </a:txBody>
                  <a:tcPr/>
                </a:tc>
                <a:tc>
                  <a:txBody>
                    <a:bodyPr/>
                    <a:lstStyle/>
                    <a:p>
                      <a:pPr algn="ctr"/>
                      <a:r>
                        <a:rPr lang="en-US" sz="2400" dirty="0" smtClean="0"/>
                        <a:t>Yes</a:t>
                      </a:r>
                      <a:endParaRPr lang="en-US" sz="2400" dirty="0"/>
                    </a:p>
                  </a:txBody>
                  <a:tcPr/>
                </a:tc>
                <a:tc>
                  <a:txBody>
                    <a:bodyPr/>
                    <a:lstStyle/>
                    <a:p>
                      <a:pPr algn="ctr"/>
                      <a:r>
                        <a:rPr lang="en-US" sz="2400" dirty="0" smtClean="0"/>
                        <a:t>No</a:t>
                      </a:r>
                      <a:endParaRPr lang="en-US" sz="2400" dirty="0"/>
                    </a:p>
                  </a:txBody>
                  <a:tcPr/>
                </a:tc>
              </a:tr>
              <a:tr h="834855">
                <a:tc>
                  <a:txBody>
                    <a:bodyPr/>
                    <a:lstStyle/>
                    <a:p>
                      <a:pPr algn="ctr"/>
                      <a:r>
                        <a:rPr lang="en-US" sz="2400" dirty="0" smtClean="0"/>
                        <a:t>Definite Shape ?</a:t>
                      </a:r>
                    </a:p>
                  </a:txBody>
                  <a:tcPr/>
                </a:tc>
                <a:tc>
                  <a:txBody>
                    <a:bodyPr/>
                    <a:lstStyle/>
                    <a:p>
                      <a:pPr algn="ctr"/>
                      <a:r>
                        <a:rPr lang="en-US" sz="2400" dirty="0" smtClean="0"/>
                        <a:t>Yes</a:t>
                      </a:r>
                      <a:endParaRPr lang="en-US" sz="2400" dirty="0"/>
                    </a:p>
                  </a:txBody>
                  <a:tcPr/>
                </a:tc>
                <a:tc>
                  <a:txBody>
                    <a:bodyPr/>
                    <a:lstStyle/>
                    <a:p>
                      <a:pPr algn="ctr"/>
                      <a:r>
                        <a:rPr lang="en-US" sz="2400" dirty="0" smtClean="0"/>
                        <a:t>No</a:t>
                      </a:r>
                      <a:endParaRPr lang="en-US" sz="2400" dirty="0"/>
                    </a:p>
                  </a:txBody>
                  <a:tcPr/>
                </a:tc>
                <a:tc>
                  <a:txBody>
                    <a:bodyPr/>
                    <a:lstStyle/>
                    <a:p>
                      <a:pPr algn="ctr"/>
                      <a:r>
                        <a:rPr lang="en-US" sz="2400" dirty="0" smtClean="0"/>
                        <a:t>No</a:t>
                      </a:r>
                      <a:endParaRPr lang="en-US" sz="2400" dirty="0"/>
                    </a:p>
                  </a:txBody>
                  <a:tcPr/>
                </a:tc>
              </a:tr>
            </a:tbl>
          </a:graphicData>
        </a:graphic>
      </p:graphicFrame>
    </p:spTree>
    <p:extLst>
      <p:ext uri="{BB962C8B-B14F-4D97-AF65-F5344CB8AC3E}">
        <p14:creationId xmlns:p14="http://schemas.microsoft.com/office/powerpoint/2010/main" val="3252155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8.P.1.3:Physical and Chemical Properties      </a:t>
            </a:r>
            <a:br>
              <a:rPr lang="en-US" dirty="0" smtClean="0"/>
            </a:br>
            <a:r>
              <a:rPr lang="en-US" dirty="0"/>
              <a:t> </a:t>
            </a:r>
            <a:r>
              <a:rPr lang="en-US" dirty="0" smtClean="0"/>
              <a:t>              of Matter</a:t>
            </a:r>
            <a:endParaRPr lang="en-US" dirty="0"/>
          </a:p>
        </p:txBody>
      </p:sp>
      <p:sp>
        <p:nvSpPr>
          <p:cNvPr id="3" name="Content Placeholder 2"/>
          <p:cNvSpPr>
            <a:spLocks noGrp="1"/>
          </p:cNvSpPr>
          <p:nvPr>
            <p:ph idx="1"/>
          </p:nvPr>
        </p:nvSpPr>
        <p:spPr>
          <a:xfrm>
            <a:off x="979100" y="1833958"/>
            <a:ext cx="10233800" cy="4351338"/>
          </a:xfrm>
        </p:spPr>
        <p:txBody>
          <a:bodyPr>
            <a:normAutofit/>
          </a:bodyPr>
          <a:lstStyle/>
          <a:p>
            <a:pPr marL="0" indent="0">
              <a:buNone/>
            </a:pPr>
            <a:r>
              <a:rPr lang="en-US" dirty="0" smtClean="0"/>
              <a:t>1. How </a:t>
            </a:r>
            <a:r>
              <a:rPr lang="en-US" dirty="0" smtClean="0"/>
              <a:t>do an element’s physical and chemical properties of matter help determine its position on the periodic table? </a:t>
            </a:r>
          </a:p>
          <a:p>
            <a:pPr marL="0" indent="0">
              <a:buNone/>
            </a:pPr>
            <a:endParaRPr lang="en-US" dirty="0" smtClean="0"/>
          </a:p>
          <a:p>
            <a:pPr marL="0" indent="0">
              <a:buNone/>
            </a:pPr>
            <a:r>
              <a:rPr lang="en-US" dirty="0" smtClean="0"/>
              <a:t>2. Why </a:t>
            </a:r>
            <a:r>
              <a:rPr lang="en-US" dirty="0" smtClean="0"/>
              <a:t>are phase changes considered physical properties of matter?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3" y="4131585"/>
            <a:ext cx="6649366" cy="2409892"/>
          </a:xfrm>
          <a:prstGeom prst="rect">
            <a:avLst/>
          </a:prstGeom>
        </p:spPr>
      </p:pic>
    </p:spTree>
    <p:extLst>
      <p:ext uri="{BB962C8B-B14F-4D97-AF65-F5344CB8AC3E}">
        <p14:creationId xmlns:p14="http://schemas.microsoft.com/office/powerpoint/2010/main" val="2366387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Answers</a:t>
            </a:r>
            <a:endParaRPr lang="en-US" dirty="0"/>
          </a:p>
        </p:txBody>
      </p:sp>
      <p:sp>
        <p:nvSpPr>
          <p:cNvPr id="5" name="Rectangle 2"/>
          <p:cNvSpPr>
            <a:spLocks noGrp="1" noChangeArrowheads="1"/>
          </p:cNvSpPr>
          <p:nvPr>
            <p:ph idx="1"/>
          </p:nvPr>
        </p:nvSpPr>
        <p:spPr bwMode="auto">
          <a:xfrm>
            <a:off x="562304" y="1794942"/>
            <a:ext cx="1106739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b="0" i="0" u="none" strike="noStrike" cap="none" normalizeH="0" baseline="0" dirty="0" smtClean="0">
                <a:ln>
                  <a:noFill/>
                </a:ln>
                <a:solidFill>
                  <a:schemeClr val="tx1"/>
                </a:solidFill>
                <a:effectLst/>
              </a:rPr>
              <a:t>1. The properties of </a:t>
            </a:r>
            <a:r>
              <a:rPr kumimoji="0" lang="en-US" b="0" i="0" strike="noStrike" cap="none" normalizeH="0" baseline="0" dirty="0" smtClean="0">
                <a:ln>
                  <a:noFill/>
                </a:ln>
                <a:solidFill>
                  <a:schemeClr val="tx1"/>
                </a:solidFill>
                <a:effectLst/>
              </a:rPr>
              <a:t>an </a:t>
            </a:r>
            <a:r>
              <a:rPr lang="en-US" dirty="0" smtClean="0">
                <a:solidFill>
                  <a:schemeClr val="tx1"/>
                </a:solidFill>
              </a:rPr>
              <a:t>atom </a:t>
            </a:r>
            <a:r>
              <a:rPr kumimoji="0" lang="en-US" b="0" i="0" u="none" strike="noStrike" cap="none" normalizeH="0" baseline="0" dirty="0" smtClean="0">
                <a:ln>
                  <a:noFill/>
                </a:ln>
                <a:solidFill>
                  <a:schemeClr val="tx1"/>
                </a:solidFill>
                <a:effectLst/>
              </a:rPr>
              <a:t>relate directly to the number of electrons in </a:t>
            </a:r>
          </a:p>
          <a:p>
            <a:pPr marL="0" marR="0" lvl="0" indent="0" algn="l" defTabSz="914400" rtl="0" eaLnBrk="0" fontAlgn="base" latinLnBrk="0" hangingPunct="0">
              <a:lnSpc>
                <a:spcPct val="100000"/>
              </a:lnSpc>
              <a:spcBef>
                <a:spcPct val="0"/>
              </a:spcBef>
              <a:spcAft>
                <a:spcPct val="0"/>
              </a:spcAft>
              <a:buClrTx/>
              <a:buSzTx/>
              <a:buNone/>
              <a:tabLst/>
            </a:pPr>
            <a:r>
              <a:rPr kumimoji="0" lang="en-US" b="0" i="0" u="none" strike="noStrike" cap="none" normalizeH="0" baseline="0" dirty="0" smtClean="0">
                <a:ln>
                  <a:noFill/>
                </a:ln>
                <a:solidFill>
                  <a:schemeClr val="tx1"/>
                </a:solidFill>
                <a:effectLst/>
              </a:rPr>
              <a:t>various orbitals, and the periodic table is much like a road map among </a:t>
            </a:r>
          </a:p>
          <a:p>
            <a:pPr marL="0" marR="0" lvl="0" indent="0" algn="l" defTabSz="914400" rtl="0" eaLnBrk="0" fontAlgn="base" latinLnBrk="0" hangingPunct="0">
              <a:lnSpc>
                <a:spcPct val="100000"/>
              </a:lnSpc>
              <a:spcBef>
                <a:spcPct val="0"/>
              </a:spcBef>
              <a:spcAft>
                <a:spcPct val="0"/>
              </a:spcAft>
              <a:buClrTx/>
              <a:buSzTx/>
              <a:buNone/>
              <a:tabLst/>
            </a:pPr>
            <a:r>
              <a:rPr kumimoji="0" lang="en-US" b="0" i="0" u="none" strike="noStrike" cap="none" normalizeH="0" baseline="0" dirty="0" smtClean="0">
                <a:ln>
                  <a:noFill/>
                </a:ln>
                <a:solidFill>
                  <a:schemeClr val="tx1"/>
                </a:solidFill>
                <a:effectLst/>
              </a:rPr>
              <a:t>those orbitals and chemical properties can</a:t>
            </a:r>
            <a:r>
              <a:rPr kumimoji="0" lang="en-US" b="0" i="0" u="none" strike="noStrike" cap="none" normalizeH="0" dirty="0" smtClean="0">
                <a:ln>
                  <a:noFill/>
                </a:ln>
                <a:solidFill>
                  <a:schemeClr val="tx1"/>
                </a:solidFill>
                <a:effectLst/>
              </a:rPr>
              <a:t> </a:t>
            </a:r>
            <a:r>
              <a:rPr kumimoji="0" lang="en-US" b="0" i="0" u="none" strike="noStrike" cap="none" normalizeH="0" baseline="0" dirty="0" smtClean="0">
                <a:ln>
                  <a:noFill/>
                </a:ln>
                <a:solidFill>
                  <a:schemeClr val="tx1"/>
                </a:solidFill>
                <a:effectLst/>
              </a:rPr>
              <a:t>be figured out based</a:t>
            </a:r>
            <a:r>
              <a:rPr kumimoji="0" lang="en-US" b="0" i="0" u="none" strike="noStrike" cap="none" normalizeH="0" dirty="0" smtClean="0">
                <a:ln>
                  <a:noFill/>
                </a:ln>
                <a:solidFill>
                  <a:schemeClr val="tx1"/>
                </a:solidFill>
                <a:effectLst/>
              </a:rPr>
              <a:t> on</a:t>
            </a:r>
            <a:r>
              <a:rPr kumimoji="0" lang="en-US" b="0" i="0" u="none" strike="noStrike" cap="none" normalizeH="0" baseline="0" dirty="0" smtClean="0">
                <a:ln>
                  <a:noFill/>
                </a:ln>
                <a:solidFill>
                  <a:schemeClr val="tx1"/>
                </a:solidFill>
                <a:effectLst/>
              </a:rPr>
              <a:t> the position of an element on the Periodic</a:t>
            </a:r>
            <a:r>
              <a:rPr kumimoji="0" lang="en-US" b="0" i="0" u="none" strike="noStrike" cap="none" normalizeH="0" dirty="0" smtClean="0">
                <a:ln>
                  <a:noFill/>
                </a:ln>
                <a:solidFill>
                  <a:schemeClr val="tx1"/>
                </a:solidFill>
                <a:effectLst/>
              </a:rPr>
              <a:t> </a:t>
            </a:r>
            <a:r>
              <a:rPr kumimoji="0" lang="en-US" b="0" i="0" u="none" strike="noStrike" cap="none" normalizeH="0" baseline="0" dirty="0" smtClean="0">
                <a:ln>
                  <a:noFill/>
                </a:ln>
                <a:solidFill>
                  <a:schemeClr val="tx1"/>
                </a:solidFill>
                <a:effectLst/>
              </a:rPr>
              <a:t>Table.</a:t>
            </a:r>
            <a:r>
              <a:rPr kumimoji="0" lang="en-US" b="0" i="0" u="none" strike="noStrike" cap="none" normalizeH="0" dirty="0" smtClean="0">
                <a:ln>
                  <a:noFill/>
                </a:ln>
                <a:solidFill>
                  <a:schemeClr val="tx1"/>
                </a:solidFill>
                <a:effectLst/>
              </a:rPr>
              <a:t> </a:t>
            </a:r>
            <a:r>
              <a:rPr kumimoji="0" lang="en-US" b="0" i="0" u="none" strike="noStrike" cap="none" normalizeH="0" baseline="0" dirty="0" smtClean="0">
                <a:ln>
                  <a:noFill/>
                </a:ln>
                <a:solidFill>
                  <a:schemeClr val="tx1"/>
                </a:solidFill>
                <a:effectLst/>
              </a:rPr>
              <a:t>The electrons in the</a:t>
            </a:r>
            <a:r>
              <a:rPr kumimoji="0" lang="en-US" b="0" i="0" u="none" strike="noStrike" cap="none" normalizeH="0" dirty="0" smtClean="0">
                <a:ln>
                  <a:noFill/>
                </a:ln>
                <a:solidFill>
                  <a:schemeClr val="tx1"/>
                </a:solidFill>
                <a:effectLst/>
              </a:rPr>
              <a:t> </a:t>
            </a:r>
            <a:r>
              <a:rPr kumimoji="0" lang="en-US" b="0" i="0" u="none" strike="noStrike" cap="none" normalizeH="0" baseline="0" dirty="0" smtClean="0">
                <a:ln>
                  <a:noFill/>
                </a:ln>
                <a:solidFill>
                  <a:schemeClr val="tx1"/>
                </a:solidFill>
                <a:effectLst/>
              </a:rPr>
              <a:t>valence shell are especially important because they are the ones that can share</a:t>
            </a:r>
            <a:r>
              <a:rPr kumimoji="0" lang="en-US" b="0" i="0" u="none" strike="noStrike" cap="none" normalizeH="0" dirty="0" smtClean="0">
                <a:ln>
                  <a:noFill/>
                </a:ln>
                <a:solidFill>
                  <a:schemeClr val="tx1"/>
                </a:solidFill>
                <a:effectLst/>
              </a:rPr>
              <a:t> </a:t>
            </a:r>
            <a:r>
              <a:rPr kumimoji="0" lang="en-US" b="0" i="0" u="none" strike="noStrike" cap="none" normalizeH="0" baseline="0" dirty="0" smtClean="0">
                <a:ln>
                  <a:noFill/>
                </a:ln>
                <a:solidFill>
                  <a:schemeClr val="tx1"/>
                </a:solidFill>
                <a:effectLst/>
              </a:rPr>
              <a:t>and exchange and</a:t>
            </a:r>
            <a:r>
              <a:rPr kumimoji="0" lang="en-US" b="0" i="0" u="none" strike="noStrike" cap="none" normalizeH="0" dirty="0" smtClean="0">
                <a:ln>
                  <a:noFill/>
                </a:ln>
                <a:solidFill>
                  <a:schemeClr val="tx1"/>
                </a:solidFill>
                <a:effectLst/>
              </a:rPr>
              <a:t> are</a:t>
            </a:r>
            <a:r>
              <a:rPr kumimoji="0" lang="en-US" b="0" i="0" u="none" strike="noStrike" cap="none" normalizeH="0" baseline="0" dirty="0" smtClean="0">
                <a:ln>
                  <a:noFill/>
                </a:ln>
                <a:solidFill>
                  <a:schemeClr val="tx1"/>
                </a:solidFill>
                <a:effectLst/>
              </a:rPr>
              <a:t> responsible for chemical reactions.</a:t>
            </a:r>
          </a:p>
          <a:p>
            <a:pPr marL="0" marR="0" lvl="0" indent="0" algn="l" defTabSz="914400" rtl="0" eaLnBrk="0" fontAlgn="base" latinLnBrk="0" hangingPunct="0">
              <a:lnSpc>
                <a:spcPct val="100000"/>
              </a:lnSpc>
              <a:spcBef>
                <a:spcPct val="0"/>
              </a:spcBef>
              <a:spcAft>
                <a:spcPct val="0"/>
              </a:spcAft>
              <a:buClrTx/>
              <a:buSzTx/>
              <a:buNone/>
              <a:tabLst/>
            </a:pPr>
            <a:endParaRPr kumimoji="0" 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lang="en-US" dirty="0" smtClean="0">
                <a:solidFill>
                  <a:schemeClr val="tx1"/>
                </a:solidFill>
              </a:rPr>
              <a:t>2. Phase changes are physical properties of matter because they can be observed without changing the identity of the substance. </a:t>
            </a:r>
            <a:endParaRPr kumimoji="0" lang="en-US"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4232713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8.P.1.3: </a:t>
            </a:r>
            <a:r>
              <a:rPr lang="en-US" dirty="0" smtClean="0"/>
              <a:t>Physical and Chemical Changes</a:t>
            </a:r>
            <a:br>
              <a:rPr lang="en-US" dirty="0" smtClean="0"/>
            </a:br>
            <a:r>
              <a:rPr lang="en-US" dirty="0"/>
              <a:t> </a:t>
            </a:r>
            <a:r>
              <a:rPr lang="en-US" dirty="0" smtClean="0"/>
              <a:t>              of Matter</a:t>
            </a:r>
            <a:endParaRPr lang="en-US" dirty="0"/>
          </a:p>
        </p:txBody>
      </p:sp>
      <p:sp>
        <p:nvSpPr>
          <p:cNvPr id="3" name="Content Placeholder 2"/>
          <p:cNvSpPr>
            <a:spLocks noGrp="1"/>
          </p:cNvSpPr>
          <p:nvPr>
            <p:ph idx="1"/>
          </p:nvPr>
        </p:nvSpPr>
        <p:spPr>
          <a:xfrm>
            <a:off x="515927" y="1843942"/>
            <a:ext cx="7713339" cy="4351338"/>
          </a:xfrm>
        </p:spPr>
        <p:txBody>
          <a:bodyPr>
            <a:normAutofit fontScale="92500"/>
          </a:bodyPr>
          <a:lstStyle/>
          <a:p>
            <a:r>
              <a:rPr lang="en-US" dirty="0"/>
              <a:t>Ms. Mindy mixes yeast and sodium acetate in a graduated cylinder.  She passes the test tube around for her students to feel.  The students notice that the test tube is hot and has produced bubbles and has changed colors.  Ms. Mindy asks the students to decide if the mixing of the two chemicals involved a physical change, a chemical change or both.  Justify your answer. </a:t>
            </a:r>
            <a:endParaRPr lang="en-US" dirty="0" smtClean="0"/>
          </a:p>
          <a:p>
            <a:pPr marL="0" indent="0">
              <a:buNone/>
            </a:pPr>
            <a:endParaRPr lang="en-US" dirty="0"/>
          </a:p>
          <a:p>
            <a:r>
              <a:rPr lang="en-US" dirty="0"/>
              <a:t>Explain why </a:t>
            </a:r>
            <a:r>
              <a:rPr lang="en-US" dirty="0" smtClean="0"/>
              <a:t>cooking an egg </a:t>
            </a:r>
            <a:r>
              <a:rPr lang="en-US" dirty="0" smtClean="0"/>
              <a:t>is a chemical change, but the melting of an ice cube is a physical change. </a:t>
            </a:r>
            <a:endParaRPr lang="en-US" dirty="0"/>
          </a:p>
          <a:p>
            <a:pPr marL="0" indent="0">
              <a:buNone/>
            </a:pPr>
            <a:endParaRPr lang="en-US" dirty="0"/>
          </a:p>
        </p:txBody>
      </p:sp>
      <p:pic>
        <p:nvPicPr>
          <p:cNvPr id="3074" name="Picture 2" descr="http://padillasjournals.edublogs.org/files/2011/05/FriedEgg-220v87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3662" y="1690688"/>
            <a:ext cx="2022231" cy="194365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learner.org/courses/essential/physicalsci/images/s4.ice_mel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3662" y="4255227"/>
            <a:ext cx="2075922" cy="207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96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8.P.1.1: Elements, Compounds and    </a:t>
            </a:r>
            <a:br>
              <a:rPr lang="en-US" dirty="0" smtClean="0"/>
            </a:br>
            <a:r>
              <a:rPr lang="en-US" dirty="0"/>
              <a:t> </a:t>
            </a:r>
            <a:r>
              <a:rPr lang="en-US" dirty="0" smtClean="0"/>
              <a:t>               Mixtures</a:t>
            </a:r>
            <a:endParaRPr lang="en-US" dirty="0"/>
          </a:p>
        </p:txBody>
      </p:sp>
      <p:sp>
        <p:nvSpPr>
          <p:cNvPr id="3" name="Content Placeholder 2"/>
          <p:cNvSpPr>
            <a:spLocks noGrp="1"/>
          </p:cNvSpPr>
          <p:nvPr>
            <p:ph idx="1"/>
          </p:nvPr>
        </p:nvSpPr>
        <p:spPr>
          <a:xfrm>
            <a:off x="557293" y="2185987"/>
            <a:ext cx="10233800" cy="4351338"/>
          </a:xfrm>
        </p:spPr>
        <p:txBody>
          <a:bodyPr>
            <a:normAutofit fontScale="85000" lnSpcReduction="20000"/>
          </a:bodyPr>
          <a:lstStyle/>
          <a:p>
            <a:pPr marL="0" indent="0">
              <a:buNone/>
            </a:pPr>
            <a:r>
              <a:rPr lang="en-US" dirty="0" smtClean="0"/>
              <a:t>1. Why </a:t>
            </a:r>
            <a:r>
              <a:rPr lang="en-US" dirty="0"/>
              <a:t>is Letter C in the diagram to the right considered a mixture of </a:t>
            </a:r>
            <a:r>
              <a:rPr lang="en-US" dirty="0" smtClean="0"/>
              <a:t>    </a:t>
            </a:r>
          </a:p>
          <a:p>
            <a:pPr marL="0" indent="0">
              <a:buNone/>
            </a:pPr>
            <a:r>
              <a:rPr lang="en-US" dirty="0"/>
              <a:t> </a:t>
            </a:r>
            <a:r>
              <a:rPr lang="en-US" dirty="0" smtClean="0"/>
              <a:t>    </a:t>
            </a:r>
            <a:r>
              <a:rPr lang="en-US" dirty="0" smtClean="0"/>
              <a:t>elements </a:t>
            </a:r>
            <a:r>
              <a:rPr lang="en-US" dirty="0"/>
              <a:t>and a </a:t>
            </a:r>
            <a:r>
              <a:rPr lang="en-US" dirty="0" smtClean="0"/>
              <a:t> </a:t>
            </a:r>
            <a:r>
              <a:rPr lang="en-US" dirty="0" smtClean="0"/>
              <a:t>compound</a:t>
            </a:r>
            <a:r>
              <a:rPr lang="en-US" dirty="0" smtClean="0"/>
              <a:t>?</a:t>
            </a:r>
          </a:p>
          <a:p>
            <a:pPr marL="0" indent="0">
              <a:buNone/>
            </a:pPr>
            <a:endParaRPr lang="en-US" dirty="0" smtClean="0"/>
          </a:p>
          <a:p>
            <a:pPr marL="0" indent="0">
              <a:buNone/>
            </a:pPr>
            <a:r>
              <a:rPr lang="en-US" dirty="0" smtClean="0"/>
              <a:t>2. What </a:t>
            </a:r>
            <a:r>
              <a:rPr lang="en-US" dirty="0"/>
              <a:t>type of mixture is Letter C considered?</a:t>
            </a:r>
          </a:p>
          <a:p>
            <a:pPr marL="0" indent="0">
              <a:buNone/>
            </a:pPr>
            <a:endParaRPr lang="en-US" dirty="0"/>
          </a:p>
          <a:p>
            <a:pPr marL="0" indent="0">
              <a:buNone/>
            </a:pPr>
            <a:r>
              <a:rPr lang="en-US" dirty="0" smtClean="0"/>
              <a:t>3. Which letter represents </a:t>
            </a:r>
            <a:r>
              <a:rPr lang="en-US" dirty="0"/>
              <a:t>a Pure Substance of    </a:t>
            </a:r>
            <a:endParaRPr lang="en-US" dirty="0" smtClean="0"/>
          </a:p>
          <a:p>
            <a:pPr marL="0" indent="0">
              <a:buNone/>
            </a:pPr>
            <a:r>
              <a:rPr lang="en-US" dirty="0" smtClean="0"/>
              <a:t>   elements </a:t>
            </a:r>
            <a:r>
              <a:rPr lang="en-US" dirty="0"/>
              <a:t>and why? </a:t>
            </a:r>
          </a:p>
          <a:p>
            <a:pPr marL="0" indent="0">
              <a:buNone/>
            </a:pPr>
            <a:endParaRPr lang="en-US" dirty="0"/>
          </a:p>
          <a:p>
            <a:pPr marL="0" indent="0">
              <a:buNone/>
            </a:pPr>
            <a:r>
              <a:rPr lang="en-US" dirty="0" smtClean="0"/>
              <a:t>4. Why </a:t>
            </a:r>
            <a:r>
              <a:rPr lang="en-US" dirty="0"/>
              <a:t>is Letter A considered a compound  </a:t>
            </a:r>
          </a:p>
          <a:p>
            <a:pPr marL="0" indent="0">
              <a:buNone/>
            </a:pPr>
            <a:r>
              <a:rPr lang="en-US" dirty="0"/>
              <a:t> </a:t>
            </a:r>
            <a:r>
              <a:rPr lang="en-US" dirty="0" smtClean="0"/>
              <a:t>   while </a:t>
            </a:r>
            <a:r>
              <a:rPr lang="en-US" dirty="0"/>
              <a:t>Letter D is considered a molecule (with   </a:t>
            </a:r>
          </a:p>
          <a:p>
            <a:pPr marL="0" indent="0">
              <a:buNone/>
            </a:pPr>
            <a:r>
              <a:rPr lang="en-US" dirty="0"/>
              <a:t> </a:t>
            </a:r>
            <a:r>
              <a:rPr lang="en-US" dirty="0" smtClean="0"/>
              <a:t>   elements </a:t>
            </a:r>
            <a:r>
              <a:rPr lang="en-US" dirty="0"/>
              <a:t>as well)?</a:t>
            </a:r>
          </a:p>
          <a:p>
            <a:pPr marL="0" indent="0">
              <a:buNone/>
            </a:pPr>
            <a:endParaRPr lang="en-US" dirty="0"/>
          </a:p>
          <a:p>
            <a:endParaRPr lang="en-US" dirty="0"/>
          </a:p>
        </p:txBody>
      </p:sp>
      <p:pic>
        <p:nvPicPr>
          <p:cNvPr id="4098" name="Picture 5" descr="http://www.edu.xunta.es/ftpserver/portal/S_EUROPEAS/FQ/3rdESO_archivos/MATTER_STRUCTURE_archivos/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1780" y="2800551"/>
            <a:ext cx="4080973" cy="3429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878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Answers</a:t>
            </a:r>
            <a:endParaRPr lang="en-US" dirty="0"/>
          </a:p>
        </p:txBody>
      </p:sp>
      <p:sp>
        <p:nvSpPr>
          <p:cNvPr id="3" name="Content Placeholder 2"/>
          <p:cNvSpPr>
            <a:spLocks noGrp="1"/>
          </p:cNvSpPr>
          <p:nvPr>
            <p:ph idx="1"/>
          </p:nvPr>
        </p:nvSpPr>
        <p:spPr>
          <a:xfrm>
            <a:off x="1120000" y="1825625"/>
            <a:ext cx="6546892" cy="4739298"/>
          </a:xfrm>
        </p:spPr>
        <p:txBody>
          <a:bodyPr>
            <a:normAutofit fontScale="92500" lnSpcReduction="20000"/>
          </a:bodyPr>
          <a:lstStyle/>
          <a:p>
            <a:pPr marL="0" indent="0">
              <a:buNone/>
            </a:pPr>
            <a:r>
              <a:rPr lang="en-US" dirty="0" smtClean="0"/>
              <a:t>1. The white circles represent one type of element  and when connected to a shaded circle, represent that element chemically combined to another element. </a:t>
            </a:r>
          </a:p>
          <a:p>
            <a:pPr marL="0" indent="0">
              <a:buNone/>
            </a:pPr>
            <a:r>
              <a:rPr lang="en-US" dirty="0" smtClean="0"/>
              <a:t>2. The </a:t>
            </a:r>
            <a:r>
              <a:rPr lang="en-US" dirty="0"/>
              <a:t>mixture is </a:t>
            </a:r>
            <a:r>
              <a:rPr lang="en-US" dirty="0" smtClean="0"/>
              <a:t>heterogeneous. </a:t>
            </a:r>
          </a:p>
          <a:p>
            <a:pPr marL="0" indent="0">
              <a:buNone/>
            </a:pPr>
            <a:r>
              <a:rPr lang="en-US" dirty="0" smtClean="0"/>
              <a:t>3. Letter B represents a pure substance of elements (Letter A is also a pure substance, but with compounds-C and D are both mixtures-C is heterogeneous and D homogeneous)</a:t>
            </a:r>
          </a:p>
          <a:p>
            <a:pPr marL="0" indent="0">
              <a:buNone/>
            </a:pPr>
            <a:r>
              <a:rPr lang="en-US" dirty="0" smtClean="0"/>
              <a:t>4. Letter A is a compound because there are two different elements combined chemically. Letter D is a molecule (and a compound!) because there are two of the SAME elements combined chemically. </a:t>
            </a:r>
          </a:p>
          <a:p>
            <a:pPr marL="0" indent="0">
              <a:buNone/>
            </a:pPr>
            <a:endParaRPr lang="en-US" dirty="0" smtClean="0"/>
          </a:p>
          <a:p>
            <a:pPr marL="0" indent="0">
              <a:buNone/>
            </a:pPr>
            <a:endParaRPr lang="en-US" dirty="0"/>
          </a:p>
        </p:txBody>
      </p:sp>
      <p:pic>
        <p:nvPicPr>
          <p:cNvPr id="4" name="Picture 5" descr="http://www.edu.xunta.es/ftpserver/portal/S_EUROPEAS/FQ/3rdESO_archivos/MATTER_STRUCTURE_archivos/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0703" y="1936873"/>
            <a:ext cx="4080973" cy="3429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227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Table of Contents </a:t>
            </a:r>
            <a:endParaRPr lang="en-US" dirty="0"/>
          </a:p>
        </p:txBody>
      </p:sp>
      <p:sp>
        <p:nvSpPr>
          <p:cNvPr id="3" name="Content Placeholder 2"/>
          <p:cNvSpPr>
            <a:spLocks noGrp="1"/>
          </p:cNvSpPr>
          <p:nvPr>
            <p:ph idx="1"/>
          </p:nvPr>
        </p:nvSpPr>
        <p:spPr/>
        <p:txBody>
          <a:bodyPr>
            <a:normAutofit fontScale="92500"/>
          </a:bodyPr>
          <a:lstStyle/>
          <a:p>
            <a:r>
              <a:rPr lang="en-US" dirty="0" smtClean="0"/>
              <a:t>Matter and Change (Slides 3-21)</a:t>
            </a:r>
          </a:p>
          <a:p>
            <a:pPr marL="0" indent="0">
              <a:buNone/>
            </a:pPr>
            <a:endParaRPr lang="en-US" dirty="0" smtClean="0"/>
          </a:p>
          <a:p>
            <a:r>
              <a:rPr lang="en-US" dirty="0" smtClean="0"/>
              <a:t>Earth History (Slides 22-37)</a:t>
            </a:r>
          </a:p>
          <a:p>
            <a:pPr marL="0" indent="0">
              <a:buNone/>
            </a:pPr>
            <a:endParaRPr lang="en-US" dirty="0" smtClean="0"/>
          </a:p>
          <a:p>
            <a:r>
              <a:rPr lang="en-US" dirty="0" smtClean="0"/>
              <a:t>Structure and Function of Living Organisms (Slides 38-46)</a:t>
            </a:r>
          </a:p>
          <a:p>
            <a:pPr marL="0" indent="0">
              <a:buNone/>
            </a:pPr>
            <a:endParaRPr lang="en-US" dirty="0" smtClean="0"/>
          </a:p>
          <a:p>
            <a:r>
              <a:rPr lang="en-US" dirty="0" smtClean="0"/>
              <a:t>Ecology and Energy (Slides 47-63)</a:t>
            </a:r>
          </a:p>
          <a:p>
            <a:pPr marL="0" indent="0">
              <a:buNone/>
            </a:pPr>
            <a:endParaRPr lang="en-US" dirty="0" smtClean="0"/>
          </a:p>
          <a:p>
            <a:r>
              <a:rPr lang="en-US" dirty="0" smtClean="0"/>
              <a:t>Earth’s Systems, Structures and Processes (Hydrology-Slides 64-76)</a:t>
            </a:r>
            <a:endParaRPr lang="en-US" dirty="0"/>
          </a:p>
        </p:txBody>
      </p:sp>
    </p:spTree>
    <p:extLst>
      <p:ext uri="{BB962C8B-B14F-4D97-AF65-F5344CB8AC3E}">
        <p14:creationId xmlns:p14="http://schemas.microsoft.com/office/powerpoint/2010/main" val="3383551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8.P.1.4 </a:t>
            </a:r>
            <a:r>
              <a:rPr lang="en-US" dirty="0" smtClean="0"/>
              <a:t>: Law of Conservation of Mass</a:t>
            </a:r>
            <a:endParaRPr lang="en-US" dirty="0"/>
          </a:p>
        </p:txBody>
      </p:sp>
      <p:pic>
        <p:nvPicPr>
          <p:cNvPr id="5123" name="Picture 3" descr="http://wps.prenhall.com/wps/media/objects/165/169519/GIFS/AACQJBA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260" y="3481754"/>
            <a:ext cx="6808151" cy="22651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1929767"/>
            <a:ext cx="10515600" cy="1077218"/>
          </a:xfrm>
          <a:prstGeom prst="rect">
            <a:avLst/>
          </a:prstGeom>
        </p:spPr>
        <p:txBody>
          <a:bodyPr wrap="square">
            <a:spAutoFit/>
          </a:bodyPr>
          <a:lstStyle/>
          <a:p>
            <a:pPr marL="457200" indent="-457200">
              <a:buFont typeface="Arial" panose="020B0604020202020204" pitchFamily="34" charset="0"/>
              <a:buChar char="•"/>
              <a:tabLst>
                <a:tab pos="847725" algn="l"/>
              </a:tabLst>
            </a:pPr>
            <a:r>
              <a:rPr lang="en-US" sz="3200" dirty="0" smtClean="0">
                <a:ea typeface="Times New Roman" panose="02020603050405020304" pitchFamily="18" charset="0"/>
              </a:rPr>
              <a:t>Explain </a:t>
            </a:r>
            <a:r>
              <a:rPr lang="en-US" sz="3200" dirty="0">
                <a:ea typeface="Times New Roman" panose="02020603050405020304" pitchFamily="18" charset="0"/>
              </a:rPr>
              <a:t>whether the diagram below is consistent </a:t>
            </a:r>
            <a:r>
              <a:rPr lang="en-US" sz="3200" dirty="0" smtClean="0">
                <a:ea typeface="Times New Roman" panose="02020603050405020304" pitchFamily="18" charset="0"/>
              </a:rPr>
              <a:t> with </a:t>
            </a:r>
            <a:r>
              <a:rPr lang="en-US" sz="3200" dirty="0">
                <a:ea typeface="Times New Roman" panose="02020603050405020304" pitchFamily="18" charset="0"/>
              </a:rPr>
              <a:t>the law of conservation of </a:t>
            </a:r>
            <a:r>
              <a:rPr lang="en-US" sz="3200" dirty="0" smtClean="0">
                <a:ea typeface="Times New Roman" panose="02020603050405020304" pitchFamily="18" charset="0"/>
              </a:rPr>
              <a:t>mass and why or why not.</a:t>
            </a:r>
            <a:endParaRPr lang="en-US" sz="3200" dirty="0">
              <a:effectLst/>
              <a:ea typeface="Times New Roman" panose="02020603050405020304" pitchFamily="18" charset="0"/>
            </a:endParaRPr>
          </a:p>
        </p:txBody>
      </p:sp>
    </p:spTree>
    <p:extLst>
      <p:ext uri="{BB962C8B-B14F-4D97-AF65-F5344CB8AC3E}">
        <p14:creationId xmlns:p14="http://schemas.microsoft.com/office/powerpoint/2010/main" val="2913725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Answers</a:t>
            </a:r>
            <a:endParaRPr lang="en-US" dirty="0"/>
          </a:p>
        </p:txBody>
      </p:sp>
      <p:sp>
        <p:nvSpPr>
          <p:cNvPr id="3" name="Content Placeholder 2"/>
          <p:cNvSpPr>
            <a:spLocks noGrp="1"/>
          </p:cNvSpPr>
          <p:nvPr>
            <p:ph idx="1"/>
          </p:nvPr>
        </p:nvSpPr>
        <p:spPr/>
        <p:txBody>
          <a:bodyPr/>
          <a:lstStyle/>
          <a:p>
            <a:r>
              <a:rPr lang="en-US" dirty="0" smtClean="0"/>
              <a:t>The diagram IS consistent with the Law of Conservation of Mass because there are the same number of red on each side and the same number of blue on each side.  Atoms were not created or destroyed, but were involved in a chemical reaction, which changed the arrangement. </a:t>
            </a:r>
          </a:p>
          <a:p>
            <a:pPr marL="0" indent="0">
              <a:buNone/>
            </a:pPr>
            <a:endParaRPr lang="en-US" dirty="0"/>
          </a:p>
        </p:txBody>
      </p:sp>
      <p:pic>
        <p:nvPicPr>
          <p:cNvPr id="5" name="Picture 3" descr="http://wps.prenhall.com/wps/media/objects/165/169519/GIFS/AACQJBA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630" y="4138246"/>
            <a:ext cx="6808151" cy="2265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024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Earth History </a:t>
            </a:r>
            <a:endParaRPr lang="en-US" dirty="0"/>
          </a:p>
        </p:txBody>
      </p:sp>
      <p:sp>
        <p:nvSpPr>
          <p:cNvPr id="3" name="Content Placeholder 2"/>
          <p:cNvSpPr>
            <a:spLocks noGrp="1"/>
          </p:cNvSpPr>
          <p:nvPr>
            <p:ph idx="1"/>
          </p:nvPr>
        </p:nvSpPr>
        <p:spPr/>
        <p:txBody>
          <a:bodyPr>
            <a:normAutofit fontScale="92500" lnSpcReduction="10000"/>
          </a:bodyPr>
          <a:lstStyle/>
          <a:p>
            <a:r>
              <a:rPr lang="en-US" dirty="0"/>
              <a:t>8.E.2.1 Infer the age of Earth and relative age of rocks and fossils from index fossils and ordering of rock layers (relative dating and radioactive dating). </a:t>
            </a:r>
            <a:endParaRPr lang="en-US" dirty="0" smtClean="0"/>
          </a:p>
          <a:p>
            <a:r>
              <a:rPr lang="en-US" dirty="0" smtClean="0"/>
              <a:t>8.E.2.2 </a:t>
            </a:r>
            <a:r>
              <a:rPr lang="en-US" dirty="0"/>
              <a:t>Explain the use of fossils, ice cores, composition of sedimentary rocks, faults, and igneous rock formations found in rock layers as evidence of the history of the Earth and its changing life forms. </a:t>
            </a:r>
            <a:endParaRPr lang="en-US" dirty="0" smtClean="0"/>
          </a:p>
          <a:p>
            <a:r>
              <a:rPr lang="en-US" dirty="0"/>
              <a:t>8.L.4.1 Summarize the use of evidence drawn from geology, fossils, and comparative anatomy to form the basis for biological classification systems and the theory of evolution. </a:t>
            </a:r>
          </a:p>
          <a:p>
            <a:r>
              <a:rPr lang="en-US" dirty="0"/>
              <a:t>8.L.4.2 Explain the relationship between genetic variation and an organism’s ability to adapt to its environment. </a:t>
            </a:r>
          </a:p>
          <a:p>
            <a:endParaRPr lang="en-US" dirty="0"/>
          </a:p>
        </p:txBody>
      </p:sp>
    </p:spTree>
    <p:extLst>
      <p:ext uri="{BB962C8B-B14F-4D97-AF65-F5344CB8AC3E}">
        <p14:creationId xmlns:p14="http://schemas.microsoft.com/office/powerpoint/2010/main" val="3109154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 Cycle</a:t>
            </a:r>
            <a:endParaRPr lang="en-US" dirty="0"/>
          </a:p>
        </p:txBody>
      </p:sp>
      <p:sp>
        <p:nvSpPr>
          <p:cNvPr id="3" name="Content Placeholder 2"/>
          <p:cNvSpPr>
            <a:spLocks noGrp="1"/>
          </p:cNvSpPr>
          <p:nvPr>
            <p:ph idx="1"/>
          </p:nvPr>
        </p:nvSpPr>
        <p:spPr/>
        <p:txBody>
          <a:bodyPr/>
          <a:lstStyle/>
          <a:p>
            <a:pPr marL="0" lvl="0" indent="0">
              <a:buNone/>
            </a:pPr>
            <a:r>
              <a:rPr lang="en-US" dirty="0" smtClean="0"/>
              <a:t>1. Create </a:t>
            </a:r>
            <a:r>
              <a:rPr lang="en-US" dirty="0"/>
              <a:t>a recipe for each of the following rock types:  igneous, sedimentary and metamorphic (include as many details as possible).</a:t>
            </a:r>
          </a:p>
          <a:p>
            <a:endParaRPr lang="en-US" dirty="0"/>
          </a:p>
          <a:p>
            <a:pPr marL="0" lvl="0" indent="0">
              <a:buNone/>
            </a:pPr>
            <a:r>
              <a:rPr lang="en-US" dirty="0" smtClean="0"/>
              <a:t>2. Explain </a:t>
            </a:r>
            <a:r>
              <a:rPr lang="en-US" dirty="0"/>
              <a:t>why not all rocks go through each part of the rock cycle. </a:t>
            </a:r>
          </a:p>
          <a:p>
            <a:pPr marL="0" indent="0">
              <a:buNone/>
            </a:pPr>
            <a:endParaRPr lang="en-US" dirty="0"/>
          </a:p>
        </p:txBody>
      </p:sp>
    </p:spTree>
    <p:extLst>
      <p:ext uri="{BB962C8B-B14F-4D97-AF65-F5344CB8AC3E}">
        <p14:creationId xmlns:p14="http://schemas.microsoft.com/office/powerpoint/2010/main" val="3366869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endParaRPr lang="en-US"/>
          </a:p>
        </p:txBody>
      </p:sp>
      <p:pic>
        <p:nvPicPr>
          <p:cNvPr id="65543" name="Picture 7" descr="Rock%20Cycle%20all%20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70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Answers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1. -Igneous: Igneous rocks form when existing rocks melt because they were exposed to     </a:t>
            </a:r>
          </a:p>
          <a:p>
            <a:pPr marL="0" indent="0">
              <a:buNone/>
            </a:pPr>
            <a:r>
              <a:rPr lang="en-US" dirty="0"/>
              <a:t> </a:t>
            </a:r>
            <a:r>
              <a:rPr lang="en-US" dirty="0" smtClean="0"/>
              <a:t>     heat within the Earth and then cooled (either above or below Earth’s surface) </a:t>
            </a:r>
          </a:p>
          <a:p>
            <a:pPr marL="0" indent="0">
              <a:buNone/>
            </a:pPr>
            <a:r>
              <a:rPr lang="en-US" dirty="0"/>
              <a:t> </a:t>
            </a:r>
            <a:r>
              <a:rPr lang="en-US" dirty="0" smtClean="0"/>
              <a:t>     -Sedimentary: Sedimentary rocks form when existing rocks get      </a:t>
            </a:r>
          </a:p>
          <a:p>
            <a:pPr marL="0" indent="0">
              <a:buNone/>
            </a:pPr>
            <a:r>
              <a:rPr lang="en-US" dirty="0"/>
              <a:t> </a:t>
            </a:r>
            <a:r>
              <a:rPr lang="en-US" dirty="0" smtClean="0"/>
              <a:t>      weathered, eroded, deposited, compacted and cemented. This     </a:t>
            </a:r>
          </a:p>
          <a:p>
            <a:pPr marL="0" indent="0">
              <a:buNone/>
            </a:pPr>
            <a:r>
              <a:rPr lang="en-US" dirty="0"/>
              <a:t> </a:t>
            </a:r>
            <a:r>
              <a:rPr lang="en-US" dirty="0" smtClean="0"/>
              <a:t>      type of rock depends on heat from the sun NOT heat within    </a:t>
            </a:r>
          </a:p>
          <a:p>
            <a:pPr marL="0" indent="0">
              <a:buNone/>
            </a:pPr>
            <a:r>
              <a:rPr lang="en-US" dirty="0"/>
              <a:t> </a:t>
            </a:r>
            <a:r>
              <a:rPr lang="en-US" dirty="0" smtClean="0"/>
              <a:t>      Earth. </a:t>
            </a:r>
          </a:p>
          <a:p>
            <a:pPr marL="0" indent="0">
              <a:buNone/>
            </a:pPr>
            <a:r>
              <a:rPr lang="en-US" dirty="0"/>
              <a:t> </a:t>
            </a:r>
            <a:r>
              <a:rPr lang="en-US" dirty="0" smtClean="0"/>
              <a:t>      -Metamorphic: Metamorphic rocks form when existing rocks get  </a:t>
            </a:r>
          </a:p>
          <a:p>
            <a:pPr marL="0" indent="0">
              <a:buNone/>
            </a:pPr>
            <a:r>
              <a:rPr lang="en-US" dirty="0"/>
              <a:t> </a:t>
            </a:r>
            <a:r>
              <a:rPr lang="en-US" dirty="0" smtClean="0"/>
              <a:t>      buried and are exposed to intense heat and pressure. </a:t>
            </a:r>
          </a:p>
          <a:p>
            <a:pPr marL="0" indent="0">
              <a:buNone/>
            </a:pPr>
            <a:endParaRPr lang="en-US" dirty="0" smtClean="0"/>
          </a:p>
          <a:p>
            <a:pPr marL="0" indent="0">
              <a:buNone/>
            </a:pPr>
            <a:r>
              <a:rPr lang="en-US" dirty="0" smtClean="0"/>
              <a:t>2. A rock may get buried and exposed to heat and pressure before having  </a:t>
            </a:r>
          </a:p>
          <a:p>
            <a:pPr marL="0" indent="0">
              <a:buNone/>
            </a:pPr>
            <a:r>
              <a:rPr lang="en-US" dirty="0"/>
              <a:t> </a:t>
            </a:r>
            <a:r>
              <a:rPr lang="en-US" dirty="0" smtClean="0"/>
              <a:t>   a chance to erode and turn into a sedimentary rock.  It may also melt before   </a:t>
            </a:r>
          </a:p>
          <a:p>
            <a:pPr marL="0" indent="0">
              <a:buNone/>
            </a:pPr>
            <a:r>
              <a:rPr lang="en-US" dirty="0"/>
              <a:t> </a:t>
            </a:r>
            <a:r>
              <a:rPr lang="en-US" dirty="0" smtClean="0"/>
              <a:t>   metamorphosis, thus turn into an igneous rock. </a:t>
            </a:r>
            <a:endParaRPr lang="en-US" dirty="0"/>
          </a:p>
        </p:txBody>
      </p:sp>
    </p:spTree>
    <p:extLst>
      <p:ext uri="{BB962C8B-B14F-4D97-AF65-F5344CB8AC3E}">
        <p14:creationId xmlns:p14="http://schemas.microsoft.com/office/powerpoint/2010/main" val="772222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637" y="365125"/>
            <a:ext cx="10515600" cy="1325563"/>
          </a:xfrm>
        </p:spPr>
        <p:txBody>
          <a:bodyPr/>
          <a:lstStyle/>
          <a:p>
            <a:pPr algn="ctr"/>
            <a:r>
              <a:rPr lang="en-US" dirty="0" smtClean="0"/>
              <a:t>Relative Dating</a:t>
            </a:r>
            <a:endParaRPr lang="en-US" dirty="0"/>
          </a:p>
        </p:txBody>
      </p:sp>
      <p:sp>
        <p:nvSpPr>
          <p:cNvPr id="3" name="Content Placeholder 2"/>
          <p:cNvSpPr>
            <a:spLocks noGrp="1"/>
          </p:cNvSpPr>
          <p:nvPr>
            <p:ph idx="1"/>
          </p:nvPr>
        </p:nvSpPr>
        <p:spPr>
          <a:xfrm>
            <a:off x="976144" y="1690688"/>
            <a:ext cx="10233800" cy="4351338"/>
          </a:xfrm>
        </p:spPr>
        <p:txBody>
          <a:bodyPr/>
          <a:lstStyle/>
          <a:p>
            <a:pPr lvl="0"/>
            <a:r>
              <a:rPr lang="en-US" dirty="0"/>
              <a:t>Sequence the letters from youngest to </a:t>
            </a:r>
            <a:r>
              <a:rPr lang="en-US" dirty="0" smtClean="0"/>
              <a:t>oldest in the diagram below.</a:t>
            </a:r>
            <a:endParaRPr lang="en-US" dirty="0"/>
          </a:p>
        </p:txBody>
      </p:sp>
      <p:pic>
        <p:nvPicPr>
          <p:cNvPr id="6146" name="Picture 2" descr="http://hrsbstaff.ednet.ns.ca/butlers/relative%20dating%20review_files/image022.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635430" y="2913380"/>
            <a:ext cx="5826014" cy="361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572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Answers</a:t>
            </a:r>
            <a:endParaRPr lang="en-US" dirty="0"/>
          </a:p>
        </p:txBody>
      </p:sp>
      <p:sp>
        <p:nvSpPr>
          <p:cNvPr id="3" name="Content Placeholder 2"/>
          <p:cNvSpPr>
            <a:spLocks noGrp="1"/>
          </p:cNvSpPr>
          <p:nvPr>
            <p:ph idx="1"/>
          </p:nvPr>
        </p:nvSpPr>
        <p:spPr/>
        <p:txBody>
          <a:bodyPr/>
          <a:lstStyle/>
          <a:p>
            <a:r>
              <a:rPr lang="en-US" dirty="0" smtClean="0"/>
              <a:t>Youngest: A, D, C, B, E </a:t>
            </a:r>
            <a:endParaRPr lang="en-US" dirty="0"/>
          </a:p>
        </p:txBody>
      </p:sp>
      <p:pic>
        <p:nvPicPr>
          <p:cNvPr id="5" name="Picture 2" descr="http://hrsbstaff.ednet.ns.ca/butlers/relative%20dating%20review_files/image022.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323893" y="2796149"/>
            <a:ext cx="5826014" cy="361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745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Absolute Dating</a:t>
            </a:r>
            <a:endParaRPr lang="en-US" dirty="0"/>
          </a:p>
        </p:txBody>
      </p:sp>
      <p:sp>
        <p:nvSpPr>
          <p:cNvPr id="3" name="Content Placeholder 2"/>
          <p:cNvSpPr>
            <a:spLocks noGrp="1"/>
          </p:cNvSpPr>
          <p:nvPr>
            <p:ph idx="1"/>
          </p:nvPr>
        </p:nvSpPr>
        <p:spPr>
          <a:xfrm>
            <a:off x="261245" y="1690688"/>
            <a:ext cx="5456646" cy="4351338"/>
          </a:xfrm>
        </p:spPr>
        <p:txBody>
          <a:bodyPr/>
          <a:lstStyle/>
          <a:p>
            <a:pPr marL="0" lvl="0" indent="0">
              <a:buNone/>
            </a:pPr>
            <a:r>
              <a:rPr lang="en-US" dirty="0" smtClean="0"/>
              <a:t>1. How </a:t>
            </a:r>
            <a:r>
              <a:rPr lang="en-US" dirty="0"/>
              <a:t>can scientists use ice cores to learn about air composition </a:t>
            </a:r>
            <a:r>
              <a:rPr lang="en-US" dirty="0" smtClean="0"/>
              <a:t>    from </a:t>
            </a:r>
            <a:r>
              <a:rPr lang="en-US" dirty="0"/>
              <a:t>the past? </a:t>
            </a:r>
          </a:p>
          <a:p>
            <a:pPr marL="0" indent="0">
              <a:buNone/>
            </a:pPr>
            <a:endParaRPr lang="en-US" dirty="0"/>
          </a:p>
          <a:p>
            <a:pPr marL="0" lvl="0" indent="0">
              <a:buNone/>
            </a:pPr>
            <a:r>
              <a:rPr lang="en-US" dirty="0" smtClean="0"/>
              <a:t>2. How </a:t>
            </a:r>
            <a:r>
              <a:rPr lang="en-US" dirty="0"/>
              <a:t>are tree rings used in absolute dating?</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9314" y="1690688"/>
            <a:ext cx="5251570" cy="210062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4594" y="2327968"/>
            <a:ext cx="2757268" cy="181520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9660" y="4044462"/>
            <a:ext cx="4211553" cy="2653445"/>
          </a:xfrm>
          <a:prstGeom prst="rect">
            <a:avLst/>
          </a:prstGeom>
        </p:spPr>
      </p:pic>
    </p:spTree>
    <p:extLst>
      <p:ext uri="{BB962C8B-B14F-4D97-AF65-F5344CB8AC3E}">
        <p14:creationId xmlns:p14="http://schemas.microsoft.com/office/powerpoint/2010/main" val="355857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Answers</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They can test the tiny air bubbles trapped in the ice to learn about the composition of the air from the past. </a:t>
            </a:r>
          </a:p>
          <a:p>
            <a:pPr marL="0" indent="0">
              <a:buNone/>
            </a:pPr>
            <a:endParaRPr lang="en-US" dirty="0" smtClean="0"/>
          </a:p>
          <a:p>
            <a:pPr marL="0" indent="0">
              <a:buNone/>
            </a:pPr>
            <a:r>
              <a:rPr lang="en-US" dirty="0" smtClean="0"/>
              <a:t>2. In general, each tree ring indicates a different year. The rings are   </a:t>
            </a:r>
          </a:p>
          <a:p>
            <a:pPr marL="0" indent="0">
              <a:buNone/>
            </a:pPr>
            <a:r>
              <a:rPr lang="en-US" dirty="0"/>
              <a:t> </a:t>
            </a:r>
            <a:r>
              <a:rPr lang="en-US" dirty="0" smtClean="0"/>
              <a:t>    thin during dry years and thick during wet years. </a:t>
            </a:r>
            <a:endParaRPr lang="en-US" dirty="0"/>
          </a:p>
        </p:txBody>
      </p:sp>
    </p:spTree>
    <p:extLst>
      <p:ext uri="{BB962C8B-B14F-4D97-AF65-F5344CB8AC3E}">
        <p14:creationId xmlns:p14="http://schemas.microsoft.com/office/powerpoint/2010/main" val="3779303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Matter and Change Standards </a:t>
            </a:r>
            <a:endParaRPr lang="en-US" dirty="0"/>
          </a:p>
        </p:txBody>
      </p:sp>
      <p:sp>
        <p:nvSpPr>
          <p:cNvPr id="3" name="Content Placeholder 2"/>
          <p:cNvSpPr>
            <a:spLocks noGrp="1"/>
          </p:cNvSpPr>
          <p:nvPr>
            <p:ph idx="1"/>
          </p:nvPr>
        </p:nvSpPr>
        <p:spPr/>
        <p:txBody>
          <a:bodyPr>
            <a:normAutofit lnSpcReduction="10000"/>
          </a:bodyPr>
          <a:lstStyle/>
          <a:p>
            <a:r>
              <a:rPr lang="en-US" dirty="0"/>
              <a:t>8.P.1.1 Classify matter as elements, compounds, or mixtures based on how the atoms are packed together in arrangements. </a:t>
            </a:r>
            <a:endParaRPr lang="en-US" dirty="0" smtClean="0"/>
          </a:p>
          <a:p>
            <a:r>
              <a:rPr lang="en-US" dirty="0" smtClean="0"/>
              <a:t>8.P.1.2 </a:t>
            </a:r>
            <a:r>
              <a:rPr lang="en-US" dirty="0"/>
              <a:t>Explain how the physical properties of elements and their reactivity have been used to produce the current model of the Periodic Table of elements.  </a:t>
            </a:r>
            <a:endParaRPr lang="en-US" dirty="0" smtClean="0"/>
          </a:p>
          <a:p>
            <a:r>
              <a:rPr lang="en-US" dirty="0" smtClean="0"/>
              <a:t>8.P.1.3 </a:t>
            </a:r>
            <a:r>
              <a:rPr lang="en-US" dirty="0"/>
              <a:t>Compare physical changes such as size, shape and state to chemical changes that are the result of a chemical reaction to include changes in temperature, color, formation of a gas or precipitate. </a:t>
            </a:r>
            <a:endParaRPr lang="en-US" dirty="0" smtClean="0"/>
          </a:p>
          <a:p>
            <a:r>
              <a:rPr lang="en-US" dirty="0" smtClean="0"/>
              <a:t>8.P.1.4 </a:t>
            </a:r>
            <a:r>
              <a:rPr lang="en-US" dirty="0"/>
              <a:t>Explain how the idea of atoms and a balanced chemical equation support the law of conservation of mass. </a:t>
            </a:r>
          </a:p>
        </p:txBody>
      </p:sp>
    </p:spTree>
    <p:extLst>
      <p:ext uri="{BB962C8B-B14F-4D97-AF65-F5344CB8AC3E}">
        <p14:creationId xmlns:p14="http://schemas.microsoft.com/office/powerpoint/2010/main" val="3017268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Absolute Dating</a:t>
            </a:r>
          </a:p>
        </p:txBody>
      </p:sp>
      <p:sp>
        <p:nvSpPr>
          <p:cNvPr id="3" name="Content Placeholder 2"/>
          <p:cNvSpPr>
            <a:spLocks noGrp="1"/>
          </p:cNvSpPr>
          <p:nvPr>
            <p:ph idx="1"/>
          </p:nvPr>
        </p:nvSpPr>
        <p:spPr>
          <a:xfrm>
            <a:off x="683227" y="1988475"/>
            <a:ext cx="5794250" cy="4351338"/>
          </a:xfrm>
        </p:spPr>
        <p:txBody>
          <a:bodyPr>
            <a:normAutofit lnSpcReduction="10000"/>
          </a:bodyPr>
          <a:lstStyle/>
          <a:p>
            <a:pPr marL="0" lvl="0" indent="0">
              <a:buNone/>
            </a:pPr>
            <a:r>
              <a:rPr lang="en-US" dirty="0" smtClean="0"/>
              <a:t>1. Use </a:t>
            </a:r>
            <a:r>
              <a:rPr lang="en-US" dirty="0"/>
              <a:t>the graph </a:t>
            </a:r>
            <a:r>
              <a:rPr lang="en-US" dirty="0" smtClean="0"/>
              <a:t>to </a:t>
            </a:r>
            <a:r>
              <a:rPr lang="en-US" dirty="0"/>
              <a:t>determine how many half-lives have occurred if ¼ of the original parent material remains.  </a:t>
            </a:r>
          </a:p>
          <a:p>
            <a:pPr marL="0" indent="0">
              <a:buNone/>
            </a:pPr>
            <a:endParaRPr lang="en-US" dirty="0"/>
          </a:p>
          <a:p>
            <a:pPr marL="0" lvl="0" indent="0">
              <a:buNone/>
            </a:pPr>
            <a:r>
              <a:rPr lang="en-US" dirty="0" smtClean="0"/>
              <a:t>2. If </a:t>
            </a:r>
            <a:r>
              <a:rPr lang="en-US" dirty="0"/>
              <a:t>the half-life time in </a:t>
            </a:r>
            <a:r>
              <a:rPr lang="en-US" dirty="0" smtClean="0"/>
              <a:t>#</a:t>
            </a:r>
            <a:r>
              <a:rPr lang="en-US" dirty="0" smtClean="0"/>
              <a:t>1 </a:t>
            </a:r>
            <a:r>
              <a:rPr lang="en-US" dirty="0" smtClean="0"/>
              <a:t>above </a:t>
            </a:r>
            <a:r>
              <a:rPr lang="en-US" dirty="0"/>
              <a:t>was 5,000 years, how old is the fossil? </a:t>
            </a:r>
          </a:p>
          <a:p>
            <a:pPr marL="0" indent="0">
              <a:buNone/>
            </a:pPr>
            <a:endParaRPr lang="en-US" dirty="0"/>
          </a:p>
          <a:p>
            <a:pPr marL="0" lvl="0" indent="0">
              <a:buNone/>
            </a:pPr>
            <a:r>
              <a:rPr lang="en-US" dirty="0" smtClean="0"/>
              <a:t>3. Use </a:t>
            </a:r>
            <a:r>
              <a:rPr lang="en-US" dirty="0"/>
              <a:t>the graph to determine what fraction of parent material remains if 4 half-lives have passed. </a:t>
            </a:r>
          </a:p>
          <a:p>
            <a:pPr marL="0" indent="0">
              <a:buNone/>
            </a:pPr>
            <a:endParaRPr lang="en-US" dirty="0"/>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3222" y="2091212"/>
            <a:ext cx="5163065" cy="4145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023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Answers</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2 half-lives have occurred</a:t>
            </a:r>
          </a:p>
          <a:p>
            <a:pPr marL="514350" indent="-514350">
              <a:buAutoNum type="arabicPeriod"/>
            </a:pPr>
            <a:r>
              <a:rPr lang="en-US" dirty="0" smtClean="0"/>
              <a:t>10,000 years old</a:t>
            </a:r>
          </a:p>
          <a:p>
            <a:pPr marL="514350" indent="-514350">
              <a:buAutoNum type="arabicPeriod"/>
            </a:pPr>
            <a:r>
              <a:rPr lang="en-US" dirty="0" smtClean="0"/>
              <a:t>1/16</a:t>
            </a:r>
          </a:p>
          <a:p>
            <a:pPr marL="514350" indent="-514350">
              <a:buAutoNum type="arabicPeriod"/>
            </a:pPr>
            <a:endParaRPr lang="en-US" dirty="0" smtClean="0"/>
          </a:p>
          <a:p>
            <a:pPr marL="514350" indent="-514350">
              <a:buAutoNum type="arabicPeriod"/>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6900" y="2031100"/>
            <a:ext cx="5163065" cy="4145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666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Plate Tectonics </a:t>
            </a:r>
            <a:endParaRPr lang="en-US" dirty="0"/>
          </a:p>
        </p:txBody>
      </p:sp>
      <p:sp>
        <p:nvSpPr>
          <p:cNvPr id="3" name="Content Placeholder 2"/>
          <p:cNvSpPr>
            <a:spLocks noGrp="1"/>
          </p:cNvSpPr>
          <p:nvPr>
            <p:ph idx="1"/>
          </p:nvPr>
        </p:nvSpPr>
        <p:spPr/>
        <p:txBody>
          <a:bodyPr>
            <a:normAutofit fontScale="85000" lnSpcReduction="20000"/>
          </a:bodyPr>
          <a:lstStyle/>
          <a:p>
            <a:pPr marL="0" lvl="0" indent="0">
              <a:buNone/>
            </a:pPr>
            <a:r>
              <a:rPr lang="en-US" dirty="0" smtClean="0"/>
              <a:t>1. Describe </a:t>
            </a:r>
            <a:r>
              <a:rPr lang="en-US" dirty="0"/>
              <a:t>three pieces of evidence for Wegner’s Continental Drift </a:t>
            </a:r>
            <a:r>
              <a:rPr lang="en-US" dirty="0" smtClean="0"/>
              <a:t>    </a:t>
            </a:r>
          </a:p>
          <a:p>
            <a:pPr marL="0" lvl="0" indent="0">
              <a:buNone/>
            </a:pPr>
            <a:r>
              <a:rPr lang="en-US" dirty="0"/>
              <a:t> </a:t>
            </a:r>
            <a:r>
              <a:rPr lang="en-US" dirty="0" smtClean="0"/>
              <a:t>    </a:t>
            </a:r>
            <a:r>
              <a:rPr lang="en-US" dirty="0" smtClean="0"/>
              <a:t>hypothesis</a:t>
            </a:r>
            <a:r>
              <a:rPr lang="en-US" dirty="0"/>
              <a:t>.</a:t>
            </a:r>
          </a:p>
          <a:p>
            <a:pPr marL="0" indent="0">
              <a:buNone/>
            </a:pPr>
            <a:endParaRPr lang="en-US" dirty="0"/>
          </a:p>
          <a:p>
            <a:pPr marL="0" lvl="0" indent="0">
              <a:buNone/>
            </a:pPr>
            <a:r>
              <a:rPr lang="en-US" dirty="0" smtClean="0"/>
              <a:t>2. Describe </a:t>
            </a:r>
            <a:r>
              <a:rPr lang="en-US" dirty="0"/>
              <a:t>how new crust gets created at divergent boundaries. </a:t>
            </a:r>
            <a:endParaRPr lang="en-US" dirty="0" smtClean="0"/>
          </a:p>
          <a:p>
            <a:pPr marL="0" lvl="0" indent="0">
              <a:buNone/>
            </a:pPr>
            <a:endParaRPr lang="en-US" dirty="0"/>
          </a:p>
          <a:p>
            <a:pPr marL="0" lvl="0" indent="0">
              <a:buNone/>
            </a:pPr>
            <a:r>
              <a:rPr lang="en-US" dirty="0" smtClean="0"/>
              <a:t>3. How </a:t>
            </a:r>
            <a:r>
              <a:rPr lang="en-US" dirty="0"/>
              <a:t>do convergent boundaries destroy crust (2 ways).  </a:t>
            </a:r>
          </a:p>
          <a:p>
            <a:pPr marL="0" indent="0">
              <a:buNone/>
            </a:pPr>
            <a:endParaRPr lang="en-US" dirty="0"/>
          </a:p>
          <a:p>
            <a:pPr marL="0" lvl="0" indent="0">
              <a:buNone/>
            </a:pPr>
            <a:r>
              <a:rPr lang="en-US" dirty="0" smtClean="0"/>
              <a:t>4. Explain </a:t>
            </a:r>
            <a:r>
              <a:rPr lang="en-US" dirty="0"/>
              <a:t>the process of </a:t>
            </a:r>
            <a:r>
              <a:rPr lang="en-US" dirty="0" err="1"/>
              <a:t>subduction</a:t>
            </a:r>
            <a:r>
              <a:rPr lang="en-US" dirty="0"/>
              <a:t>.</a:t>
            </a:r>
          </a:p>
          <a:p>
            <a:pPr marL="0" indent="0">
              <a:buNone/>
            </a:pPr>
            <a:endParaRPr lang="en-US" dirty="0"/>
          </a:p>
          <a:p>
            <a:pPr marL="0" lvl="0" indent="0">
              <a:buNone/>
            </a:pPr>
            <a:r>
              <a:rPr lang="en-US" dirty="0" smtClean="0"/>
              <a:t>5. How </a:t>
            </a:r>
            <a:r>
              <a:rPr lang="en-US" dirty="0"/>
              <a:t>are transform boundaries different from divergent and </a:t>
            </a:r>
            <a:r>
              <a:rPr lang="en-US" dirty="0" smtClean="0"/>
              <a:t>   </a:t>
            </a:r>
          </a:p>
          <a:p>
            <a:pPr marL="0" lvl="0" indent="0">
              <a:buNone/>
            </a:pPr>
            <a:r>
              <a:rPr lang="en-US" dirty="0"/>
              <a:t> </a:t>
            </a:r>
            <a:r>
              <a:rPr lang="en-US" dirty="0" smtClean="0"/>
              <a:t>   </a:t>
            </a:r>
            <a:r>
              <a:rPr lang="en-US" dirty="0" smtClean="0"/>
              <a:t>convergent</a:t>
            </a:r>
            <a:r>
              <a:rPr lang="en-US" dirty="0"/>
              <a:t>? </a:t>
            </a:r>
          </a:p>
          <a:p>
            <a:endParaRPr lang="en-US" dirty="0"/>
          </a:p>
        </p:txBody>
      </p:sp>
    </p:spTree>
    <p:extLst>
      <p:ext uri="{BB962C8B-B14F-4D97-AF65-F5344CB8AC3E}">
        <p14:creationId xmlns:p14="http://schemas.microsoft.com/office/powerpoint/2010/main" val="1906235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Geologic Time Scale </a:t>
            </a:r>
            <a:endParaRPr lang="en-US" dirty="0"/>
          </a:p>
        </p:txBody>
      </p:sp>
      <p:sp>
        <p:nvSpPr>
          <p:cNvPr id="3" name="Content Placeholder 2"/>
          <p:cNvSpPr>
            <a:spLocks noGrp="1"/>
          </p:cNvSpPr>
          <p:nvPr>
            <p:ph idx="1"/>
          </p:nvPr>
        </p:nvSpPr>
        <p:spPr/>
        <p:txBody>
          <a:bodyPr/>
          <a:lstStyle/>
          <a:p>
            <a:pPr marL="0" lvl="0" indent="0">
              <a:buNone/>
            </a:pPr>
            <a:r>
              <a:rPr lang="en-US" dirty="0" smtClean="0"/>
              <a:t>1. Describe </a:t>
            </a:r>
            <a:r>
              <a:rPr lang="en-US" dirty="0"/>
              <a:t>the 5 major events of the Precambrian.</a:t>
            </a:r>
          </a:p>
          <a:p>
            <a:pPr marL="0" indent="0">
              <a:buNone/>
            </a:pPr>
            <a:endParaRPr lang="en-US" dirty="0"/>
          </a:p>
          <a:p>
            <a:pPr marL="0" lvl="0" indent="0">
              <a:buNone/>
            </a:pPr>
            <a:r>
              <a:rPr lang="en-US" dirty="0" smtClean="0"/>
              <a:t>2. How </a:t>
            </a:r>
            <a:r>
              <a:rPr lang="en-US" dirty="0"/>
              <a:t>did life differ between the Paleozoic, Mesozoic and Cenozoic Eras?</a:t>
            </a:r>
          </a:p>
          <a:p>
            <a:pPr marL="0" indent="0">
              <a:buNone/>
            </a:pPr>
            <a:endParaRPr lang="en-US" dirty="0"/>
          </a:p>
          <a:p>
            <a:pPr marL="0" lvl="0" indent="0">
              <a:buNone/>
            </a:pPr>
            <a:r>
              <a:rPr lang="en-US" dirty="0" smtClean="0"/>
              <a:t>3. Explain </a:t>
            </a:r>
            <a:r>
              <a:rPr lang="en-US" dirty="0"/>
              <a:t>the extinctions that took place in each of the above eras. </a:t>
            </a:r>
          </a:p>
          <a:p>
            <a:endParaRPr lang="en-US" dirty="0"/>
          </a:p>
        </p:txBody>
      </p:sp>
    </p:spTree>
    <p:extLst>
      <p:ext uri="{BB962C8B-B14F-4D97-AF65-F5344CB8AC3E}">
        <p14:creationId xmlns:p14="http://schemas.microsoft.com/office/powerpoint/2010/main" val="2326798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Fossils</a:t>
            </a:r>
            <a:endParaRPr lang="en-US" dirty="0"/>
          </a:p>
        </p:txBody>
      </p:sp>
      <p:sp>
        <p:nvSpPr>
          <p:cNvPr id="3" name="Content Placeholder 2"/>
          <p:cNvSpPr>
            <a:spLocks noGrp="1"/>
          </p:cNvSpPr>
          <p:nvPr>
            <p:ph idx="1"/>
          </p:nvPr>
        </p:nvSpPr>
        <p:spPr>
          <a:xfrm>
            <a:off x="555866" y="2097902"/>
            <a:ext cx="5332287" cy="4351338"/>
          </a:xfrm>
        </p:spPr>
        <p:txBody>
          <a:bodyPr>
            <a:normAutofit fontScale="77500" lnSpcReduction="20000"/>
          </a:bodyPr>
          <a:lstStyle/>
          <a:p>
            <a:pPr marL="0" lvl="0" indent="0">
              <a:buNone/>
            </a:pPr>
            <a:r>
              <a:rPr lang="en-US" dirty="0" smtClean="0"/>
              <a:t>1. Give </a:t>
            </a:r>
            <a:r>
              <a:rPr lang="en-US" dirty="0"/>
              <a:t>a brief description of each type of </a:t>
            </a:r>
            <a:r>
              <a:rPr lang="en-US" dirty="0" smtClean="0"/>
              <a:t>the 6 main types of fossils. </a:t>
            </a:r>
            <a:endParaRPr lang="en-US" dirty="0"/>
          </a:p>
          <a:p>
            <a:endParaRPr lang="en-US" dirty="0"/>
          </a:p>
          <a:p>
            <a:pPr marL="0" lvl="0" indent="0">
              <a:buNone/>
            </a:pPr>
            <a:r>
              <a:rPr lang="en-US" dirty="0" smtClean="0"/>
              <a:t>2. Why </a:t>
            </a:r>
            <a:r>
              <a:rPr lang="en-US" dirty="0"/>
              <a:t>is Letter A the best choice for an index fossil in the diagram to the right? </a:t>
            </a:r>
          </a:p>
          <a:p>
            <a:endParaRPr lang="en-US" dirty="0"/>
          </a:p>
          <a:p>
            <a:pPr marL="0" lvl="0" indent="0">
              <a:buNone/>
            </a:pPr>
            <a:r>
              <a:rPr lang="en-US" dirty="0" smtClean="0"/>
              <a:t>3. Why </a:t>
            </a:r>
            <a:r>
              <a:rPr lang="en-US" dirty="0"/>
              <a:t>would a bat have a better chance of turning into a fossil compared to a caterpillar?</a:t>
            </a:r>
          </a:p>
          <a:p>
            <a:endParaRPr lang="en-US" dirty="0"/>
          </a:p>
          <a:p>
            <a:pPr marL="0" lvl="0" indent="0">
              <a:buNone/>
            </a:pPr>
            <a:r>
              <a:rPr lang="en-US" dirty="0" smtClean="0"/>
              <a:t>4. </a:t>
            </a:r>
            <a:r>
              <a:rPr lang="en-US" dirty="0" smtClean="0"/>
              <a:t>Explain </a:t>
            </a:r>
            <a:r>
              <a:rPr lang="en-US" dirty="0"/>
              <a:t>why an animal at the bottom of a dry riverbed would have less of a chance becoming a fossil compared to one that was buried in a landslide. </a:t>
            </a:r>
          </a:p>
          <a:p>
            <a:endParaRPr lang="en-US" dirty="0"/>
          </a:p>
        </p:txBody>
      </p:sp>
      <p:pic>
        <p:nvPicPr>
          <p:cNvPr id="8194" name="il_fi" descr="http://regentsearth.com/ILLUSTRATED%20GLOSSARY/Glossary%20Pix/IndexFossil.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096000" y="2097902"/>
            <a:ext cx="574318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4167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Evolution </a:t>
            </a:r>
            <a:endParaRPr lang="en-US" dirty="0"/>
          </a:p>
        </p:txBody>
      </p:sp>
      <p:sp>
        <p:nvSpPr>
          <p:cNvPr id="3" name="Content Placeholder 2"/>
          <p:cNvSpPr>
            <a:spLocks noGrp="1"/>
          </p:cNvSpPr>
          <p:nvPr>
            <p:ph idx="1"/>
          </p:nvPr>
        </p:nvSpPr>
        <p:spPr>
          <a:xfrm>
            <a:off x="533623" y="1690688"/>
            <a:ext cx="6359546" cy="4351338"/>
          </a:xfrm>
        </p:spPr>
        <p:txBody>
          <a:bodyPr>
            <a:noAutofit/>
          </a:bodyPr>
          <a:lstStyle/>
          <a:p>
            <a:pPr marL="0" lvl="0" indent="0">
              <a:buNone/>
            </a:pPr>
            <a:r>
              <a:rPr lang="en-US" dirty="0" smtClean="0"/>
              <a:t>1. How </a:t>
            </a:r>
            <a:r>
              <a:rPr lang="en-US" dirty="0"/>
              <a:t>did Darwin use finches to begin the study of evolution? </a:t>
            </a:r>
          </a:p>
          <a:p>
            <a:endParaRPr lang="en-US" dirty="0"/>
          </a:p>
          <a:p>
            <a:pPr marL="0" lvl="0" indent="0">
              <a:buNone/>
            </a:pPr>
            <a:r>
              <a:rPr lang="en-US" dirty="0" smtClean="0"/>
              <a:t>2. Why </a:t>
            </a:r>
            <a:r>
              <a:rPr lang="en-US" dirty="0"/>
              <a:t>do organisms overproduce?</a:t>
            </a:r>
          </a:p>
          <a:p>
            <a:endParaRPr lang="en-US" dirty="0"/>
          </a:p>
          <a:p>
            <a:pPr marL="0" lvl="0" indent="0">
              <a:buNone/>
            </a:pPr>
            <a:r>
              <a:rPr lang="en-US" dirty="0" smtClean="0"/>
              <a:t>3. How </a:t>
            </a:r>
            <a:r>
              <a:rPr lang="en-US" dirty="0"/>
              <a:t>do variation and adaptation affect an organisms chance of </a:t>
            </a:r>
            <a:r>
              <a:rPr lang="en-US" dirty="0" smtClean="0"/>
              <a:t>  </a:t>
            </a:r>
          </a:p>
          <a:p>
            <a:pPr marL="0" lvl="0" indent="0">
              <a:buNone/>
            </a:pPr>
            <a:r>
              <a:rPr lang="en-US" dirty="0"/>
              <a:t> </a:t>
            </a:r>
            <a:r>
              <a:rPr lang="en-US" dirty="0" smtClean="0"/>
              <a:t>   </a:t>
            </a:r>
            <a:r>
              <a:rPr lang="en-US" dirty="0" smtClean="0"/>
              <a:t>survival</a:t>
            </a:r>
            <a:r>
              <a:rPr lang="en-US" dirty="0"/>
              <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3169" y="1821962"/>
            <a:ext cx="5007219" cy="4088789"/>
          </a:xfrm>
          <a:prstGeom prst="rect">
            <a:avLst/>
          </a:prstGeom>
        </p:spPr>
      </p:pic>
    </p:spTree>
    <p:extLst>
      <p:ext uri="{BB962C8B-B14F-4D97-AF65-F5344CB8AC3E}">
        <p14:creationId xmlns:p14="http://schemas.microsoft.com/office/powerpoint/2010/main" val="952952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Evolution/Natural Selection</a:t>
            </a:r>
            <a:endParaRPr lang="en-US" dirty="0"/>
          </a:p>
        </p:txBody>
      </p:sp>
      <p:sp>
        <p:nvSpPr>
          <p:cNvPr id="3" name="Content Placeholder 2"/>
          <p:cNvSpPr>
            <a:spLocks noGrp="1"/>
          </p:cNvSpPr>
          <p:nvPr>
            <p:ph idx="1"/>
          </p:nvPr>
        </p:nvSpPr>
        <p:spPr/>
        <p:txBody>
          <a:bodyPr/>
          <a:lstStyle/>
          <a:p>
            <a:pPr marL="0" lvl="0" indent="0">
              <a:buNone/>
            </a:pPr>
            <a:r>
              <a:rPr lang="en-US" dirty="0" smtClean="0"/>
              <a:t>1. There </a:t>
            </a:r>
            <a:r>
              <a:rPr lang="en-US" dirty="0"/>
              <a:t>are two pieces of evidence for evolution; similar structure and functions and vestigial organs.  Explain why these are important pieces of evidence and give </a:t>
            </a:r>
            <a:r>
              <a:rPr lang="en-US" dirty="0" smtClean="0"/>
              <a:t>examples of each. </a:t>
            </a:r>
            <a:endParaRPr lang="en-US" dirty="0"/>
          </a:p>
          <a:p>
            <a:endParaRPr lang="en-US" dirty="0"/>
          </a:p>
          <a:p>
            <a:pPr marL="0" lvl="0" indent="0">
              <a:buNone/>
            </a:pPr>
            <a:r>
              <a:rPr lang="en-US" dirty="0" smtClean="0"/>
              <a:t>2. How </a:t>
            </a:r>
            <a:r>
              <a:rPr lang="en-US" dirty="0"/>
              <a:t>are living things classified and what is another name for classification? </a:t>
            </a:r>
          </a:p>
          <a:p>
            <a:endParaRPr lang="en-US" dirty="0"/>
          </a:p>
          <a:p>
            <a:pPr marL="0" lvl="0" indent="0">
              <a:buNone/>
            </a:pPr>
            <a:r>
              <a:rPr lang="en-US" dirty="0" smtClean="0"/>
              <a:t>3. Why </a:t>
            </a:r>
            <a:r>
              <a:rPr lang="en-US" dirty="0"/>
              <a:t>do alleles change in response to a species’ change in environment? </a:t>
            </a:r>
          </a:p>
          <a:p>
            <a:pPr marL="0" indent="0">
              <a:buNone/>
            </a:pPr>
            <a:endParaRPr lang="en-US" dirty="0"/>
          </a:p>
          <a:p>
            <a:endParaRPr lang="en-US" dirty="0"/>
          </a:p>
        </p:txBody>
      </p:sp>
    </p:spTree>
    <p:extLst>
      <p:ext uri="{BB962C8B-B14F-4D97-AF65-F5344CB8AC3E}">
        <p14:creationId xmlns:p14="http://schemas.microsoft.com/office/powerpoint/2010/main" val="2256088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7999"/>
          </a:xfrm>
        </p:spPr>
      </p:pic>
    </p:spTree>
    <p:extLst>
      <p:ext uri="{BB962C8B-B14F-4D97-AF65-F5344CB8AC3E}">
        <p14:creationId xmlns:p14="http://schemas.microsoft.com/office/powerpoint/2010/main" val="2274629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Structure and Function of Living Organisms </a:t>
            </a:r>
            <a:endParaRPr lang="en-US" dirty="0"/>
          </a:p>
        </p:txBody>
      </p:sp>
      <p:sp>
        <p:nvSpPr>
          <p:cNvPr id="3" name="Content Placeholder 2"/>
          <p:cNvSpPr>
            <a:spLocks noGrp="1"/>
          </p:cNvSpPr>
          <p:nvPr>
            <p:ph idx="1"/>
          </p:nvPr>
        </p:nvSpPr>
        <p:spPr/>
        <p:txBody>
          <a:bodyPr>
            <a:normAutofit fontScale="77500" lnSpcReduction="20000"/>
          </a:bodyPr>
          <a:lstStyle/>
          <a:p>
            <a:r>
              <a:rPr lang="en-US" dirty="0"/>
              <a:t>8.L.1.1 Summarize the basic characteristics of viruses, bacteria, fungi and parasites relating to the spread, treatment and prevention of disease. </a:t>
            </a:r>
            <a:endParaRPr lang="en-US" dirty="0" smtClean="0"/>
          </a:p>
          <a:p>
            <a:r>
              <a:rPr lang="en-US" dirty="0" smtClean="0"/>
              <a:t>8.L.1.2 </a:t>
            </a:r>
            <a:r>
              <a:rPr lang="en-US" dirty="0"/>
              <a:t>Explain the difference between epidemic and pandemic as it relates to the spread, treatment and prevention of disease. </a:t>
            </a:r>
            <a:endParaRPr lang="en-US" dirty="0" smtClean="0"/>
          </a:p>
          <a:p>
            <a:r>
              <a:rPr lang="en-US" dirty="0"/>
              <a:t>8.L.2.1 Summarize aspects of biotechnology </a:t>
            </a:r>
            <a:r>
              <a:rPr lang="en-US" dirty="0" smtClean="0"/>
              <a:t>including:</a:t>
            </a:r>
          </a:p>
          <a:p>
            <a:pPr lvl="1"/>
            <a:r>
              <a:rPr lang="en-US" dirty="0"/>
              <a:t>Specific genetic information available </a:t>
            </a:r>
          </a:p>
          <a:p>
            <a:pPr lvl="1"/>
            <a:r>
              <a:rPr lang="en-US" dirty="0" smtClean="0"/>
              <a:t>Careers </a:t>
            </a:r>
          </a:p>
          <a:p>
            <a:pPr lvl="1"/>
            <a:r>
              <a:rPr lang="en-US" dirty="0"/>
              <a:t>Economic benefits to North </a:t>
            </a:r>
            <a:r>
              <a:rPr lang="en-US" dirty="0" smtClean="0"/>
              <a:t>Carolina</a:t>
            </a:r>
          </a:p>
          <a:p>
            <a:pPr lvl="1"/>
            <a:r>
              <a:rPr lang="en-US" dirty="0" smtClean="0"/>
              <a:t>Ethical issues</a:t>
            </a:r>
          </a:p>
          <a:p>
            <a:pPr lvl="1"/>
            <a:r>
              <a:rPr lang="en-US" dirty="0" smtClean="0"/>
              <a:t> </a:t>
            </a:r>
            <a:r>
              <a:rPr lang="en-US" dirty="0"/>
              <a:t>Implications for agriculture </a:t>
            </a:r>
          </a:p>
          <a:p>
            <a:r>
              <a:rPr lang="en-US" dirty="0"/>
              <a:t>8.L.5.1 Summarize how food provides the energy and the molecules required for building materials, growth and survival of all organisms (to include plants). </a:t>
            </a:r>
            <a:endParaRPr lang="en-US" dirty="0" smtClean="0"/>
          </a:p>
          <a:p>
            <a:r>
              <a:rPr lang="en-US" dirty="0" smtClean="0"/>
              <a:t>8.L.5.2 </a:t>
            </a:r>
            <a:r>
              <a:rPr lang="en-US" dirty="0"/>
              <a:t>Explain the relationship among a healthy diet, exercise, and the general health of the body (emphasis on the relationship between respiration and digestion). </a:t>
            </a:r>
            <a:endParaRPr lang="en-US" dirty="0" smtClean="0"/>
          </a:p>
        </p:txBody>
      </p:sp>
    </p:spTree>
    <p:extLst>
      <p:ext uri="{BB962C8B-B14F-4D97-AF65-F5344CB8AC3E}">
        <p14:creationId xmlns:p14="http://schemas.microsoft.com/office/powerpoint/2010/main" val="282310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Microbes</a:t>
            </a:r>
            <a:endParaRPr lang="en-US" dirty="0"/>
          </a:p>
        </p:txBody>
      </p:sp>
      <p:sp>
        <p:nvSpPr>
          <p:cNvPr id="3" name="Content Placeholder 2"/>
          <p:cNvSpPr>
            <a:spLocks noGrp="1"/>
          </p:cNvSpPr>
          <p:nvPr>
            <p:ph idx="1"/>
          </p:nvPr>
        </p:nvSpPr>
        <p:spPr/>
        <p:txBody>
          <a:bodyPr>
            <a:normAutofit/>
          </a:bodyPr>
          <a:lstStyle/>
          <a:p>
            <a:pPr marL="514350" lvl="0" indent="-514350">
              <a:buAutoNum type="arabicPeriod"/>
            </a:pPr>
            <a:r>
              <a:rPr lang="en-US" dirty="0" smtClean="0"/>
              <a:t>Explain </a:t>
            </a:r>
            <a:r>
              <a:rPr lang="en-US" dirty="0"/>
              <a:t>the difference between viruses, bacteria, fungi and parasites.  </a:t>
            </a:r>
            <a:endParaRPr lang="en-US" dirty="0" smtClean="0"/>
          </a:p>
          <a:p>
            <a:pPr marL="0" lvl="0" indent="0">
              <a:buNone/>
            </a:pPr>
            <a:endParaRPr lang="en-US" dirty="0"/>
          </a:p>
          <a:p>
            <a:pPr marL="0" lvl="0" indent="0">
              <a:buNone/>
            </a:pPr>
            <a:r>
              <a:rPr lang="en-US" dirty="0" smtClean="0"/>
              <a:t>2. Explain </a:t>
            </a:r>
            <a:r>
              <a:rPr lang="en-US" dirty="0"/>
              <a:t>how viral infections are treated as opposed to bacterial infections. </a:t>
            </a:r>
            <a:endParaRPr lang="en-US" dirty="0"/>
          </a:p>
          <a:p>
            <a:pPr marL="0" lvl="0" indent="0">
              <a:buNone/>
            </a:pPr>
            <a:endParaRPr lang="en-US" dirty="0"/>
          </a:p>
          <a:p>
            <a:pPr marL="0" lvl="0" indent="0">
              <a:buNone/>
            </a:pPr>
            <a:r>
              <a:rPr lang="en-US" dirty="0" smtClean="0"/>
              <a:t>3. Why </a:t>
            </a:r>
            <a:r>
              <a:rPr lang="en-US" dirty="0"/>
              <a:t>are viruses considered to be </a:t>
            </a:r>
            <a:r>
              <a:rPr lang="en-US" dirty="0" smtClean="0"/>
              <a:t>non-living?</a:t>
            </a:r>
          </a:p>
          <a:p>
            <a:pPr marL="0" lvl="0" indent="0">
              <a:buNone/>
            </a:pPr>
            <a:endParaRPr lang="en-US" dirty="0"/>
          </a:p>
          <a:p>
            <a:pPr marL="0" lvl="0" indent="0">
              <a:buNone/>
            </a:pPr>
            <a:r>
              <a:rPr lang="en-US" dirty="0" smtClean="0"/>
              <a:t>4. Why </a:t>
            </a:r>
            <a:r>
              <a:rPr lang="en-US" dirty="0"/>
              <a:t>are some bacterial infections becoming harder to treat</a:t>
            </a:r>
            <a:r>
              <a:rPr lang="en-US" dirty="0" smtClean="0"/>
              <a:t>?</a:t>
            </a:r>
            <a:endParaRPr lang="en-US" dirty="0"/>
          </a:p>
        </p:txBody>
      </p:sp>
    </p:spTree>
    <p:extLst>
      <p:ext uri="{BB962C8B-B14F-4D97-AF65-F5344CB8AC3E}">
        <p14:creationId xmlns:p14="http://schemas.microsoft.com/office/powerpoint/2010/main" val="3098872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Scientific Method</a:t>
            </a:r>
            <a:endParaRPr lang="en-US" dirty="0"/>
          </a:p>
        </p:txBody>
      </p:sp>
      <p:sp>
        <p:nvSpPr>
          <p:cNvPr id="3" name="Content Placeholder 2"/>
          <p:cNvSpPr>
            <a:spLocks noGrp="1"/>
          </p:cNvSpPr>
          <p:nvPr>
            <p:ph idx="1"/>
          </p:nvPr>
        </p:nvSpPr>
        <p:spPr>
          <a:xfrm>
            <a:off x="1120000" y="1825625"/>
            <a:ext cx="10233800" cy="4692406"/>
          </a:xfrm>
        </p:spPr>
        <p:txBody>
          <a:bodyPr>
            <a:normAutofit/>
          </a:bodyPr>
          <a:lstStyle/>
          <a:p>
            <a:r>
              <a:rPr lang="en-US" sz="2400" dirty="0"/>
              <a:t>A researcher suggests that behavioral therapy will help people who have moderate depression. Of 100 individuals with moderate depression, 50 receive 8-weeks of a behavioral therapy, while the other 50 are placed on a waiting list for 8-weeks.  During that 8-week period, all 100 people get the same amount of sleep each night and eat the same exact breakfast each morning. At the end of the 8-weeks, all 100 people are given psychological tests to assess their level of depression. 45 of the 50 who received therapy are no longer depressed, while 49 of the 50 who were on the waiting list are still depressed. </a:t>
            </a:r>
            <a:endParaRPr lang="en-US" sz="2400" dirty="0" smtClean="0"/>
          </a:p>
          <a:p>
            <a:pPr marL="0" indent="0">
              <a:buNone/>
            </a:pPr>
            <a:endParaRPr lang="en-US" sz="2400" dirty="0"/>
          </a:p>
          <a:p>
            <a:r>
              <a:rPr lang="en-US" sz="2400" b="1" dirty="0" smtClean="0"/>
              <a:t>Identify the following: Hypothesis</a:t>
            </a:r>
            <a:r>
              <a:rPr lang="en-US" sz="2400" dirty="0" smtClean="0"/>
              <a:t>, </a:t>
            </a:r>
            <a:r>
              <a:rPr lang="en-US" sz="2400" b="1" dirty="0" smtClean="0"/>
              <a:t>Independent Variable</a:t>
            </a:r>
            <a:r>
              <a:rPr lang="en-US" sz="2400" dirty="0" smtClean="0"/>
              <a:t>, </a:t>
            </a:r>
            <a:r>
              <a:rPr lang="en-US" sz="2400" b="1" dirty="0" smtClean="0"/>
              <a:t>Dependent Variable, Experimental Group, Control Group, Constant(s)</a:t>
            </a:r>
            <a:r>
              <a:rPr lang="en-US" sz="2400" dirty="0" smtClean="0"/>
              <a:t> and </a:t>
            </a:r>
            <a:r>
              <a:rPr lang="en-US" sz="2400" b="1" dirty="0" smtClean="0"/>
              <a:t>Conclusion</a:t>
            </a:r>
            <a:endParaRPr lang="en-US" sz="2400" dirty="0"/>
          </a:p>
          <a:p>
            <a:pPr marL="0" indent="0">
              <a:buNone/>
            </a:pPr>
            <a:endParaRPr lang="en-US" sz="2000" dirty="0"/>
          </a:p>
          <a:p>
            <a:endParaRPr lang="en-US" sz="2000" dirty="0"/>
          </a:p>
        </p:txBody>
      </p:sp>
    </p:spTree>
    <p:extLst>
      <p:ext uri="{BB962C8B-B14F-4D97-AF65-F5344CB8AC3E}">
        <p14:creationId xmlns:p14="http://schemas.microsoft.com/office/powerpoint/2010/main" val="3517081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Microbes</a:t>
            </a:r>
            <a:endParaRPr lang="en-US" dirty="0"/>
          </a:p>
        </p:txBody>
      </p:sp>
      <p:sp>
        <p:nvSpPr>
          <p:cNvPr id="3" name="Content Placeholder 2"/>
          <p:cNvSpPr>
            <a:spLocks noGrp="1"/>
          </p:cNvSpPr>
          <p:nvPr>
            <p:ph idx="1"/>
          </p:nvPr>
        </p:nvSpPr>
        <p:spPr/>
        <p:txBody>
          <a:bodyPr/>
          <a:lstStyle/>
          <a:p>
            <a:pPr marL="0" lvl="0" indent="0">
              <a:buNone/>
            </a:pPr>
            <a:r>
              <a:rPr lang="en-US" dirty="0"/>
              <a:t>5. Fungi can reproduce both sexually and asexually.  How does this give them an advantage over other species? </a:t>
            </a:r>
            <a:endParaRPr lang="en-US" dirty="0" smtClean="0"/>
          </a:p>
          <a:p>
            <a:pPr marL="0" lvl="0" indent="0">
              <a:buNone/>
            </a:pPr>
            <a:endParaRPr lang="en-US" dirty="0"/>
          </a:p>
          <a:p>
            <a:pPr marL="0" lvl="0" indent="0">
              <a:buNone/>
            </a:pPr>
            <a:r>
              <a:rPr lang="en-US" dirty="0"/>
              <a:t>6. How do humans compete with fungi</a:t>
            </a:r>
            <a:r>
              <a:rPr lang="en-US" dirty="0" smtClean="0"/>
              <a:t>?</a:t>
            </a:r>
          </a:p>
          <a:p>
            <a:pPr marL="0" lvl="0" indent="0">
              <a:buNone/>
            </a:pPr>
            <a:endParaRPr lang="en-US" dirty="0"/>
          </a:p>
          <a:p>
            <a:pPr marL="0" lvl="0" indent="0">
              <a:buNone/>
            </a:pPr>
            <a:r>
              <a:rPr lang="en-US" dirty="0"/>
              <a:t>7. How are tapeworms and parasites similar?</a:t>
            </a:r>
          </a:p>
          <a:p>
            <a:pPr marL="0" indent="0">
              <a:buNone/>
            </a:pPr>
            <a:endParaRPr lang="en-US" dirty="0"/>
          </a:p>
          <a:p>
            <a:endParaRPr lang="en-US" dirty="0"/>
          </a:p>
        </p:txBody>
      </p:sp>
    </p:spTree>
    <p:extLst>
      <p:ext uri="{BB962C8B-B14F-4D97-AF65-F5344CB8AC3E}">
        <p14:creationId xmlns:p14="http://schemas.microsoft.com/office/powerpoint/2010/main" val="1427165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Diseases (Pandemic vs. Epidemic)</a:t>
            </a:r>
            <a:endParaRPr lang="en-US" dirty="0"/>
          </a:p>
        </p:txBody>
      </p:sp>
      <p:sp>
        <p:nvSpPr>
          <p:cNvPr id="3" name="Content Placeholder 2"/>
          <p:cNvSpPr>
            <a:spLocks noGrp="1"/>
          </p:cNvSpPr>
          <p:nvPr>
            <p:ph idx="1"/>
          </p:nvPr>
        </p:nvSpPr>
        <p:spPr/>
        <p:txBody>
          <a:bodyPr/>
          <a:lstStyle/>
          <a:p>
            <a:pPr marL="0" lvl="0" indent="0">
              <a:buNone/>
            </a:pPr>
            <a:r>
              <a:rPr lang="en-US" dirty="0" smtClean="0"/>
              <a:t>1. Explain </a:t>
            </a:r>
            <a:r>
              <a:rPr lang="en-US" dirty="0"/>
              <a:t>the main difference between epidemics and pandemics.  </a:t>
            </a:r>
            <a:endParaRPr lang="en-US" dirty="0" smtClean="0"/>
          </a:p>
          <a:p>
            <a:pPr marL="0" lvl="0" indent="0">
              <a:buNone/>
            </a:pPr>
            <a:endParaRPr lang="en-US" dirty="0"/>
          </a:p>
          <a:p>
            <a:pPr marL="0" lvl="0" indent="0">
              <a:buNone/>
            </a:pPr>
            <a:r>
              <a:rPr lang="en-US" dirty="0" smtClean="0"/>
              <a:t>2. Explain </a:t>
            </a:r>
            <a:r>
              <a:rPr lang="en-US" dirty="0"/>
              <a:t>how the vector for malaria spreads disease. </a:t>
            </a:r>
            <a:endParaRPr lang="en-US" dirty="0" smtClean="0"/>
          </a:p>
          <a:p>
            <a:pPr marL="0" lvl="0" indent="0">
              <a:buNone/>
            </a:pPr>
            <a:endParaRPr lang="en-US" dirty="0"/>
          </a:p>
          <a:p>
            <a:pPr marL="0" lvl="0" indent="0">
              <a:buNone/>
            </a:pPr>
            <a:r>
              <a:rPr lang="en-US" dirty="0" smtClean="0"/>
              <a:t>3. Explain </a:t>
            </a:r>
            <a:r>
              <a:rPr lang="en-US" dirty="0"/>
              <a:t>3 ways that you can reduce the risk of spreading disease.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9525" y="4766896"/>
            <a:ext cx="4552950" cy="1638300"/>
          </a:xfrm>
          <a:prstGeom prst="rect">
            <a:avLst/>
          </a:prstGeom>
        </p:spPr>
      </p:pic>
    </p:spTree>
    <p:extLst>
      <p:ext uri="{BB962C8B-B14F-4D97-AF65-F5344CB8AC3E}">
        <p14:creationId xmlns:p14="http://schemas.microsoft.com/office/powerpoint/2010/main" val="4822518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Biotechnology</a:t>
            </a:r>
            <a:endParaRPr lang="en-US" dirty="0"/>
          </a:p>
        </p:txBody>
      </p:sp>
      <p:sp>
        <p:nvSpPr>
          <p:cNvPr id="3" name="Content Placeholder 2"/>
          <p:cNvSpPr>
            <a:spLocks noGrp="1"/>
          </p:cNvSpPr>
          <p:nvPr>
            <p:ph idx="1"/>
          </p:nvPr>
        </p:nvSpPr>
        <p:spPr/>
        <p:txBody>
          <a:bodyPr/>
          <a:lstStyle/>
          <a:p>
            <a:pPr marL="0" lvl="0" indent="0">
              <a:buNone/>
            </a:pPr>
            <a:r>
              <a:rPr lang="en-US" dirty="0" smtClean="0"/>
              <a:t>1. How </a:t>
            </a:r>
            <a:r>
              <a:rPr lang="en-US" dirty="0"/>
              <a:t>does the study of biotechnology use DNA</a:t>
            </a:r>
            <a:r>
              <a:rPr lang="en-US" dirty="0" smtClean="0"/>
              <a:t>?</a:t>
            </a:r>
          </a:p>
          <a:p>
            <a:pPr marL="0" lvl="0" indent="0">
              <a:buNone/>
            </a:pPr>
            <a:endParaRPr lang="en-US" dirty="0"/>
          </a:p>
          <a:p>
            <a:pPr marL="0" lvl="0" indent="0">
              <a:buNone/>
            </a:pPr>
            <a:r>
              <a:rPr lang="en-US" dirty="0" smtClean="0"/>
              <a:t>2. Why </a:t>
            </a:r>
            <a:r>
              <a:rPr lang="en-US" dirty="0"/>
              <a:t>is biotechnology important in today’s society</a:t>
            </a:r>
            <a:r>
              <a:rPr lang="en-US" dirty="0" smtClean="0"/>
              <a:t>?</a:t>
            </a:r>
          </a:p>
          <a:p>
            <a:pPr marL="0" lvl="0" indent="0">
              <a:buNone/>
            </a:pPr>
            <a:endParaRPr lang="en-US" dirty="0"/>
          </a:p>
          <a:p>
            <a:pPr marL="0" lvl="0" indent="0">
              <a:buNone/>
            </a:pPr>
            <a:r>
              <a:rPr lang="en-US" dirty="0" smtClean="0"/>
              <a:t>3. Explain </a:t>
            </a:r>
            <a:r>
              <a:rPr lang="en-US" dirty="0"/>
              <a:t>why there is such a big debate with GMO’s (genetically </a:t>
            </a:r>
            <a:r>
              <a:rPr lang="en-US" dirty="0" smtClean="0"/>
              <a:t>   </a:t>
            </a:r>
          </a:p>
          <a:p>
            <a:pPr marL="0" lvl="0" indent="0">
              <a:buNone/>
            </a:pPr>
            <a:r>
              <a:rPr lang="en-US" dirty="0"/>
              <a:t> </a:t>
            </a:r>
            <a:r>
              <a:rPr lang="en-US" dirty="0" smtClean="0"/>
              <a:t>   </a:t>
            </a:r>
            <a:r>
              <a:rPr lang="en-US" dirty="0" smtClean="0"/>
              <a:t>modified </a:t>
            </a:r>
            <a:r>
              <a:rPr lang="en-US" dirty="0"/>
              <a:t>organisms).</a:t>
            </a:r>
          </a:p>
          <a:p>
            <a:endParaRPr lang="en-US" dirty="0"/>
          </a:p>
        </p:txBody>
      </p:sp>
    </p:spTree>
    <p:extLst>
      <p:ext uri="{BB962C8B-B14F-4D97-AF65-F5344CB8AC3E}">
        <p14:creationId xmlns:p14="http://schemas.microsoft.com/office/powerpoint/2010/main" val="92147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7999"/>
          </a:xfrm>
        </p:spPr>
      </p:pic>
    </p:spTree>
    <p:extLst>
      <p:ext uri="{BB962C8B-B14F-4D97-AF65-F5344CB8AC3E}">
        <p14:creationId xmlns:p14="http://schemas.microsoft.com/office/powerpoint/2010/main" val="1958265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Cellular Respiration </a:t>
            </a:r>
            <a:endParaRPr lang="en-US" dirty="0"/>
          </a:p>
        </p:txBody>
      </p:sp>
      <p:sp>
        <p:nvSpPr>
          <p:cNvPr id="3" name="Content Placeholder 2"/>
          <p:cNvSpPr>
            <a:spLocks noGrp="1"/>
          </p:cNvSpPr>
          <p:nvPr>
            <p:ph idx="1"/>
          </p:nvPr>
        </p:nvSpPr>
        <p:spPr/>
        <p:txBody>
          <a:bodyPr/>
          <a:lstStyle/>
          <a:p>
            <a:pPr marL="0" lvl="0" indent="0">
              <a:buNone/>
            </a:pPr>
            <a:r>
              <a:rPr lang="en-US" dirty="0" smtClean="0"/>
              <a:t>1. Explain </a:t>
            </a:r>
            <a:r>
              <a:rPr lang="en-US" dirty="0"/>
              <a:t>the difference between cellular respiration and </a:t>
            </a:r>
            <a:r>
              <a:rPr lang="en-US" dirty="0" smtClean="0"/>
              <a:t>  </a:t>
            </a:r>
          </a:p>
          <a:p>
            <a:pPr marL="0" lvl="0" indent="0">
              <a:buNone/>
            </a:pPr>
            <a:r>
              <a:rPr lang="en-US" dirty="0"/>
              <a:t> </a:t>
            </a:r>
            <a:r>
              <a:rPr lang="en-US" dirty="0" smtClean="0"/>
              <a:t>    </a:t>
            </a:r>
            <a:r>
              <a:rPr lang="en-US" dirty="0" smtClean="0"/>
              <a:t>photosynthesis</a:t>
            </a:r>
            <a:r>
              <a:rPr lang="en-US" dirty="0"/>
              <a:t>. </a:t>
            </a:r>
            <a:endParaRPr lang="en-US" dirty="0" smtClean="0"/>
          </a:p>
          <a:p>
            <a:pPr marL="0" lvl="0" indent="0">
              <a:buNone/>
            </a:pPr>
            <a:r>
              <a:rPr lang="en-US" dirty="0" smtClean="0"/>
              <a:t> </a:t>
            </a:r>
            <a:endParaRPr lang="en-US" dirty="0"/>
          </a:p>
          <a:p>
            <a:pPr marL="0" lvl="0" indent="0">
              <a:buNone/>
            </a:pPr>
            <a:r>
              <a:rPr lang="en-US" dirty="0" smtClean="0"/>
              <a:t>2. Write </a:t>
            </a:r>
            <a:r>
              <a:rPr lang="en-US" dirty="0"/>
              <a:t>out the formula for cellular respiration and then circle the </a:t>
            </a:r>
            <a:r>
              <a:rPr lang="en-US" dirty="0" smtClean="0"/>
              <a:t>   </a:t>
            </a:r>
          </a:p>
          <a:p>
            <a:pPr marL="0" lvl="0" indent="0">
              <a:buNone/>
            </a:pPr>
            <a:r>
              <a:rPr lang="en-US" dirty="0"/>
              <a:t> </a:t>
            </a:r>
            <a:r>
              <a:rPr lang="en-US" dirty="0" smtClean="0"/>
              <a:t>    </a:t>
            </a:r>
            <a:r>
              <a:rPr lang="en-US" dirty="0" smtClean="0"/>
              <a:t>reactants </a:t>
            </a:r>
            <a:r>
              <a:rPr lang="en-US" dirty="0"/>
              <a:t>and put a square around the product.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055" y="4429491"/>
            <a:ext cx="5238750" cy="2219325"/>
          </a:xfrm>
          <a:prstGeom prst="rect">
            <a:avLst/>
          </a:prstGeom>
        </p:spPr>
      </p:pic>
    </p:spTree>
    <p:extLst>
      <p:ext uri="{BB962C8B-B14F-4D97-AF65-F5344CB8AC3E}">
        <p14:creationId xmlns:p14="http://schemas.microsoft.com/office/powerpoint/2010/main" val="1059538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02471" y="1078524"/>
            <a:ext cx="5576659" cy="469368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26" y="1614152"/>
            <a:ext cx="4982958" cy="3622432"/>
          </a:xfrm>
          <a:prstGeom prst="rect">
            <a:avLst/>
          </a:prstGeom>
        </p:spPr>
      </p:pic>
    </p:spTree>
    <p:extLst>
      <p:ext uri="{BB962C8B-B14F-4D97-AF65-F5344CB8AC3E}">
        <p14:creationId xmlns:p14="http://schemas.microsoft.com/office/powerpoint/2010/main" val="8109332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Exercise and Nutrition</a:t>
            </a:r>
            <a:endParaRPr lang="en-US" dirty="0"/>
          </a:p>
        </p:txBody>
      </p:sp>
      <p:sp>
        <p:nvSpPr>
          <p:cNvPr id="3" name="Content Placeholder 2"/>
          <p:cNvSpPr>
            <a:spLocks noGrp="1"/>
          </p:cNvSpPr>
          <p:nvPr>
            <p:ph idx="1"/>
          </p:nvPr>
        </p:nvSpPr>
        <p:spPr/>
        <p:txBody>
          <a:bodyPr/>
          <a:lstStyle/>
          <a:p>
            <a:pPr marL="0" lvl="0" indent="0">
              <a:buNone/>
            </a:pPr>
            <a:r>
              <a:rPr lang="en-US" dirty="0" smtClean="0"/>
              <a:t>1. Why </a:t>
            </a:r>
            <a:r>
              <a:rPr lang="en-US" dirty="0"/>
              <a:t>does your rate of respiration increase when you exercise? </a:t>
            </a:r>
            <a:endParaRPr lang="en-US" dirty="0" smtClean="0"/>
          </a:p>
          <a:p>
            <a:pPr marL="0" lvl="0" indent="0">
              <a:buNone/>
            </a:pPr>
            <a:endParaRPr lang="en-US" dirty="0"/>
          </a:p>
          <a:p>
            <a:pPr marL="0" lvl="0" indent="0">
              <a:buNone/>
            </a:pPr>
            <a:r>
              <a:rPr lang="en-US" dirty="0" smtClean="0"/>
              <a:t>2. Why </a:t>
            </a:r>
            <a:r>
              <a:rPr lang="en-US" dirty="0"/>
              <a:t>do adolescents require a different diet? </a:t>
            </a:r>
            <a:endParaRPr lang="en-US" dirty="0" smtClean="0"/>
          </a:p>
          <a:p>
            <a:pPr marL="0" lvl="0" indent="0">
              <a:buNone/>
            </a:pPr>
            <a:endParaRPr lang="en-US" dirty="0"/>
          </a:p>
          <a:p>
            <a:pPr marL="0" lvl="0" indent="0">
              <a:buNone/>
            </a:pPr>
            <a:r>
              <a:rPr lang="en-US" dirty="0" smtClean="0"/>
              <a:t>3. How </a:t>
            </a:r>
            <a:r>
              <a:rPr lang="en-US" dirty="0"/>
              <a:t>does a lack of exercise affect a cell’s ability to perform cellular </a:t>
            </a:r>
            <a:r>
              <a:rPr lang="en-US" dirty="0" smtClean="0"/>
              <a:t>  </a:t>
            </a:r>
          </a:p>
          <a:p>
            <a:pPr marL="0" lvl="0" indent="0">
              <a:buNone/>
            </a:pPr>
            <a:r>
              <a:rPr lang="en-US" dirty="0"/>
              <a:t> </a:t>
            </a:r>
            <a:r>
              <a:rPr lang="en-US" dirty="0" smtClean="0"/>
              <a:t>    </a:t>
            </a:r>
            <a:r>
              <a:rPr lang="en-US" dirty="0" smtClean="0"/>
              <a:t>respiration</a:t>
            </a:r>
            <a:r>
              <a:rPr lang="en-US" dirty="0"/>
              <a:t>? </a:t>
            </a:r>
          </a:p>
          <a:p>
            <a:endParaRPr lang="en-US" dirty="0"/>
          </a:p>
        </p:txBody>
      </p:sp>
    </p:spTree>
    <p:extLst>
      <p:ext uri="{BB962C8B-B14F-4D97-AF65-F5344CB8AC3E}">
        <p14:creationId xmlns:p14="http://schemas.microsoft.com/office/powerpoint/2010/main" val="16246618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Ecosystems </a:t>
            </a:r>
            <a:endParaRPr lang="en-US" dirty="0"/>
          </a:p>
        </p:txBody>
      </p:sp>
      <p:sp>
        <p:nvSpPr>
          <p:cNvPr id="3" name="Content Placeholder 2"/>
          <p:cNvSpPr>
            <a:spLocks noGrp="1"/>
          </p:cNvSpPr>
          <p:nvPr>
            <p:ph idx="1"/>
          </p:nvPr>
        </p:nvSpPr>
        <p:spPr/>
        <p:txBody>
          <a:bodyPr/>
          <a:lstStyle/>
          <a:p>
            <a:r>
              <a:rPr lang="en-US" dirty="0"/>
              <a:t>8.L.3.1 Explain how factors such as food, water, shelter, and space affect populations in an ecosystem. </a:t>
            </a:r>
            <a:endParaRPr lang="en-US" dirty="0" smtClean="0"/>
          </a:p>
          <a:p>
            <a:r>
              <a:rPr lang="en-US" dirty="0" smtClean="0"/>
              <a:t>8.L.3.2 </a:t>
            </a:r>
            <a:r>
              <a:rPr lang="en-US" dirty="0"/>
              <a:t>Summarize the relationships among producers, consumers, and decomposers including the positive and negative consequences of such interactions including:   coexistence and cooperation  competition (predator/prey)  parasitism   mutualism </a:t>
            </a:r>
            <a:endParaRPr lang="en-US" dirty="0" smtClean="0"/>
          </a:p>
          <a:p>
            <a:r>
              <a:rPr lang="en-US" dirty="0" smtClean="0"/>
              <a:t>8.L.3.3 </a:t>
            </a:r>
            <a:r>
              <a:rPr lang="en-US" dirty="0"/>
              <a:t>Explain how the flow of energy within food webs is interconnected with the cycling of matter (including water, nitrogen, carbon dioxide, and oxygen). </a:t>
            </a:r>
          </a:p>
        </p:txBody>
      </p:sp>
    </p:spTree>
    <p:extLst>
      <p:ext uri="{BB962C8B-B14F-4D97-AF65-F5344CB8AC3E}">
        <p14:creationId xmlns:p14="http://schemas.microsoft.com/office/powerpoint/2010/main" val="24150601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Population Factors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 Explain </a:t>
            </a:r>
            <a:r>
              <a:rPr lang="en-US" dirty="0"/>
              <a:t>the difference between density-dependent and density independent limiting factors.  Give two </a:t>
            </a:r>
            <a:r>
              <a:rPr lang="en-US" dirty="0" smtClean="0"/>
              <a:t>examples </a:t>
            </a:r>
            <a:r>
              <a:rPr lang="en-US" dirty="0"/>
              <a:t>of each. </a:t>
            </a:r>
          </a:p>
          <a:p>
            <a:endParaRPr lang="en-US" dirty="0"/>
          </a:p>
          <a:p>
            <a:pPr marL="0" indent="0">
              <a:buNone/>
            </a:pPr>
            <a:r>
              <a:rPr lang="en-US" dirty="0" smtClean="0"/>
              <a:t>2. Explain </a:t>
            </a:r>
            <a:r>
              <a:rPr lang="en-US" dirty="0"/>
              <a:t>the difference between abiotic and biotic factors.  Give two examples of each. </a:t>
            </a:r>
          </a:p>
          <a:p>
            <a:pPr marL="0" indent="0">
              <a:buNone/>
            </a:pPr>
            <a:endParaRPr lang="en-US" dirty="0"/>
          </a:p>
          <a:p>
            <a:pPr marL="0" indent="0">
              <a:buNone/>
            </a:pPr>
            <a:r>
              <a:rPr lang="en-US" dirty="0" smtClean="0"/>
              <a:t>3. Explain </a:t>
            </a:r>
            <a:r>
              <a:rPr lang="en-US" dirty="0"/>
              <a:t>the hierarchical organization using the following terms: ecosystems, communities, populations,  </a:t>
            </a:r>
            <a:r>
              <a:rPr lang="en-US" dirty="0" smtClean="0"/>
              <a:t>biosphere</a:t>
            </a:r>
            <a:r>
              <a:rPr lang="en-US" dirty="0"/>
              <a:t>, organisms and species.  </a:t>
            </a:r>
          </a:p>
          <a:p>
            <a:endParaRPr lang="en-US" dirty="0"/>
          </a:p>
        </p:txBody>
      </p:sp>
    </p:spTree>
    <p:extLst>
      <p:ext uri="{BB962C8B-B14F-4D97-AF65-F5344CB8AC3E}">
        <p14:creationId xmlns:p14="http://schemas.microsoft.com/office/powerpoint/2010/main" val="767930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247" y="2769358"/>
            <a:ext cx="5924674" cy="388920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7921" y="95213"/>
            <a:ext cx="5908234" cy="4431176"/>
          </a:xfrm>
          <a:prstGeom prst="rect">
            <a:avLst/>
          </a:prstGeom>
        </p:spPr>
      </p:pic>
    </p:spTree>
    <p:extLst>
      <p:ext uri="{BB962C8B-B14F-4D97-AF65-F5344CB8AC3E}">
        <p14:creationId xmlns:p14="http://schemas.microsoft.com/office/powerpoint/2010/main" val="1690248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Answers </a:t>
            </a:r>
            <a:endParaRPr lang="en-US" dirty="0"/>
          </a:p>
        </p:txBody>
      </p:sp>
      <p:sp>
        <p:nvSpPr>
          <p:cNvPr id="3" name="Content Placeholder 2"/>
          <p:cNvSpPr>
            <a:spLocks noGrp="1"/>
          </p:cNvSpPr>
          <p:nvPr>
            <p:ph idx="1"/>
          </p:nvPr>
        </p:nvSpPr>
        <p:spPr/>
        <p:txBody>
          <a:bodyPr/>
          <a:lstStyle/>
          <a:p>
            <a:r>
              <a:rPr lang="en-US" dirty="0" smtClean="0"/>
              <a:t>Hypothesis: Answers will vary </a:t>
            </a:r>
          </a:p>
          <a:p>
            <a:r>
              <a:rPr lang="en-US" dirty="0" smtClean="0"/>
              <a:t>Independent Variable: Behavioral therapy </a:t>
            </a:r>
          </a:p>
          <a:p>
            <a:r>
              <a:rPr lang="en-US" dirty="0" smtClean="0"/>
              <a:t>Dependent Variable: Level of depression </a:t>
            </a:r>
          </a:p>
          <a:p>
            <a:r>
              <a:rPr lang="en-US" dirty="0" smtClean="0"/>
              <a:t>Experimental Group: 50 given the behavioral therapy</a:t>
            </a:r>
          </a:p>
          <a:p>
            <a:r>
              <a:rPr lang="en-US" dirty="0" smtClean="0"/>
              <a:t>Control Group: 50 placed on the waiting list</a:t>
            </a:r>
          </a:p>
          <a:p>
            <a:r>
              <a:rPr lang="en-US" dirty="0" smtClean="0"/>
              <a:t>Constants: Amount of sleep and type of breakfast </a:t>
            </a:r>
          </a:p>
          <a:p>
            <a:endParaRPr lang="en-US" dirty="0"/>
          </a:p>
        </p:txBody>
      </p:sp>
    </p:spTree>
    <p:extLst>
      <p:ext uri="{BB962C8B-B14F-4D97-AF65-F5344CB8AC3E}">
        <p14:creationId xmlns:p14="http://schemas.microsoft.com/office/powerpoint/2010/main" val="13724532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Symbiotic Relationships </a:t>
            </a:r>
            <a:endParaRPr lang="en-US" dirty="0"/>
          </a:p>
        </p:txBody>
      </p:sp>
      <p:sp>
        <p:nvSpPr>
          <p:cNvPr id="3" name="Content Placeholder 2"/>
          <p:cNvSpPr>
            <a:spLocks noGrp="1"/>
          </p:cNvSpPr>
          <p:nvPr>
            <p:ph idx="1"/>
          </p:nvPr>
        </p:nvSpPr>
        <p:spPr/>
        <p:txBody>
          <a:bodyPr/>
          <a:lstStyle/>
          <a:p>
            <a:pPr marL="0" indent="0">
              <a:buNone/>
            </a:pPr>
            <a:r>
              <a:rPr lang="en-US" dirty="0" smtClean="0"/>
              <a:t>1. Compare and contrast </a:t>
            </a:r>
            <a:r>
              <a:rPr lang="en-US" dirty="0"/>
              <a:t>mutualism, commensalism and </a:t>
            </a:r>
            <a:r>
              <a:rPr lang="en-US" dirty="0" smtClean="0"/>
              <a:t>parasitism</a:t>
            </a:r>
            <a:r>
              <a:rPr lang="en-US" dirty="0" smtClean="0"/>
              <a:t>.</a:t>
            </a:r>
            <a:endParaRPr lang="en-US" dirty="0"/>
          </a:p>
          <a:p>
            <a:pPr marL="0" indent="0">
              <a:buNone/>
            </a:pPr>
            <a:r>
              <a:rPr lang="en-US" dirty="0" smtClean="0"/>
              <a:t>2. Give </a:t>
            </a:r>
            <a:r>
              <a:rPr lang="en-US" dirty="0"/>
              <a:t>an example of each of the above symbiotic relationships.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8602" y="3025287"/>
            <a:ext cx="6686550" cy="3714750"/>
          </a:xfrm>
          <a:prstGeom prst="rect">
            <a:avLst/>
          </a:prstGeom>
        </p:spPr>
      </p:pic>
    </p:spTree>
    <p:extLst>
      <p:ext uri="{BB962C8B-B14F-4D97-AF65-F5344CB8AC3E}">
        <p14:creationId xmlns:p14="http://schemas.microsoft.com/office/powerpoint/2010/main" val="25605152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Food Chains/Webs</a:t>
            </a:r>
            <a:endParaRPr lang="en-US" dirty="0"/>
          </a:p>
        </p:txBody>
      </p:sp>
      <p:sp>
        <p:nvSpPr>
          <p:cNvPr id="3" name="Content Placeholder 2"/>
          <p:cNvSpPr>
            <a:spLocks noGrp="1"/>
          </p:cNvSpPr>
          <p:nvPr>
            <p:ph idx="1"/>
          </p:nvPr>
        </p:nvSpPr>
        <p:spPr/>
        <p:txBody>
          <a:bodyPr/>
          <a:lstStyle/>
          <a:p>
            <a:pPr marL="0" indent="0">
              <a:buNone/>
            </a:pPr>
            <a:r>
              <a:rPr lang="en-US" dirty="0" smtClean="0"/>
              <a:t>1. Explain </a:t>
            </a:r>
            <a:r>
              <a:rPr lang="en-US" dirty="0"/>
              <a:t>why predator-prey relationships help to stabilize populations. </a:t>
            </a:r>
          </a:p>
          <a:p>
            <a:pPr marL="0" indent="0">
              <a:buNone/>
            </a:pPr>
            <a:endParaRPr lang="en-US" dirty="0"/>
          </a:p>
          <a:p>
            <a:pPr marL="0" indent="0">
              <a:buNone/>
            </a:pPr>
            <a:r>
              <a:rPr lang="en-US" dirty="0" smtClean="0"/>
              <a:t>2. Explain </a:t>
            </a:r>
            <a:r>
              <a:rPr lang="en-US" dirty="0"/>
              <a:t>the process in which organisms in each trophic level use energy. </a:t>
            </a:r>
          </a:p>
          <a:p>
            <a:endParaRPr lang="en-US" dirty="0"/>
          </a:p>
          <a:p>
            <a:pPr marL="0" indent="0">
              <a:buNone/>
            </a:pPr>
            <a:r>
              <a:rPr lang="en-US" dirty="0" smtClean="0"/>
              <a:t>3. Explain </a:t>
            </a:r>
            <a:r>
              <a:rPr lang="en-US" dirty="0"/>
              <a:t>the difference between food chains and food webs. </a:t>
            </a:r>
          </a:p>
          <a:p>
            <a:pPr marL="0" indent="0">
              <a:buNone/>
            </a:pPr>
            <a:endParaRPr lang="en-US" dirty="0"/>
          </a:p>
          <a:p>
            <a:endParaRPr lang="en-US" dirty="0"/>
          </a:p>
        </p:txBody>
      </p:sp>
    </p:spTree>
    <p:extLst>
      <p:ext uri="{BB962C8B-B14F-4D97-AF65-F5344CB8AC3E}">
        <p14:creationId xmlns:p14="http://schemas.microsoft.com/office/powerpoint/2010/main" val="3555476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49349" y="190135"/>
            <a:ext cx="6357474"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69" y="1706069"/>
            <a:ext cx="5349754" cy="4509241"/>
          </a:xfrm>
          <a:prstGeom prst="rect">
            <a:avLst/>
          </a:prstGeom>
        </p:spPr>
      </p:pic>
    </p:spTree>
    <p:extLst>
      <p:ext uri="{BB962C8B-B14F-4D97-AF65-F5344CB8AC3E}">
        <p14:creationId xmlns:p14="http://schemas.microsoft.com/office/powerpoint/2010/main" val="12889479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Ecological Pyramids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1. Draw an ecological </a:t>
            </a:r>
            <a:r>
              <a:rPr lang="en-US" dirty="0"/>
              <a:t>pyramid and label the following:  producers, primary consumers, secondary consumers </a:t>
            </a:r>
            <a:r>
              <a:rPr lang="en-US" dirty="0" smtClean="0"/>
              <a:t>and tertiary </a:t>
            </a:r>
            <a:r>
              <a:rPr lang="en-US" dirty="0"/>
              <a:t>consumers.  Also label autotrophs, heterotrophs, omnivores, herbivores and carnivores.  </a:t>
            </a:r>
          </a:p>
          <a:p>
            <a:endParaRPr lang="en-US" dirty="0"/>
          </a:p>
          <a:p>
            <a:pPr marL="0" indent="0">
              <a:buNone/>
            </a:pPr>
            <a:r>
              <a:rPr lang="en-US" dirty="0" smtClean="0"/>
              <a:t>2. Draw </a:t>
            </a:r>
            <a:r>
              <a:rPr lang="en-US" dirty="0"/>
              <a:t>a pyramid of numbers for an ecosystem where a single tree supports many primary consumers, but </a:t>
            </a:r>
            <a:r>
              <a:rPr lang="en-US" dirty="0" smtClean="0"/>
              <a:t>not </a:t>
            </a:r>
            <a:r>
              <a:rPr lang="en-US" dirty="0"/>
              <a:t>as many secondary or tertiary consumers.  </a:t>
            </a:r>
            <a:endParaRPr lang="en-US" dirty="0" smtClean="0"/>
          </a:p>
          <a:p>
            <a:pPr marL="0" indent="0">
              <a:buNone/>
            </a:pPr>
            <a:endParaRPr lang="en-US" dirty="0" smtClean="0"/>
          </a:p>
          <a:p>
            <a:pPr marL="0" indent="0">
              <a:buNone/>
            </a:pPr>
            <a:r>
              <a:rPr lang="en-US" dirty="0" smtClean="0"/>
              <a:t>3. </a:t>
            </a:r>
            <a:r>
              <a:rPr lang="en-US" dirty="0" smtClean="0"/>
              <a:t>Explain </a:t>
            </a:r>
            <a:r>
              <a:rPr lang="en-US" dirty="0"/>
              <a:t>why energy levels are greater from level to level and why the amount of energy available </a:t>
            </a:r>
            <a:r>
              <a:rPr lang="en-US" dirty="0" smtClean="0"/>
              <a:t>decreases</a:t>
            </a: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2731601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466" y="557040"/>
            <a:ext cx="5080053" cy="581921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1104" y="1569034"/>
            <a:ext cx="5986096" cy="3631101"/>
          </a:xfrm>
          <a:prstGeom prst="rect">
            <a:avLst/>
          </a:prstGeom>
        </p:spPr>
      </p:pic>
    </p:spTree>
    <p:extLst>
      <p:ext uri="{BB962C8B-B14F-4D97-AF65-F5344CB8AC3E}">
        <p14:creationId xmlns:p14="http://schemas.microsoft.com/office/powerpoint/2010/main" val="16968500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0889" y="1432779"/>
            <a:ext cx="8003644" cy="4065343"/>
          </a:xfrm>
        </p:spPr>
      </p:pic>
    </p:spTree>
    <p:extLst>
      <p:ext uri="{BB962C8B-B14F-4D97-AF65-F5344CB8AC3E}">
        <p14:creationId xmlns:p14="http://schemas.microsoft.com/office/powerpoint/2010/main" val="16010683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Biogeochemical Cycles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1. Explain </a:t>
            </a:r>
            <a:r>
              <a:rPr lang="en-US" dirty="0"/>
              <a:t>the water cycle using the following terms: evaporation, </a:t>
            </a:r>
            <a:r>
              <a:rPr lang="en-US" dirty="0" smtClean="0"/>
              <a:t>    </a:t>
            </a:r>
          </a:p>
          <a:p>
            <a:pPr marL="0" indent="0">
              <a:buNone/>
            </a:pPr>
            <a:r>
              <a:rPr lang="en-US" dirty="0" smtClean="0"/>
              <a:t>condensation</a:t>
            </a:r>
            <a:r>
              <a:rPr lang="en-US" dirty="0"/>
              <a:t>, transpiration, runoff and  </a:t>
            </a:r>
            <a:r>
              <a:rPr lang="en-US" dirty="0" smtClean="0"/>
              <a:t>groundwater</a:t>
            </a:r>
            <a:r>
              <a:rPr lang="en-US" dirty="0"/>
              <a:t>.  </a:t>
            </a:r>
            <a:endParaRPr lang="en-US" dirty="0" smtClean="0"/>
          </a:p>
          <a:p>
            <a:pPr marL="0" indent="0">
              <a:buNone/>
            </a:pPr>
            <a:endParaRPr lang="en-US" dirty="0"/>
          </a:p>
          <a:p>
            <a:pPr marL="0" indent="0">
              <a:buNone/>
            </a:pPr>
            <a:r>
              <a:rPr lang="en-US" dirty="0" smtClean="0"/>
              <a:t>2. </a:t>
            </a:r>
            <a:r>
              <a:rPr lang="en-US" dirty="0" smtClean="0"/>
              <a:t>Explain </a:t>
            </a:r>
            <a:r>
              <a:rPr lang="en-US" dirty="0"/>
              <a:t>how the sun, animals, plants and humans play a role in the carbon cycle.  </a:t>
            </a:r>
            <a:endParaRPr lang="en-US" dirty="0" smtClean="0"/>
          </a:p>
          <a:p>
            <a:pPr marL="0" indent="0">
              <a:buNone/>
            </a:pPr>
            <a:endParaRPr lang="en-US" dirty="0"/>
          </a:p>
          <a:p>
            <a:pPr marL="0" indent="0">
              <a:buNone/>
            </a:pPr>
            <a:r>
              <a:rPr lang="en-US" dirty="0" smtClean="0"/>
              <a:t>3. </a:t>
            </a:r>
            <a:r>
              <a:rPr lang="en-US" dirty="0" smtClean="0"/>
              <a:t>Why </a:t>
            </a:r>
            <a:r>
              <a:rPr lang="en-US" dirty="0"/>
              <a:t>is the nitrogen cycle one of the most important nutrient cycles found in terrestrial ecosystems.  </a:t>
            </a:r>
            <a:endParaRPr lang="en-US" dirty="0" smtClean="0"/>
          </a:p>
          <a:p>
            <a:pPr marL="0" indent="0">
              <a:buNone/>
            </a:pPr>
            <a:endParaRPr lang="en-US" dirty="0"/>
          </a:p>
          <a:p>
            <a:pPr marL="0" indent="0">
              <a:buNone/>
            </a:pPr>
            <a:r>
              <a:rPr lang="en-US" dirty="0" smtClean="0"/>
              <a:t>4. </a:t>
            </a:r>
            <a:r>
              <a:rPr lang="en-US" dirty="0" smtClean="0"/>
              <a:t>Explain </a:t>
            </a:r>
            <a:r>
              <a:rPr lang="en-US" dirty="0"/>
              <a:t>why living things need phosphorous and how it cycles into </a:t>
            </a:r>
            <a:r>
              <a:rPr lang="en-US" dirty="0" err="1"/>
              <a:t>foodchains</a:t>
            </a:r>
            <a:r>
              <a:rPr lang="en-US" dirty="0"/>
              <a:t>.  </a:t>
            </a:r>
          </a:p>
          <a:p>
            <a:endParaRPr lang="en-US" dirty="0"/>
          </a:p>
        </p:txBody>
      </p:sp>
    </p:spTree>
    <p:extLst>
      <p:ext uri="{BB962C8B-B14F-4D97-AF65-F5344CB8AC3E}">
        <p14:creationId xmlns:p14="http://schemas.microsoft.com/office/powerpoint/2010/main" val="40281386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1714469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35657997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4181540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8.P.1.2: Atomic Structure</a:t>
            </a:r>
            <a:endParaRPr lang="en-US" dirty="0"/>
          </a:p>
        </p:txBody>
      </p:sp>
      <p:sp>
        <p:nvSpPr>
          <p:cNvPr id="3" name="Content Placeholder 2"/>
          <p:cNvSpPr>
            <a:spLocks noGrp="1"/>
          </p:cNvSpPr>
          <p:nvPr>
            <p:ph idx="1"/>
          </p:nvPr>
        </p:nvSpPr>
        <p:spPr>
          <a:xfrm>
            <a:off x="1120000" y="1989749"/>
            <a:ext cx="10233800" cy="4351338"/>
          </a:xfrm>
        </p:spPr>
        <p:txBody>
          <a:bodyPr/>
          <a:lstStyle/>
          <a:p>
            <a:r>
              <a:rPr lang="en-US" dirty="0"/>
              <a:t>Calculate each of the following for an atom </a:t>
            </a:r>
            <a:r>
              <a:rPr lang="en-US" dirty="0" smtClean="0"/>
              <a:t>of Aluminum</a:t>
            </a:r>
            <a:r>
              <a:rPr lang="en-US" dirty="0"/>
              <a:t>:</a:t>
            </a:r>
          </a:p>
          <a:p>
            <a:r>
              <a:rPr lang="en-US" dirty="0"/>
              <a:t>     Protons</a:t>
            </a:r>
            <a:r>
              <a:rPr lang="en-US" dirty="0" smtClean="0"/>
              <a:t>=_______________________</a:t>
            </a:r>
          </a:p>
          <a:p>
            <a:r>
              <a:rPr lang="en-US" dirty="0"/>
              <a:t> </a:t>
            </a:r>
            <a:r>
              <a:rPr lang="en-US" dirty="0" smtClean="0"/>
              <a:t>    Neutrons=_____________________</a:t>
            </a:r>
            <a:endParaRPr lang="en-US" dirty="0"/>
          </a:p>
          <a:p>
            <a:r>
              <a:rPr lang="en-US" dirty="0" smtClean="0"/>
              <a:t>     Electrons</a:t>
            </a:r>
            <a:r>
              <a:rPr lang="en-US" dirty="0"/>
              <a:t>=_____________________</a:t>
            </a:r>
          </a:p>
          <a:p>
            <a:r>
              <a:rPr lang="en-US" dirty="0"/>
              <a:t>     Atomic #=_____________________</a:t>
            </a:r>
          </a:p>
          <a:p>
            <a:r>
              <a:rPr lang="en-US" dirty="0"/>
              <a:t>     Atomic Mass=__________________</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5050" y="3057526"/>
            <a:ext cx="2061752" cy="2479675"/>
          </a:xfrm>
          <a:prstGeom prst="rect">
            <a:avLst/>
          </a:prstGeom>
        </p:spPr>
      </p:pic>
    </p:spTree>
    <p:extLst>
      <p:ext uri="{BB962C8B-B14F-4D97-AF65-F5344CB8AC3E}">
        <p14:creationId xmlns:p14="http://schemas.microsoft.com/office/powerpoint/2010/main" val="19657090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28794908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Energy Conservation and Transfer</a:t>
            </a:r>
            <a:endParaRPr lang="en-US" dirty="0"/>
          </a:p>
        </p:txBody>
      </p:sp>
      <p:sp>
        <p:nvSpPr>
          <p:cNvPr id="3" name="Content Placeholder 2"/>
          <p:cNvSpPr>
            <a:spLocks noGrp="1"/>
          </p:cNvSpPr>
          <p:nvPr>
            <p:ph idx="1"/>
          </p:nvPr>
        </p:nvSpPr>
        <p:spPr/>
        <p:txBody>
          <a:bodyPr/>
          <a:lstStyle/>
          <a:p>
            <a:r>
              <a:rPr lang="en-US" dirty="0"/>
              <a:t>8.P.2.1 Explain the environmental consequences of the various methods of obtaining, transforming, and distributing </a:t>
            </a:r>
            <a:r>
              <a:rPr lang="en-US" dirty="0" smtClean="0"/>
              <a:t>energy.</a:t>
            </a:r>
          </a:p>
          <a:p>
            <a:pPr marL="0" indent="0">
              <a:buNone/>
            </a:pPr>
            <a:endParaRPr lang="en-US" dirty="0" smtClean="0"/>
          </a:p>
          <a:p>
            <a:r>
              <a:rPr lang="en-US" dirty="0" smtClean="0"/>
              <a:t>8.P.2.2 </a:t>
            </a:r>
            <a:r>
              <a:rPr lang="en-US" dirty="0"/>
              <a:t>Explain the implications of the depletion of renewable and nonrenewable energy resources and the importance of conservation. </a:t>
            </a:r>
          </a:p>
        </p:txBody>
      </p:sp>
    </p:spTree>
    <p:extLst>
      <p:ext uri="{BB962C8B-B14F-4D97-AF65-F5344CB8AC3E}">
        <p14:creationId xmlns:p14="http://schemas.microsoft.com/office/powerpoint/2010/main" val="18040236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Alternative Energy</a:t>
            </a:r>
            <a:endParaRPr lang="en-US" dirty="0"/>
          </a:p>
        </p:txBody>
      </p:sp>
      <p:sp>
        <p:nvSpPr>
          <p:cNvPr id="6" name="Rectangle 3"/>
          <p:cNvSpPr>
            <a:spLocks noGrp="1" noChangeArrowheads="1"/>
          </p:cNvSpPr>
          <p:nvPr>
            <p:ph idx="1"/>
          </p:nvPr>
        </p:nvSpPr>
        <p:spPr bwMode="auto">
          <a:xfrm>
            <a:off x="670289" y="1909739"/>
            <a:ext cx="10851422"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14350" indent="-514350" eaLnBrk="0" fontAlgn="base" hangingPunct="0">
              <a:lnSpc>
                <a:spcPct val="100000"/>
              </a:lnSpc>
              <a:spcBef>
                <a:spcPct val="0"/>
              </a:spcBef>
              <a:spcAft>
                <a:spcPct val="0"/>
              </a:spcAft>
              <a:buAutoNum type="arabicPeriod"/>
            </a:pPr>
            <a:r>
              <a:rPr kumimoji="0" lang="en-US" sz="3200" b="0" i="0" u="none" strike="noStrike" cap="none" normalizeH="0" baseline="0" dirty="0" smtClean="0">
                <a:ln>
                  <a:noFill/>
                </a:ln>
                <a:solidFill>
                  <a:schemeClr val="tx1"/>
                </a:solidFill>
                <a:effectLst/>
                <a:ea typeface="Times New Roman" panose="02020603050405020304" pitchFamily="18" charset="0"/>
              </a:rPr>
              <a:t>Give </a:t>
            </a:r>
            <a:r>
              <a:rPr kumimoji="0" lang="en-US" sz="3200" b="0" i="0" u="none" strike="noStrike" cap="none" normalizeH="0" baseline="0" dirty="0" smtClean="0">
                <a:ln>
                  <a:noFill/>
                </a:ln>
                <a:solidFill>
                  <a:schemeClr val="tx1"/>
                </a:solidFill>
                <a:effectLst/>
                <a:ea typeface="Times New Roman" panose="02020603050405020304" pitchFamily="18" charset="0"/>
              </a:rPr>
              <a:t>3 examples of renewable and nonrenewable resources</a:t>
            </a:r>
            <a:r>
              <a:rPr kumimoji="0" lang="en-US" sz="3200" b="0" i="0" u="none" strike="noStrike" cap="none" normalizeH="0" baseline="0" dirty="0" smtClean="0">
                <a:ln>
                  <a:noFill/>
                </a:ln>
                <a:solidFill>
                  <a:schemeClr val="tx1"/>
                </a:solidFill>
                <a:effectLst/>
                <a:ea typeface="Times New Roman" panose="02020603050405020304" pitchFamily="18" charset="0"/>
              </a:rPr>
              <a:t>.</a:t>
            </a:r>
          </a:p>
          <a:p>
            <a:pPr marL="0" indent="0" eaLnBrk="0" fontAlgn="base" hangingPunct="0">
              <a:lnSpc>
                <a:spcPct val="100000"/>
              </a:lnSpc>
              <a:spcBef>
                <a:spcPct val="0"/>
              </a:spcBef>
              <a:spcAft>
                <a:spcPct val="0"/>
              </a:spcAft>
              <a:buNone/>
            </a:pPr>
            <a:r>
              <a:rPr kumimoji="0" lang="en-US" sz="3200" b="0" i="0" u="none" strike="noStrike" cap="none" normalizeH="0" baseline="0" dirty="0" smtClean="0">
                <a:ln>
                  <a:noFill/>
                </a:ln>
                <a:solidFill>
                  <a:schemeClr val="tx1"/>
                </a:solidFill>
                <a:effectLst/>
                <a:ea typeface="Times New Roman" panose="02020603050405020304" pitchFamily="18" charset="0"/>
              </a:rPr>
              <a:t> </a:t>
            </a:r>
            <a:endParaRPr kumimoji="0" lang="en-US" sz="3200" b="0" i="0" u="none" strike="noStrike" cap="none" normalizeH="0" baseline="0" dirty="0" smtClean="0">
              <a:ln>
                <a:noFill/>
              </a:ln>
              <a:solidFill>
                <a:schemeClr val="tx1"/>
              </a:solidFill>
              <a:effectLst/>
            </a:endParaRPr>
          </a:p>
          <a:p>
            <a:pPr marL="0" indent="0" eaLnBrk="0" fontAlgn="base" hangingPunct="0">
              <a:lnSpc>
                <a:spcPct val="100000"/>
              </a:lnSpc>
              <a:spcBef>
                <a:spcPct val="0"/>
              </a:spcBef>
              <a:spcAft>
                <a:spcPct val="0"/>
              </a:spcAft>
              <a:buNone/>
            </a:pPr>
            <a:r>
              <a:rPr kumimoji="0" lang="en-US" sz="3200" b="0" i="0" u="none" strike="noStrike" cap="none" normalizeH="0" baseline="0" dirty="0" smtClean="0">
                <a:ln>
                  <a:noFill/>
                </a:ln>
                <a:solidFill>
                  <a:schemeClr val="tx1"/>
                </a:solidFill>
                <a:effectLst/>
                <a:ea typeface="Times New Roman" panose="02020603050405020304" pitchFamily="18" charset="0"/>
              </a:rPr>
              <a:t>2. Which </a:t>
            </a:r>
            <a:r>
              <a:rPr kumimoji="0" lang="en-US" sz="3200" b="0" i="0" u="none" strike="noStrike" cap="none" normalizeH="0" baseline="0" dirty="0" smtClean="0">
                <a:ln>
                  <a:noFill/>
                </a:ln>
                <a:solidFill>
                  <a:schemeClr val="tx1"/>
                </a:solidFill>
                <a:effectLst/>
                <a:ea typeface="Times New Roman" panose="02020603050405020304" pitchFamily="18" charset="0"/>
              </a:rPr>
              <a:t>type of resource is most used in the US? What percentage? </a:t>
            </a:r>
            <a:endParaRPr lang="en-US" sz="3200" dirty="0">
              <a:solidFill>
                <a:schemeClr val="tx1"/>
              </a:solidFill>
              <a:ea typeface="Times New Roman" panose="02020603050405020304" pitchFamily="18" charset="0"/>
            </a:endParaRPr>
          </a:p>
          <a:p>
            <a:pPr marL="0" indent="0" eaLnBrk="0" fontAlgn="base" hangingPunct="0">
              <a:lnSpc>
                <a:spcPct val="100000"/>
              </a:lnSpc>
              <a:spcBef>
                <a:spcPct val="0"/>
              </a:spcBef>
              <a:spcAft>
                <a:spcPct val="0"/>
              </a:spcAft>
              <a:buNone/>
            </a:pPr>
            <a:endParaRPr kumimoji="0" lang="en-US" sz="3200" b="0" i="0" u="none" strike="noStrike" cap="none" normalizeH="0" baseline="0" dirty="0" smtClean="0">
              <a:ln>
                <a:noFill/>
              </a:ln>
              <a:solidFill>
                <a:schemeClr val="tx1"/>
              </a:solidFill>
              <a:effectLst/>
            </a:endParaRPr>
          </a:p>
          <a:p>
            <a:pPr marL="0" indent="0" eaLnBrk="0" fontAlgn="base" hangingPunct="0">
              <a:lnSpc>
                <a:spcPct val="100000"/>
              </a:lnSpc>
              <a:spcBef>
                <a:spcPct val="0"/>
              </a:spcBef>
              <a:spcAft>
                <a:spcPct val="0"/>
              </a:spcAft>
              <a:buNone/>
            </a:pPr>
            <a:r>
              <a:rPr kumimoji="0" lang="en-US" sz="3200" b="0" i="0" u="none" strike="noStrike" cap="none" normalizeH="0" baseline="0" dirty="0" smtClean="0">
                <a:ln>
                  <a:noFill/>
                </a:ln>
                <a:solidFill>
                  <a:schemeClr val="tx1"/>
                </a:solidFill>
                <a:effectLst/>
                <a:ea typeface="Times New Roman" panose="02020603050405020304" pitchFamily="18" charset="0"/>
              </a:rPr>
              <a:t>3. Give </a:t>
            </a:r>
            <a:r>
              <a:rPr kumimoji="0" lang="en-US" sz="3200" b="0" i="0" u="none" strike="noStrike" cap="none" normalizeH="0" baseline="0" dirty="0" smtClean="0">
                <a:ln>
                  <a:noFill/>
                </a:ln>
                <a:solidFill>
                  <a:schemeClr val="tx1"/>
                </a:solidFill>
                <a:effectLst/>
                <a:ea typeface="Times New Roman" panose="02020603050405020304" pitchFamily="18" charset="0"/>
              </a:rPr>
              <a:t>a detailed description of each type of </a:t>
            </a:r>
            <a:r>
              <a:rPr kumimoji="0" lang="en-US" sz="3200" b="0" i="0" u="none" strike="noStrike" cap="none" normalizeH="0" baseline="0" dirty="0" smtClean="0">
                <a:ln>
                  <a:noFill/>
                </a:ln>
                <a:solidFill>
                  <a:schemeClr val="tx1"/>
                </a:solidFill>
                <a:effectLst/>
                <a:ea typeface="Times New Roman" panose="02020603050405020304" pitchFamily="18" charset="0"/>
              </a:rPr>
              <a:t>alternate energy </a:t>
            </a:r>
            <a:r>
              <a:rPr kumimoji="0" lang="en-US" sz="3200" b="0" i="0" u="none" strike="noStrike" cap="none" normalizeH="0" baseline="0" dirty="0" smtClean="0">
                <a:ln>
                  <a:noFill/>
                </a:ln>
                <a:solidFill>
                  <a:schemeClr val="tx1"/>
                </a:solidFill>
                <a:effectLst/>
                <a:ea typeface="Times New Roman" panose="02020603050405020304" pitchFamily="18" charset="0"/>
              </a:rPr>
              <a:t>and the pros and cons to using</a:t>
            </a:r>
            <a:r>
              <a:rPr kumimoji="0" lang="en-US" sz="3200" b="0" i="0" u="none" strike="noStrike" cap="none" normalizeH="0" dirty="0" smtClean="0">
                <a:ln>
                  <a:noFill/>
                </a:ln>
                <a:solidFill>
                  <a:schemeClr val="tx1"/>
                </a:solidFill>
                <a:effectLst/>
                <a:ea typeface="Times New Roman" panose="02020603050405020304" pitchFamily="18" charset="0"/>
              </a:rPr>
              <a:t> each (nuclear, solar, </a:t>
            </a:r>
            <a:r>
              <a:rPr kumimoji="0" lang="en-US" sz="3200" b="0" i="0" u="none" strike="noStrike" cap="none" normalizeH="0" dirty="0" err="1" smtClean="0">
                <a:ln>
                  <a:noFill/>
                </a:ln>
                <a:solidFill>
                  <a:schemeClr val="tx1"/>
                </a:solidFill>
                <a:effectLst/>
                <a:ea typeface="Times New Roman" panose="02020603050405020304" pitchFamily="18" charset="0"/>
              </a:rPr>
              <a:t>etc</a:t>
            </a:r>
            <a:r>
              <a:rPr kumimoji="0" lang="en-US" sz="3200" b="0" i="0" u="none" strike="noStrike" cap="none" normalizeH="0" dirty="0" smtClean="0">
                <a:ln>
                  <a:noFill/>
                </a:ln>
                <a:solidFill>
                  <a:schemeClr val="tx1"/>
                </a:solidFill>
                <a:effectLst/>
                <a:ea typeface="Times New Roman" panose="02020603050405020304" pitchFamily="18" charset="0"/>
              </a:rPr>
              <a:t>)</a:t>
            </a:r>
            <a:r>
              <a:rPr kumimoji="0" lang="en-US" sz="3200" b="0" i="0" u="none" strike="noStrike" cap="none" normalizeH="0" baseline="0" dirty="0" smtClean="0">
                <a:ln>
                  <a:noFill/>
                </a:ln>
                <a:solidFill>
                  <a:schemeClr val="tx1"/>
                </a:solidFill>
                <a:effectLst/>
                <a:ea typeface="Times New Roman" panose="02020603050405020304" pitchFamily="18" charset="0"/>
              </a:rPr>
              <a:t> </a:t>
            </a:r>
            <a:endParaRPr kumimoji="0" lang="en-US" sz="3200" b="0" i="0" u="none" strike="noStrike" cap="none" normalizeH="0" baseline="0" dirty="0" smtClean="0">
              <a:ln>
                <a:noFill/>
              </a:ln>
              <a:solidFill>
                <a:schemeClr val="tx1"/>
              </a:solidFill>
              <a:effectLst/>
              <a:ea typeface="Times New Roman" panose="02020603050405020304" pitchFamily="18" charset="0"/>
            </a:endParaRPr>
          </a:p>
          <a:p>
            <a:pPr marL="0" indent="0" eaLnBrk="0" fontAlgn="base" hangingPunct="0">
              <a:lnSpc>
                <a:spcPct val="100000"/>
              </a:lnSpc>
              <a:spcBef>
                <a:spcPct val="0"/>
              </a:spcBef>
              <a:spcAft>
                <a:spcPct val="0"/>
              </a:spcAft>
              <a:buNone/>
            </a:pPr>
            <a:endParaRPr kumimoji="0" lang="en-US" sz="3200" b="0" i="0" u="none" strike="noStrike" cap="none" normalizeH="0" baseline="0" dirty="0" smtClean="0">
              <a:ln>
                <a:noFill/>
              </a:ln>
              <a:solidFill>
                <a:schemeClr val="tx1"/>
              </a:solidFill>
              <a:effectLst/>
            </a:endParaRPr>
          </a:p>
          <a:p>
            <a:pPr marL="0" indent="0" eaLnBrk="0" fontAlgn="base" hangingPunct="0">
              <a:lnSpc>
                <a:spcPct val="100000"/>
              </a:lnSpc>
              <a:spcBef>
                <a:spcPct val="0"/>
              </a:spcBef>
              <a:spcAft>
                <a:spcPct val="0"/>
              </a:spcAft>
              <a:buNone/>
            </a:pPr>
            <a:r>
              <a:rPr kumimoji="0" lang="en-US" sz="3200" b="0" i="0" u="none" strike="noStrike" cap="none" normalizeH="0" baseline="0" dirty="0" smtClean="0">
                <a:ln>
                  <a:noFill/>
                </a:ln>
                <a:solidFill>
                  <a:schemeClr val="tx1"/>
                </a:solidFill>
                <a:effectLst/>
                <a:ea typeface="Times New Roman" panose="02020603050405020304" pitchFamily="18" charset="0"/>
              </a:rPr>
              <a:t>4. How </a:t>
            </a:r>
            <a:r>
              <a:rPr kumimoji="0" lang="en-US" sz="3200" b="0" i="0" u="none" strike="noStrike" cap="none" normalizeH="0" baseline="0" dirty="0" smtClean="0">
                <a:ln>
                  <a:noFill/>
                </a:ln>
                <a:solidFill>
                  <a:schemeClr val="tx1"/>
                </a:solidFill>
                <a:effectLst/>
                <a:ea typeface="Times New Roman" panose="02020603050405020304" pitchFamily="18" charset="0"/>
              </a:rPr>
              <a:t>are population and resources related? </a:t>
            </a:r>
            <a:endParaRPr kumimoji="0" lang="en-US" sz="3200" b="0" i="0" u="none" strike="noStrike" cap="none" normalizeH="0" baseline="0" dirty="0" smtClean="0">
              <a:ln>
                <a:noFill/>
              </a:ln>
              <a:solidFill>
                <a:schemeClr val="tx1"/>
              </a:solidFill>
              <a:effectLst/>
            </a:endParaRPr>
          </a:p>
          <a:p>
            <a:pPr eaLnBrk="0" fontAlgn="base" hangingPunct="0">
              <a:lnSpc>
                <a:spcPct val="100000"/>
              </a:lnSpc>
              <a:spcBef>
                <a:spcPct val="0"/>
              </a:spcBef>
              <a:spcAft>
                <a:spcPct val="0"/>
              </a:spcAft>
            </a:pPr>
            <a:endParaRPr kumimoji="0" lang="en-US" sz="1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6795265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4192" y="1406769"/>
            <a:ext cx="7890677" cy="4322945"/>
          </a:xfrm>
        </p:spPr>
      </p:pic>
    </p:spTree>
    <p:extLst>
      <p:ext uri="{BB962C8B-B14F-4D97-AF65-F5344CB8AC3E}">
        <p14:creationId xmlns:p14="http://schemas.microsoft.com/office/powerpoint/2010/main" val="21431752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Earth’s Systems, Structures and Processes (Hydrology) </a:t>
            </a:r>
            <a:endParaRPr lang="en-US" dirty="0"/>
          </a:p>
        </p:txBody>
      </p:sp>
      <p:sp>
        <p:nvSpPr>
          <p:cNvPr id="3" name="Content Placeholder 2"/>
          <p:cNvSpPr>
            <a:spLocks noGrp="1"/>
          </p:cNvSpPr>
          <p:nvPr>
            <p:ph idx="1"/>
          </p:nvPr>
        </p:nvSpPr>
        <p:spPr>
          <a:xfrm>
            <a:off x="1120000" y="1989747"/>
            <a:ext cx="10233800" cy="4598621"/>
          </a:xfrm>
        </p:spPr>
        <p:txBody>
          <a:bodyPr>
            <a:normAutofit lnSpcReduction="10000"/>
          </a:bodyPr>
          <a:lstStyle/>
          <a:p>
            <a:r>
              <a:rPr lang="en-US" dirty="0"/>
              <a:t>8.E.1.1 Explain the structure of the hydrosphere including: </a:t>
            </a:r>
          </a:p>
          <a:p>
            <a:pPr lvl="1"/>
            <a:r>
              <a:rPr lang="en-US" dirty="0" smtClean="0"/>
              <a:t>Water </a:t>
            </a:r>
            <a:r>
              <a:rPr lang="en-US" dirty="0"/>
              <a:t>distribution on earth </a:t>
            </a:r>
            <a:endParaRPr lang="en-US" dirty="0" smtClean="0"/>
          </a:p>
          <a:p>
            <a:pPr lvl="1"/>
            <a:r>
              <a:rPr lang="en-US" dirty="0" smtClean="0"/>
              <a:t> </a:t>
            </a:r>
            <a:r>
              <a:rPr lang="en-US" dirty="0"/>
              <a:t>Local river basin and water availability </a:t>
            </a:r>
            <a:endParaRPr lang="en-US" dirty="0"/>
          </a:p>
          <a:p>
            <a:pPr marL="457200" lvl="1" indent="0">
              <a:buNone/>
            </a:pPr>
            <a:endParaRPr lang="en-US" dirty="0" smtClean="0"/>
          </a:p>
          <a:p>
            <a:r>
              <a:rPr lang="en-US" dirty="0" smtClean="0"/>
              <a:t>8.E.1.2 </a:t>
            </a:r>
            <a:r>
              <a:rPr lang="en-US" dirty="0"/>
              <a:t>Summarize evidence that Earth’s oceans are a reservoir of nutrients, minerals, dissolved gases, and life forms: </a:t>
            </a:r>
          </a:p>
          <a:p>
            <a:pPr lvl="1"/>
            <a:r>
              <a:rPr lang="en-US" dirty="0" smtClean="0"/>
              <a:t>Estuaries </a:t>
            </a:r>
          </a:p>
          <a:p>
            <a:pPr lvl="1"/>
            <a:r>
              <a:rPr lang="en-US" dirty="0" smtClean="0"/>
              <a:t>Marine </a:t>
            </a:r>
            <a:r>
              <a:rPr lang="en-US" dirty="0"/>
              <a:t>ecosystems </a:t>
            </a:r>
          </a:p>
          <a:p>
            <a:pPr lvl="1"/>
            <a:r>
              <a:rPr lang="en-US" dirty="0" smtClean="0"/>
              <a:t>Upwelling </a:t>
            </a:r>
          </a:p>
          <a:p>
            <a:pPr lvl="1"/>
            <a:r>
              <a:rPr lang="en-US" dirty="0" smtClean="0"/>
              <a:t>Behavior </a:t>
            </a:r>
            <a:r>
              <a:rPr lang="en-US" dirty="0"/>
              <a:t>of gases in the marine environment </a:t>
            </a:r>
          </a:p>
          <a:p>
            <a:pPr lvl="1"/>
            <a:r>
              <a:rPr lang="en-US" dirty="0" smtClean="0"/>
              <a:t>Value </a:t>
            </a:r>
            <a:r>
              <a:rPr lang="en-US" dirty="0"/>
              <a:t>and sustainability of marine </a:t>
            </a:r>
            <a:r>
              <a:rPr lang="en-US" dirty="0" smtClean="0"/>
              <a:t>resources</a:t>
            </a:r>
          </a:p>
          <a:p>
            <a:pPr lvl="1"/>
            <a:r>
              <a:rPr lang="en-US" dirty="0" smtClean="0"/>
              <a:t> </a:t>
            </a:r>
            <a:r>
              <a:rPr lang="en-US" dirty="0"/>
              <a:t>Deep ocean technology and understandings gained </a:t>
            </a:r>
            <a:endParaRPr lang="en-US" dirty="0" smtClean="0"/>
          </a:p>
        </p:txBody>
      </p:sp>
    </p:spTree>
    <p:extLst>
      <p:ext uri="{BB962C8B-B14F-4D97-AF65-F5344CB8AC3E}">
        <p14:creationId xmlns:p14="http://schemas.microsoft.com/office/powerpoint/2010/main" val="14213694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Earth’s Systems, Structures and Processes (Hydrology)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8.E.1.3 </a:t>
            </a:r>
            <a:r>
              <a:rPr lang="en-US" dirty="0"/>
              <a:t>Predict the safety and </a:t>
            </a:r>
            <a:r>
              <a:rPr lang="en-US" dirty="0" err="1"/>
              <a:t>potability</a:t>
            </a:r>
            <a:r>
              <a:rPr lang="en-US" dirty="0"/>
              <a:t> of water supplies in North Carolina based on physical and biological factors, including: </a:t>
            </a:r>
          </a:p>
          <a:p>
            <a:pPr lvl="1"/>
            <a:r>
              <a:rPr lang="en-US" dirty="0" smtClean="0"/>
              <a:t>Temperature </a:t>
            </a:r>
          </a:p>
          <a:p>
            <a:pPr lvl="1"/>
            <a:r>
              <a:rPr lang="en-US" dirty="0" smtClean="0"/>
              <a:t>Dissolved </a:t>
            </a:r>
            <a:r>
              <a:rPr lang="en-US" dirty="0"/>
              <a:t>oxygen </a:t>
            </a:r>
          </a:p>
          <a:p>
            <a:pPr lvl="1"/>
            <a:r>
              <a:rPr lang="en-US" dirty="0" smtClean="0"/>
              <a:t>pH </a:t>
            </a:r>
          </a:p>
          <a:p>
            <a:pPr lvl="1"/>
            <a:r>
              <a:rPr lang="en-US" dirty="0" smtClean="0"/>
              <a:t>Nitrates </a:t>
            </a:r>
            <a:r>
              <a:rPr lang="en-US" dirty="0"/>
              <a:t>and phosphates </a:t>
            </a:r>
          </a:p>
          <a:p>
            <a:pPr lvl="1"/>
            <a:r>
              <a:rPr lang="en-US" dirty="0" smtClean="0"/>
              <a:t>Turbidity </a:t>
            </a:r>
          </a:p>
          <a:p>
            <a:pPr lvl="1"/>
            <a:r>
              <a:rPr lang="en-US" dirty="0" smtClean="0"/>
              <a:t> </a:t>
            </a:r>
            <a:r>
              <a:rPr lang="en-US" dirty="0"/>
              <a:t>Bio-indicators </a:t>
            </a:r>
            <a:endParaRPr lang="en-US" dirty="0" smtClean="0"/>
          </a:p>
          <a:p>
            <a:r>
              <a:rPr lang="en-US" dirty="0" smtClean="0"/>
              <a:t>8.E.1.4 </a:t>
            </a:r>
            <a:r>
              <a:rPr lang="en-US" dirty="0"/>
              <a:t>Conclude that the good health of humans requires: </a:t>
            </a:r>
          </a:p>
          <a:p>
            <a:pPr lvl="1"/>
            <a:r>
              <a:rPr lang="en-US" dirty="0" smtClean="0"/>
              <a:t>Monitoring </a:t>
            </a:r>
            <a:r>
              <a:rPr lang="en-US" dirty="0"/>
              <a:t>of the hydrosphere </a:t>
            </a:r>
            <a:endParaRPr lang="en-US" dirty="0" smtClean="0"/>
          </a:p>
          <a:p>
            <a:pPr lvl="1"/>
            <a:r>
              <a:rPr lang="en-US" dirty="0" smtClean="0"/>
              <a:t>Water </a:t>
            </a:r>
            <a:r>
              <a:rPr lang="en-US" dirty="0"/>
              <a:t>quality standards </a:t>
            </a:r>
          </a:p>
          <a:p>
            <a:pPr lvl="1"/>
            <a:r>
              <a:rPr lang="en-US" dirty="0" smtClean="0"/>
              <a:t>Methods </a:t>
            </a:r>
            <a:r>
              <a:rPr lang="en-US" dirty="0"/>
              <a:t>of water treatment </a:t>
            </a:r>
          </a:p>
          <a:p>
            <a:pPr lvl="1"/>
            <a:r>
              <a:rPr lang="en-US" dirty="0" smtClean="0"/>
              <a:t>Maintaining </a:t>
            </a:r>
            <a:r>
              <a:rPr lang="en-US" dirty="0"/>
              <a:t>safe water quality </a:t>
            </a:r>
          </a:p>
          <a:p>
            <a:pPr lvl="1"/>
            <a:r>
              <a:rPr lang="en-US" dirty="0" smtClean="0"/>
              <a:t>Stewardship </a:t>
            </a:r>
            <a:endParaRPr lang="en-US" dirty="0"/>
          </a:p>
        </p:txBody>
      </p:sp>
    </p:spTree>
    <p:extLst>
      <p:ext uri="{BB962C8B-B14F-4D97-AF65-F5344CB8AC3E}">
        <p14:creationId xmlns:p14="http://schemas.microsoft.com/office/powerpoint/2010/main" val="38488024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Properties of Water</a:t>
            </a:r>
            <a:endParaRPr lang="en-US" dirty="0"/>
          </a:p>
        </p:txBody>
      </p:sp>
      <p:sp>
        <p:nvSpPr>
          <p:cNvPr id="3" name="Content Placeholder 2"/>
          <p:cNvSpPr>
            <a:spLocks noGrp="1"/>
          </p:cNvSpPr>
          <p:nvPr>
            <p:ph idx="1"/>
          </p:nvPr>
        </p:nvSpPr>
        <p:spPr/>
        <p:txBody>
          <a:bodyPr/>
          <a:lstStyle/>
          <a:p>
            <a:pPr marL="0" lvl="0" indent="0">
              <a:buNone/>
            </a:pPr>
            <a:r>
              <a:rPr lang="en-US" dirty="0" smtClean="0"/>
              <a:t>1. Explain </a:t>
            </a:r>
            <a:r>
              <a:rPr lang="en-US" dirty="0"/>
              <a:t>the difference between cohesion and adhesion.</a:t>
            </a:r>
          </a:p>
          <a:p>
            <a:pPr marL="0" lvl="0" indent="0">
              <a:buNone/>
            </a:pPr>
            <a:r>
              <a:rPr lang="en-US" dirty="0" smtClean="0"/>
              <a:t>2. Explain </a:t>
            </a:r>
            <a:r>
              <a:rPr lang="en-US" dirty="0"/>
              <a:t>how the surface tension of water can allow small insects to walk on it without falling through. </a:t>
            </a:r>
          </a:p>
          <a:p>
            <a:pPr marL="0" lvl="0" indent="0">
              <a:buNone/>
            </a:pPr>
            <a:r>
              <a:rPr lang="en-US" dirty="0" smtClean="0"/>
              <a:t>3. Explain </a:t>
            </a:r>
            <a:r>
              <a:rPr lang="en-US" dirty="0"/>
              <a:t>why the water coming out of a faucet will move towards a balloon that has been rubbed on hair?  </a:t>
            </a:r>
          </a:p>
          <a:p>
            <a:pPr marL="0" lvl="0" indent="0">
              <a:buNone/>
            </a:pPr>
            <a:r>
              <a:rPr lang="en-US" dirty="0" smtClean="0"/>
              <a:t>4. Explain </a:t>
            </a:r>
            <a:r>
              <a:rPr lang="en-US" dirty="0"/>
              <a:t>how water and oil will act when mixed (use the term density).</a:t>
            </a:r>
          </a:p>
          <a:p>
            <a:pPr marL="0" lvl="0" indent="0">
              <a:buNone/>
            </a:pPr>
            <a:r>
              <a:rPr lang="en-US" dirty="0" smtClean="0"/>
              <a:t>5. Using </a:t>
            </a:r>
            <a:r>
              <a:rPr lang="en-US" dirty="0"/>
              <a:t>the term specific heat, explain why water takes more time to heat up and cool off than land does. </a:t>
            </a:r>
          </a:p>
          <a:p>
            <a:endParaRPr lang="en-US" dirty="0"/>
          </a:p>
        </p:txBody>
      </p:sp>
    </p:spTree>
    <p:extLst>
      <p:ext uri="{BB962C8B-B14F-4D97-AF65-F5344CB8AC3E}">
        <p14:creationId xmlns:p14="http://schemas.microsoft.com/office/powerpoint/2010/main" val="3777586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Distribution of Water</a:t>
            </a:r>
            <a:endParaRPr lang="en-US" dirty="0"/>
          </a:p>
        </p:txBody>
      </p:sp>
      <p:sp>
        <p:nvSpPr>
          <p:cNvPr id="3" name="Content Placeholder 2"/>
          <p:cNvSpPr>
            <a:spLocks noGrp="1"/>
          </p:cNvSpPr>
          <p:nvPr>
            <p:ph idx="1"/>
          </p:nvPr>
        </p:nvSpPr>
        <p:spPr/>
        <p:txBody>
          <a:bodyPr/>
          <a:lstStyle/>
          <a:p>
            <a:pPr marL="0" lvl="0" indent="0">
              <a:buNone/>
            </a:pPr>
            <a:r>
              <a:rPr lang="en-US" dirty="0" smtClean="0"/>
              <a:t>1. Describe </a:t>
            </a:r>
            <a:r>
              <a:rPr lang="en-US" dirty="0"/>
              <a:t>the distribution of water on Earth (ocean, lakes, rivers, glaciers, </a:t>
            </a:r>
            <a:r>
              <a:rPr lang="en-US" dirty="0" err="1"/>
              <a:t>etc</a:t>
            </a:r>
            <a:r>
              <a:rPr lang="en-US" dirty="0"/>
              <a:t>). </a:t>
            </a:r>
          </a:p>
          <a:p>
            <a:pPr marL="0" lvl="0" indent="0">
              <a:buNone/>
            </a:pPr>
            <a:r>
              <a:rPr lang="en-US" dirty="0" smtClean="0"/>
              <a:t>2. Explain </a:t>
            </a:r>
            <a:r>
              <a:rPr lang="en-US" dirty="0"/>
              <a:t>what an estuary is and why they have high levels of biodiversity. </a:t>
            </a:r>
          </a:p>
          <a:p>
            <a:pPr marL="0" lvl="0" indent="0">
              <a:buNone/>
            </a:pPr>
            <a:r>
              <a:rPr lang="en-US" dirty="0" smtClean="0"/>
              <a:t>3. Discuss </a:t>
            </a:r>
            <a:r>
              <a:rPr lang="en-US" dirty="0"/>
              <a:t>the interactions that take place between the ocean and the atmosphere that effect weather. </a:t>
            </a:r>
          </a:p>
          <a:p>
            <a:pPr marL="0" lvl="0" indent="0">
              <a:buNone/>
            </a:pPr>
            <a:r>
              <a:rPr lang="en-US" dirty="0" smtClean="0"/>
              <a:t>4. Describe </a:t>
            </a:r>
            <a:r>
              <a:rPr lang="en-US" dirty="0"/>
              <a:t>what upwelling is and why fishermen like to fish in areas where upwelling happens.</a:t>
            </a:r>
          </a:p>
          <a:p>
            <a:pPr marL="0" indent="0">
              <a:buNone/>
            </a:pPr>
            <a:endParaRPr lang="en-US" dirty="0"/>
          </a:p>
        </p:txBody>
      </p:sp>
    </p:spTree>
    <p:extLst>
      <p:ext uri="{BB962C8B-B14F-4D97-AF65-F5344CB8AC3E}">
        <p14:creationId xmlns:p14="http://schemas.microsoft.com/office/powerpoint/2010/main" val="4816491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Ocean Zones</a:t>
            </a:r>
            <a:endParaRPr lang="en-US" dirty="0"/>
          </a:p>
        </p:txBody>
      </p:sp>
      <p:sp>
        <p:nvSpPr>
          <p:cNvPr id="3" name="Content Placeholder 2"/>
          <p:cNvSpPr>
            <a:spLocks noGrp="1"/>
          </p:cNvSpPr>
          <p:nvPr>
            <p:ph idx="1"/>
          </p:nvPr>
        </p:nvSpPr>
        <p:spPr/>
        <p:txBody>
          <a:bodyPr>
            <a:normAutofit lnSpcReduction="10000"/>
          </a:bodyPr>
          <a:lstStyle/>
          <a:p>
            <a:pPr marL="514350" lvl="0" indent="-514350">
              <a:buAutoNum type="arabicPeriod"/>
            </a:pPr>
            <a:r>
              <a:rPr lang="en-US" dirty="0" smtClean="0"/>
              <a:t>Explain </a:t>
            </a:r>
            <a:r>
              <a:rPr lang="en-US" dirty="0"/>
              <a:t>the difference between the photic and the aphotic zone of the ocean</a:t>
            </a:r>
            <a:r>
              <a:rPr lang="en-US" dirty="0" smtClean="0"/>
              <a:t>.</a:t>
            </a:r>
          </a:p>
          <a:p>
            <a:pPr marL="0" lvl="0" indent="0">
              <a:buNone/>
            </a:pPr>
            <a:endParaRPr lang="en-US" dirty="0"/>
          </a:p>
          <a:p>
            <a:pPr marL="0" lvl="0" indent="0">
              <a:buNone/>
            </a:pPr>
            <a:r>
              <a:rPr lang="en-US" dirty="0" smtClean="0"/>
              <a:t>2. Most </a:t>
            </a:r>
            <a:r>
              <a:rPr lang="en-US" dirty="0"/>
              <a:t>of the ocean’s autotrophs live in the photic zone.  Explain why. </a:t>
            </a:r>
            <a:endParaRPr lang="en-US" dirty="0"/>
          </a:p>
          <a:p>
            <a:pPr marL="0" lvl="0" indent="0">
              <a:buNone/>
            </a:pPr>
            <a:endParaRPr lang="en-US" dirty="0"/>
          </a:p>
          <a:p>
            <a:pPr marL="0" lvl="0" indent="0">
              <a:buNone/>
            </a:pPr>
            <a:r>
              <a:rPr lang="en-US" dirty="0" smtClean="0"/>
              <a:t>3. Explain </a:t>
            </a:r>
            <a:r>
              <a:rPr lang="en-US" dirty="0"/>
              <a:t>the living conditions that extremophiles live in</a:t>
            </a:r>
            <a:r>
              <a:rPr lang="en-US" dirty="0" smtClean="0"/>
              <a:t>.</a:t>
            </a:r>
          </a:p>
          <a:p>
            <a:pPr marL="0" lvl="0" indent="0">
              <a:buNone/>
            </a:pPr>
            <a:endParaRPr lang="en-US" dirty="0"/>
          </a:p>
          <a:p>
            <a:pPr marL="0" lvl="0" indent="0">
              <a:buNone/>
            </a:pPr>
            <a:r>
              <a:rPr lang="en-US" dirty="0" smtClean="0"/>
              <a:t>4. Why </a:t>
            </a:r>
            <a:r>
              <a:rPr lang="en-US" dirty="0"/>
              <a:t>is it important for scientists to study hydrothermal vent systems</a:t>
            </a:r>
            <a:r>
              <a:rPr lang="en-US" dirty="0" smtClean="0"/>
              <a:t>?</a:t>
            </a:r>
            <a:endParaRPr lang="en-US" dirty="0"/>
          </a:p>
        </p:txBody>
      </p:sp>
    </p:spTree>
    <p:extLst>
      <p:ext uri="{BB962C8B-B14F-4D97-AF65-F5344CB8AC3E}">
        <p14:creationId xmlns:p14="http://schemas.microsoft.com/office/powerpoint/2010/main" val="37586269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246454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Answers</a:t>
            </a:r>
            <a:endParaRPr lang="en-US" dirty="0"/>
          </a:p>
        </p:txBody>
      </p:sp>
      <p:sp>
        <p:nvSpPr>
          <p:cNvPr id="3" name="Content Placeholder 2"/>
          <p:cNvSpPr>
            <a:spLocks noGrp="1"/>
          </p:cNvSpPr>
          <p:nvPr>
            <p:ph idx="1"/>
          </p:nvPr>
        </p:nvSpPr>
        <p:spPr/>
        <p:txBody>
          <a:bodyPr/>
          <a:lstStyle/>
          <a:p>
            <a:r>
              <a:rPr lang="en-US" dirty="0" smtClean="0"/>
              <a:t>Protons= 13</a:t>
            </a:r>
            <a:endParaRPr lang="en-US" dirty="0"/>
          </a:p>
          <a:p>
            <a:r>
              <a:rPr lang="en-US" dirty="0" smtClean="0"/>
              <a:t>Neutrons= 14</a:t>
            </a:r>
            <a:endParaRPr lang="en-US" dirty="0"/>
          </a:p>
          <a:p>
            <a:r>
              <a:rPr lang="en-US" dirty="0" smtClean="0"/>
              <a:t>Electrons= 13</a:t>
            </a:r>
            <a:endParaRPr lang="en-US" dirty="0"/>
          </a:p>
          <a:p>
            <a:r>
              <a:rPr lang="en-US" dirty="0"/>
              <a:t> </a:t>
            </a:r>
            <a:r>
              <a:rPr lang="en-US" dirty="0" smtClean="0"/>
              <a:t>Atomic #= 13</a:t>
            </a:r>
            <a:endParaRPr lang="en-US" dirty="0"/>
          </a:p>
          <a:p>
            <a:r>
              <a:rPr lang="en-US" dirty="0"/>
              <a:t> </a:t>
            </a:r>
            <a:r>
              <a:rPr lang="en-US" dirty="0" smtClean="0"/>
              <a:t>Atomic </a:t>
            </a:r>
            <a:r>
              <a:rPr lang="en-US" dirty="0"/>
              <a:t>Mass</a:t>
            </a:r>
            <a:r>
              <a:rPr lang="en-US" dirty="0" smtClean="0"/>
              <a:t>= 26.98154 (27) </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3374" y="1825625"/>
            <a:ext cx="2061752" cy="2479675"/>
          </a:xfrm>
          <a:prstGeom prst="rect">
            <a:avLst/>
          </a:prstGeom>
        </p:spPr>
      </p:pic>
    </p:spTree>
    <p:extLst>
      <p:ext uri="{BB962C8B-B14F-4D97-AF65-F5344CB8AC3E}">
        <p14:creationId xmlns:p14="http://schemas.microsoft.com/office/powerpoint/2010/main" val="39508569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Ocean Zones </a:t>
            </a:r>
            <a:endParaRPr lang="en-US" dirty="0"/>
          </a:p>
        </p:txBody>
      </p:sp>
      <p:sp>
        <p:nvSpPr>
          <p:cNvPr id="3" name="Content Placeholder 2"/>
          <p:cNvSpPr>
            <a:spLocks noGrp="1"/>
          </p:cNvSpPr>
          <p:nvPr>
            <p:ph idx="1"/>
          </p:nvPr>
        </p:nvSpPr>
        <p:spPr>
          <a:xfrm>
            <a:off x="1120000" y="1825625"/>
            <a:ext cx="4636031" cy="4351338"/>
          </a:xfrm>
        </p:spPr>
        <p:txBody>
          <a:bodyPr>
            <a:normAutofit fontScale="92500" lnSpcReduction="10000"/>
          </a:bodyPr>
          <a:lstStyle/>
          <a:p>
            <a:pPr marL="0" lvl="0" indent="0">
              <a:buNone/>
            </a:pPr>
            <a:r>
              <a:rPr lang="en-US" dirty="0"/>
              <a:t>5. Explain the difference in hydrothermal vents and cold seeps</a:t>
            </a:r>
            <a:r>
              <a:rPr lang="en-US" dirty="0" smtClean="0"/>
              <a:t>.</a:t>
            </a:r>
          </a:p>
          <a:p>
            <a:pPr marL="0" lvl="0" indent="0">
              <a:buNone/>
            </a:pPr>
            <a:endParaRPr lang="en-US" dirty="0"/>
          </a:p>
          <a:p>
            <a:pPr marL="0" lvl="0" indent="0">
              <a:buNone/>
            </a:pPr>
            <a:r>
              <a:rPr lang="en-US" dirty="0"/>
              <a:t>6. Explain why organisms depend on chemosynthesis and not photosynthesis in the benthic layer of the ocean</a:t>
            </a:r>
            <a:r>
              <a:rPr lang="en-US" dirty="0" smtClean="0"/>
              <a:t>.</a:t>
            </a:r>
          </a:p>
          <a:p>
            <a:pPr marL="0" lvl="0" indent="0">
              <a:buNone/>
            </a:pPr>
            <a:endParaRPr lang="en-US" dirty="0"/>
          </a:p>
          <a:p>
            <a:pPr marL="0" lvl="0" indent="0">
              <a:buNone/>
            </a:pPr>
            <a:r>
              <a:rPr lang="en-US" dirty="0"/>
              <a:t>7. Which type of organisms are producers at vent communities?</a:t>
            </a:r>
          </a:p>
          <a:p>
            <a:pPr marL="0"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825625"/>
            <a:ext cx="5080000" cy="4400062"/>
          </a:xfrm>
          <a:prstGeom prst="rect">
            <a:avLst/>
          </a:prstGeom>
        </p:spPr>
      </p:pic>
    </p:spTree>
    <p:extLst>
      <p:ext uri="{BB962C8B-B14F-4D97-AF65-F5344CB8AC3E}">
        <p14:creationId xmlns:p14="http://schemas.microsoft.com/office/powerpoint/2010/main" val="12340514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Water Quality</a:t>
            </a:r>
            <a:endParaRPr lang="en-US" dirty="0"/>
          </a:p>
        </p:txBody>
      </p:sp>
      <p:sp>
        <p:nvSpPr>
          <p:cNvPr id="3" name="Content Placeholder 2"/>
          <p:cNvSpPr>
            <a:spLocks noGrp="1"/>
          </p:cNvSpPr>
          <p:nvPr>
            <p:ph idx="1"/>
          </p:nvPr>
        </p:nvSpPr>
        <p:spPr/>
        <p:txBody>
          <a:bodyPr>
            <a:normAutofit fontScale="92500" lnSpcReduction="10000"/>
          </a:bodyPr>
          <a:lstStyle/>
          <a:p>
            <a:pPr marL="0" lvl="0" indent="0">
              <a:buNone/>
            </a:pPr>
            <a:r>
              <a:rPr lang="en-US" dirty="0" smtClean="0"/>
              <a:t>1. Explain </a:t>
            </a:r>
            <a:r>
              <a:rPr lang="en-US" dirty="0"/>
              <a:t>the difference between physical, chemical and biological variables when determining the health of a body of water</a:t>
            </a:r>
            <a:r>
              <a:rPr lang="en-US" dirty="0" smtClean="0"/>
              <a:t>.</a:t>
            </a:r>
          </a:p>
          <a:p>
            <a:pPr marL="0" lvl="0" indent="0">
              <a:buNone/>
            </a:pPr>
            <a:endParaRPr lang="en-US" dirty="0"/>
          </a:p>
          <a:p>
            <a:pPr marL="0" lvl="0" indent="0">
              <a:buNone/>
            </a:pPr>
            <a:r>
              <a:rPr lang="en-US" dirty="0" smtClean="0"/>
              <a:t>2. A </a:t>
            </a:r>
            <a:r>
              <a:rPr lang="en-US" dirty="0"/>
              <a:t>sample is taken from a body of water.  It has high turbidity, low DO, a pH of 3 and a temperature of 20 degrees F.  State whether this body of water has high or low diversity and why</a:t>
            </a:r>
            <a:r>
              <a:rPr lang="en-US" dirty="0" smtClean="0"/>
              <a:t>.</a:t>
            </a:r>
          </a:p>
          <a:p>
            <a:pPr marL="0" lvl="0" indent="0">
              <a:buNone/>
            </a:pPr>
            <a:endParaRPr lang="en-US" dirty="0"/>
          </a:p>
          <a:p>
            <a:pPr marL="0" lvl="0" indent="0">
              <a:buNone/>
            </a:pPr>
            <a:r>
              <a:rPr lang="en-US" dirty="0" smtClean="0"/>
              <a:t>3. Explain </a:t>
            </a:r>
            <a:r>
              <a:rPr lang="en-US" dirty="0"/>
              <a:t>the difference between point and non-point source pollution and give an example of each. </a:t>
            </a:r>
            <a:endParaRPr lang="en-US" dirty="0" smtClean="0"/>
          </a:p>
          <a:p>
            <a:pPr marL="0" lvl="0" indent="0">
              <a:buNone/>
            </a:pPr>
            <a:endParaRPr lang="en-US" dirty="0"/>
          </a:p>
          <a:p>
            <a:pPr marL="0" lvl="0" indent="0">
              <a:buNone/>
            </a:pPr>
            <a:r>
              <a:rPr lang="en-US" dirty="0" smtClean="0"/>
              <a:t>4. Explain </a:t>
            </a:r>
            <a:r>
              <a:rPr lang="en-US" dirty="0"/>
              <a:t>the difference between potable and non-potable water. </a:t>
            </a:r>
          </a:p>
          <a:p>
            <a:pPr marL="0" indent="0">
              <a:buNone/>
            </a:pPr>
            <a:endParaRPr lang="en-US" dirty="0"/>
          </a:p>
        </p:txBody>
      </p:sp>
    </p:spTree>
    <p:extLst>
      <p:ext uri="{BB962C8B-B14F-4D97-AF65-F5344CB8AC3E}">
        <p14:creationId xmlns:p14="http://schemas.microsoft.com/office/powerpoint/2010/main" val="19790655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8485" y="1758462"/>
            <a:ext cx="7055921" cy="3407813"/>
          </a:xfrm>
        </p:spPr>
      </p:pic>
    </p:spTree>
    <p:extLst>
      <p:ext uri="{BB962C8B-B14F-4D97-AF65-F5344CB8AC3E}">
        <p14:creationId xmlns:p14="http://schemas.microsoft.com/office/powerpoint/2010/main" val="11228728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Water Quality </a:t>
            </a:r>
            <a:endParaRPr lang="en-US" dirty="0"/>
          </a:p>
        </p:txBody>
      </p:sp>
      <p:sp>
        <p:nvSpPr>
          <p:cNvPr id="3" name="Content Placeholder 2"/>
          <p:cNvSpPr>
            <a:spLocks noGrp="1"/>
          </p:cNvSpPr>
          <p:nvPr>
            <p:ph idx="1"/>
          </p:nvPr>
        </p:nvSpPr>
        <p:spPr/>
        <p:txBody>
          <a:bodyPr/>
          <a:lstStyle/>
          <a:p>
            <a:pPr marL="0" lvl="0" indent="0">
              <a:buNone/>
            </a:pPr>
            <a:r>
              <a:rPr lang="en-US" dirty="0"/>
              <a:t>5. Summarize the 5 steps taken to clean drinking water. </a:t>
            </a:r>
          </a:p>
          <a:p>
            <a:pPr marL="0" lvl="0" indent="0">
              <a:buNone/>
            </a:pPr>
            <a:endParaRPr lang="en-US" dirty="0"/>
          </a:p>
          <a:p>
            <a:pPr marL="0" lvl="0" indent="0">
              <a:buNone/>
            </a:pPr>
            <a:r>
              <a:rPr lang="en-US" dirty="0"/>
              <a:t>6. How do levels of Nitrogen (N) and Phosphorous (P) affect levels of DO in water and how do they lead to eutrophication</a:t>
            </a:r>
            <a:r>
              <a:rPr lang="en-US" dirty="0" smtClean="0"/>
              <a:t>?</a:t>
            </a:r>
          </a:p>
          <a:p>
            <a:pPr marL="0" lvl="0" indent="0">
              <a:buNone/>
            </a:pPr>
            <a:endParaRPr lang="en-US" dirty="0"/>
          </a:p>
          <a:p>
            <a:pPr marL="0" lvl="0" indent="0">
              <a:buNone/>
            </a:pPr>
            <a:r>
              <a:rPr lang="en-US" dirty="0"/>
              <a:t>7. Explain how </a:t>
            </a:r>
            <a:r>
              <a:rPr lang="en-US" dirty="0" err="1"/>
              <a:t>bioindicators</a:t>
            </a:r>
            <a:r>
              <a:rPr lang="en-US" dirty="0"/>
              <a:t> can be used to determine the health of a body of water. Give an example.</a:t>
            </a:r>
          </a:p>
          <a:p>
            <a:endParaRPr lang="en-US" dirty="0"/>
          </a:p>
        </p:txBody>
      </p:sp>
    </p:spTree>
    <p:extLst>
      <p:ext uri="{BB962C8B-B14F-4D97-AF65-F5344CB8AC3E}">
        <p14:creationId xmlns:p14="http://schemas.microsoft.com/office/powerpoint/2010/main" val="32175032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298" y="345098"/>
            <a:ext cx="8113102" cy="6191250"/>
          </a:xfrm>
          <a:prstGeom prst="rect">
            <a:avLst/>
          </a:prstGeom>
        </p:spPr>
      </p:pic>
    </p:spTree>
    <p:extLst>
      <p:ext uri="{BB962C8B-B14F-4D97-AF65-F5344CB8AC3E}">
        <p14:creationId xmlns:p14="http://schemas.microsoft.com/office/powerpoint/2010/main" val="19355104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0406" y="1691359"/>
            <a:ext cx="9944100" cy="2908300"/>
          </a:xfrm>
        </p:spPr>
      </p:pic>
    </p:spTree>
    <p:extLst>
      <p:ext uri="{BB962C8B-B14F-4D97-AF65-F5344CB8AC3E}">
        <p14:creationId xmlns:p14="http://schemas.microsoft.com/office/powerpoint/2010/main" val="6139789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Water Resources</a:t>
            </a:r>
            <a:endParaRPr lang="en-US" dirty="0"/>
          </a:p>
        </p:txBody>
      </p:sp>
      <p:sp>
        <p:nvSpPr>
          <p:cNvPr id="3" name="Content Placeholder 2"/>
          <p:cNvSpPr>
            <a:spLocks noGrp="1"/>
          </p:cNvSpPr>
          <p:nvPr>
            <p:ph idx="1"/>
          </p:nvPr>
        </p:nvSpPr>
        <p:spPr/>
        <p:txBody>
          <a:bodyPr/>
          <a:lstStyle/>
          <a:p>
            <a:pPr marL="0" lvl="0" indent="0">
              <a:buNone/>
            </a:pPr>
            <a:r>
              <a:rPr lang="en-US" dirty="0" smtClean="0"/>
              <a:t>1. Explain </a:t>
            </a:r>
            <a:r>
              <a:rPr lang="en-US" dirty="0"/>
              <a:t>how why the ocean is important for the following:</a:t>
            </a:r>
          </a:p>
          <a:p>
            <a:pPr lvl="1"/>
            <a:r>
              <a:rPr lang="en-US" dirty="0"/>
              <a:t>Fishing</a:t>
            </a:r>
          </a:p>
          <a:p>
            <a:pPr lvl="1"/>
            <a:r>
              <a:rPr lang="en-US" dirty="0"/>
              <a:t>Shipping </a:t>
            </a:r>
          </a:p>
          <a:p>
            <a:pPr lvl="1"/>
            <a:r>
              <a:rPr lang="en-US" dirty="0"/>
              <a:t>Tourism</a:t>
            </a:r>
          </a:p>
          <a:p>
            <a:pPr lvl="1"/>
            <a:r>
              <a:rPr lang="en-US" dirty="0"/>
              <a:t>Mining </a:t>
            </a:r>
          </a:p>
          <a:p>
            <a:pPr lvl="1"/>
            <a:r>
              <a:rPr lang="en-US" dirty="0"/>
              <a:t>Drilling for </a:t>
            </a:r>
            <a:r>
              <a:rPr lang="en-US" dirty="0" smtClean="0"/>
              <a:t>Oil</a:t>
            </a:r>
          </a:p>
          <a:p>
            <a:pPr marL="457200" lvl="1" indent="0">
              <a:buNone/>
            </a:pPr>
            <a:endParaRPr lang="en-US" dirty="0" smtClean="0"/>
          </a:p>
          <a:p>
            <a:pPr marL="0" lvl="0" indent="0">
              <a:buNone/>
            </a:pPr>
            <a:r>
              <a:rPr lang="en-US" dirty="0" smtClean="0"/>
              <a:t>2. Explain </a:t>
            </a:r>
            <a:r>
              <a:rPr lang="en-US" dirty="0"/>
              <a:t>how each of the following above activities are harmful to the ocean</a:t>
            </a:r>
          </a:p>
          <a:p>
            <a:endParaRPr lang="en-US" dirty="0"/>
          </a:p>
        </p:txBody>
      </p:sp>
    </p:spTree>
    <p:extLst>
      <p:ext uri="{BB962C8B-B14F-4D97-AF65-F5344CB8AC3E}">
        <p14:creationId xmlns:p14="http://schemas.microsoft.com/office/powerpoint/2010/main" val="3735509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8.P.1.2: Valence Electrons</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smtClean="0"/>
              <a:t>Calculate </a:t>
            </a:r>
            <a:r>
              <a:rPr lang="en-US" dirty="0"/>
              <a:t>the number of valence electrons for an atom of Br. </a:t>
            </a:r>
            <a:endParaRPr lang="en-US" dirty="0" smtClean="0"/>
          </a:p>
          <a:p>
            <a:pPr marL="0" lvl="0" indent="0">
              <a:buNone/>
            </a:pPr>
            <a:endParaRPr lang="en-US" dirty="0" smtClean="0"/>
          </a:p>
          <a:p>
            <a:pPr marL="0" lvl="0" indent="0">
              <a:buNone/>
            </a:pPr>
            <a:r>
              <a:rPr lang="en-US" dirty="0" smtClean="0"/>
              <a:t>2.  Draw </a:t>
            </a:r>
            <a:r>
              <a:rPr lang="en-US" dirty="0"/>
              <a:t>a Lewis Dot Diagram for an atom of </a:t>
            </a:r>
            <a:r>
              <a:rPr lang="en-US" dirty="0" smtClean="0"/>
              <a:t>Br.</a:t>
            </a:r>
          </a:p>
          <a:p>
            <a:pPr marL="514350" lvl="0" indent="-514350">
              <a:buFont typeface="+mj-lt"/>
              <a:buAutoNum type="arabicPeriod"/>
            </a:pPr>
            <a:endParaRPr lang="en-US" dirty="0" smtClean="0"/>
          </a:p>
          <a:p>
            <a:pPr marL="0" lvl="0" indent="0">
              <a:buNone/>
            </a:pPr>
            <a:r>
              <a:rPr lang="en-US" dirty="0" smtClean="0"/>
              <a:t>3.  Draw </a:t>
            </a:r>
            <a:r>
              <a:rPr lang="en-US" dirty="0"/>
              <a:t>a Bohr Model for an atom of </a:t>
            </a:r>
            <a:r>
              <a:rPr lang="en-US" dirty="0" smtClean="0"/>
              <a:t>Li.</a:t>
            </a:r>
          </a:p>
          <a:p>
            <a:pPr marL="514350" lvl="0" indent="-514350">
              <a:buFont typeface="+mj-lt"/>
              <a:buAutoNum type="arabicPeriod"/>
            </a:pPr>
            <a:endParaRPr lang="en-US" dirty="0" smtClean="0"/>
          </a:p>
          <a:p>
            <a:pPr marL="0" indent="0">
              <a:buNone/>
            </a:pPr>
            <a:r>
              <a:rPr lang="en-US" dirty="0" smtClean="0"/>
              <a:t>4.  Explain </a:t>
            </a:r>
            <a:r>
              <a:rPr lang="en-US" dirty="0"/>
              <a:t>why it is likely for the atom of Lithium and the atom of </a:t>
            </a:r>
            <a:r>
              <a:rPr lang="en-US" dirty="0" smtClean="0"/>
              <a:t>   </a:t>
            </a:r>
          </a:p>
          <a:p>
            <a:pPr marL="0" indent="0">
              <a:buNone/>
            </a:pPr>
            <a:r>
              <a:rPr lang="en-US" dirty="0"/>
              <a:t> </a:t>
            </a:r>
            <a:r>
              <a:rPr lang="en-US" dirty="0" smtClean="0"/>
              <a:t>     </a:t>
            </a:r>
            <a:r>
              <a:rPr lang="en-US" dirty="0" smtClean="0"/>
              <a:t>Bromine </a:t>
            </a:r>
            <a:r>
              <a:rPr lang="en-US" dirty="0"/>
              <a:t>to react.  </a:t>
            </a:r>
          </a:p>
          <a:p>
            <a:pPr marL="0" lvl="0" indent="0">
              <a:buNone/>
            </a:pPr>
            <a:endParaRPr lang="en-US" dirty="0"/>
          </a:p>
          <a:p>
            <a:pPr marL="0" indent="0">
              <a:buNone/>
            </a:pPr>
            <a:endParaRPr lang="en-US" dirty="0"/>
          </a:p>
        </p:txBody>
      </p:sp>
    </p:spTree>
    <p:extLst>
      <p:ext uri="{BB962C8B-B14F-4D97-AF65-F5344CB8AC3E}">
        <p14:creationId xmlns:p14="http://schemas.microsoft.com/office/powerpoint/2010/main" val="728065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Answers</a:t>
            </a:r>
            <a:endParaRPr lang="en-US" dirty="0"/>
          </a:p>
        </p:txBody>
      </p:sp>
      <p:sp>
        <p:nvSpPr>
          <p:cNvPr id="3" name="Content Placeholder 2"/>
          <p:cNvSpPr>
            <a:spLocks noGrp="1"/>
          </p:cNvSpPr>
          <p:nvPr>
            <p:ph idx="1"/>
          </p:nvPr>
        </p:nvSpPr>
        <p:spPr>
          <a:xfrm>
            <a:off x="1120000" y="1860794"/>
            <a:ext cx="10233800" cy="4351338"/>
          </a:xfrm>
        </p:spPr>
        <p:txBody>
          <a:bodyPr>
            <a:normAutofit/>
          </a:bodyPr>
          <a:lstStyle/>
          <a:p>
            <a:pPr marL="514350" indent="-514350">
              <a:buAutoNum type="arabicPeriod"/>
            </a:pPr>
            <a:r>
              <a:rPr lang="en-US" dirty="0" smtClean="0"/>
              <a:t>Br has 7 valence electrons (in group 17)</a:t>
            </a:r>
          </a:p>
          <a:p>
            <a:pPr marL="514350" indent="-514350">
              <a:buAutoNum type="arabicPeriod"/>
            </a:pPr>
            <a:r>
              <a:rPr lang="en-US" dirty="0" smtClean="0"/>
              <a:t>                                                         3. </a:t>
            </a:r>
          </a:p>
          <a:p>
            <a:pPr marL="514350" indent="-514350">
              <a:buAutoNum type="arabicPeriod"/>
            </a:pPr>
            <a:endParaRPr lang="en-US" dirty="0"/>
          </a:p>
          <a:p>
            <a:pPr marL="514350" indent="-514350">
              <a:buAutoNum type="arabicPeriod"/>
            </a:pPr>
            <a:endParaRPr lang="en-US" dirty="0" smtClean="0"/>
          </a:p>
          <a:p>
            <a:pPr marL="514350" indent="-514350">
              <a:buAutoNum type="arabicPeriod"/>
            </a:pPr>
            <a:endParaRPr lang="en-US" dirty="0"/>
          </a:p>
          <a:p>
            <a:pPr marL="514350" indent="-514350">
              <a:buAutoNum type="arabicPeriod"/>
            </a:pPr>
            <a:endParaRPr lang="en-US" dirty="0" smtClean="0"/>
          </a:p>
          <a:p>
            <a:pPr marL="0" indent="0">
              <a:buNone/>
            </a:pPr>
            <a:r>
              <a:rPr lang="en-US" dirty="0" smtClean="0"/>
              <a:t>4. It is likely that Br and Li react because Li has one valence electron and Br has 7, which means that Li can help Br get 8 valence electrons which will make it nonreactive/stable (all atoms want 8 to be stable)</a:t>
            </a:r>
          </a:p>
          <a:p>
            <a:pPr marL="514350" indent="-514350">
              <a:buAutoNum type="arabicPeriod"/>
            </a:pPr>
            <a:endParaRPr lang="en-US" dirty="0" smtClean="0"/>
          </a:p>
          <a:p>
            <a:pPr marL="514350" indent="-514350">
              <a:buAutoNum type="arabicPeriod"/>
            </a:pPr>
            <a:endParaRPr lang="en-US" dirty="0"/>
          </a:p>
          <a:p>
            <a:pPr marL="514350" indent="-514350">
              <a:buAutoNum type="arabicPeriod"/>
            </a:pPr>
            <a:endParaRPr lang="en-US" dirty="0" smtClean="0"/>
          </a:p>
          <a:p>
            <a:pPr marL="514350" indent="-514350">
              <a:buAutoNum type="arabicPeriod"/>
            </a:pPr>
            <a:endParaRPr lang="en-US" dirty="0"/>
          </a:p>
          <a:p>
            <a:pPr marL="514350" indent="-514350">
              <a:buAutoNum type="arabicPeriod"/>
            </a:pPr>
            <a:endParaRPr lang="en-US" dirty="0" smtClean="0"/>
          </a:p>
          <a:p>
            <a:pPr marL="514350" indent="-514350">
              <a:buAutoNum type="arabicPeriod"/>
            </a:pPr>
            <a:endParaRPr lang="en-US" dirty="0"/>
          </a:p>
          <a:p>
            <a:pPr marL="514350" indent="-514350">
              <a:buAutoNum type="arabicPeriod"/>
            </a:pPr>
            <a:endParaRPr lang="en-US" dirty="0"/>
          </a:p>
        </p:txBody>
      </p:sp>
      <p:sp>
        <p:nvSpPr>
          <p:cNvPr id="4" name="AutoShape 2" descr="data:image/jpeg;base64,/9j/4AAQSkZJRgABAQAAAQABAAD/2wCEAAkGBhQQEBQQEhQWFRQVFxgYFBUUFxgUFBsVFxkXFBUYFhUcGyYgGBkjGRoUHy8gIykpLCwuGB8xNTAqNSYsLCkBCQoKDQwOFA8NDykYFBgpKSkpKSkpKSkpKSkpKSkpKSkpKSkpKSkpKSkpKSkpKSkpKSkpKSkpKSkpKSkpKSkpKf/AABEIAJwAtAMBIgACEQEDEQH/xAAcAAEAAgMBAQEAAAAAAAAAAAAABwgBBQYEAwL/xABIEAABAwIDBAMKCwcCBwAAAAABAAIDBBEFEiEGBzFBE1FhFiI0VHF0gZOz0hQXMjVTYnOClMLRCCNCUnKRoTOSFUNjorHB8P/EABYBAQEBAAAAAAAAAAAAAAAAAAABAv/EABYRAQEBAAAAAAAAAAAAAAAAAAABEf/aAAwDAQACEQMRAD8AnFERAREQFgrKwUEW70N6jqR5oqS3TD/VlIuGXFw1jeb7EEk6DtJ0iOXa6te4uNZU3JubTytFz1Na4AeQALx4rVOlnllf8t8j3O/qc4uItysTZeVRUo7Ab35o5WwVz+kid3omdbpGE8C8j5TOsnUcddVOYVOlafYKpdJhlI9/yjCy/wB0ZQdesAJCt+tNtXtLHh1M+pl1AsGMBs57z8lo8vXyAJ5LcqG/2g6h16OPXJ++dx0Lh0beHWATr9c9aqOGx7eVXVjy4zvibe7Y4HOia0chdpDneUlfPBd4tfSPD21EjxcZmTPdMx1uRzEkadRC5tFlVpti9r4sTphPGMrgcssZ1LH2uRfmCNQeYPXcLfqC9wVS4VlRGD3joQ4j6zHta0+gPf8A3U6BaQREQEREBERAREQEREBERAWCsogrxvY2Gko6qSrY0mnneXZhc5JHm7mu6gXEkHgb20tZcDZXClga9pa5oc0ixBAIIOhBB4jsXNS7ssNc4uNHFcm5sHAXPYDYehTF1X/Y/ZCbEqgQxAhgsZZbd6xh535uNjYcz1AEq0NFStijZEwWYxrWMHGzWjK0X56AL80GGxU7BHDG2Ng4NY0NHlsOfavSqguJ3q7GnEaQdELzwkuiHDMCAHx3PMgAjtaF2yxZBT2aFzHFj2lrmmzmuBDgRxBB1B7FhjC4hoBJJsANSSdAABqTfkFazGdj6OscH1FPHI4fxEWd5C4WJHYV+MI2KoqR/SQU0cb/AOYC7hy0JuR6FMVzW6PYZ+H075Zxaee1282RtvlaT/MSSTbsHK6kBLIqgiIgIiICIiAiIgJdaTajbCnw6LpKh9r6MY0ZpHnqa3/yTYDmdVHUv7Qbc5y0biy+hdOGut2tEZAPZmPlQTAi5nZDeDS4mCIXFsg1dFJYSAdYsSHDtBK6YFAXmrsSigaHTSMjaTYGR7WAmxNgXEXNgTbsXpUYb/8AwCn85HsZkHc91tH43T+vi95O62j8bp/Xxe8qoWRTVWv7raPxun9fF7yd1tH43T+vi95VQssWTUXBpqpkrA+NzXscLtcwhzSOsOGhX0uqfwVDo3B7HFjm6tcwljgeFw4WINrjSykLY3fLUUz2RVZM8GgLyLzMbrqD/wAy2lwdbDQ34tE/ovPQ17J42yxOD2PAc1zTcEHmCvQqCIiAiIgIiICIiAiIgqpthtG/EKyWocSWlxbED/DECcjQLm2mp7SStKvfj2Dvo6mWmkBzRvLbkWu25yOHY5uV3pXgWWnqwrFJKWZlRE7LJGQ5p7RyI5tI0I6rq2GE14qIIp2iwlYx4B1ID2h1iey9lUiCndI5sbBmc4hrWjiXONmgdpNgrZ4Dh3welggNrxxMYSOBLWgOI8puVYj3qMN//gFP5yPYzKT1GG//AMAp/OR7GZVENbNRh1bStcAQaiAEEAggysBBB4gi6s93JUfilP6iL3VWPZbw+k85g9qxWyUi1qe5Kj8Up/URe6nclR+KU/qIvdW2RVHB45uboJ48sUZp3gHK+Ik6m3ymOJDhp2HU2I4qBcewSSiqJKaYDPGbEi+Vw4hzbjVpFv8A4K2tlAe/ena3EY3AWL4Glx6yHyMH/aAFKN9uH2le8S0DyXCMdLETqGtuGvZx0GYtcABzd2BS+q67lYycXjIBIEUpJAJABaACTy1IHpCsUkBFrdocbbRU0tU9rnMibmc1lsxFwNLkDnzK5HAd81NWVMVKyGdrpXZWl4iyg2LtbSE8AeSokBFye1+8mlw1wjlLnykX6KIAuDb2u4kgN52ubm2i4un/AGhGlw6SjcG374snD3AdjTG0E363DyoJgRczsjvBpcTuIHOEjRd0UgyvDbgZtLtIuQLgldMEBERAREQchtzu4gxRoc4mKdosyVovpxyvbcZm+kEdajJ+4atDrCWnLde+zPFvKMl7/wB1PiKDgdhN1EWHOFRI7pqi3eutZkd+PRg65raZj6ANV3wRFQUYb/8AwCn85HsZlJ6jDf8A+AU/nI9jMghzZbw+k85p/asVsVT2OQtIc0kOBBBBIII1BBHAg81su6is8bqfxE3vrMqrYoqnd1FZ43U/iJvfTuorPG6n8RN76umLOY/tJT0LOkqZWxjWwJ751rXDG8XHUcOsXVadstoziFbLVZcoeQGNNswY0ZW5rfxczx421tdaVdXu+ocPlntiEpYLgMYRlicSRbPKD3ovcFpABBHfcQgkPcXsq6KJ9fILGYZIR/0gbudof4ngAXFwGX/i0ldfCkyZG9HlyWGTJbJlt3uW2mW1rW0svuqjld6XzRWfZ/maq77NYz8Dq4qq2boi5wHW7I9rb6jTMRfXhe3JWI3pfM9Z9n+ZqrIs1W1EVVidU9zWPnnlJe8Mb5BfTRjdALmw4Bb6q3QYnG3N0Afa3exyMc7XS4Fxopa3Q7Oikw6N5FpKi0ryQAbEfu23udAyx+8TYXK7chXER7uW2adS0L5ZWOZLPJcte0seI2d7GCCevO7UA9+R2rvKysZDG6WRwYxgJc5xsABxJK+wChLfvtK500dA02jY0SSgXGZ7r5AesBov5XdgQbvF9/dPG7LTwSTAE3e5whae1oyucefEBbHZjfPSVb2xStdTyO0Gch0ROugkFrHh8oBV8RNXFxAijDdhvDaaAR1T/wB5E8xhzjq5ga1zCdOIDsv3VlVEnXXhkx6na/onTxNkvbIZGB9+rKTe/BQxvV3lyyzyUNM8xwxkslcwkOkeNHtuODGm7bcze/UovspouKCsquO7veTLh0rYpXOfSOIDmG5Md9M8fVbiWjQgHnxsYx4IBBuDqCOHoVH6UYb/APwCn85HsZlJ6jDf/wCAU/nI9jMghfAqRs1VTxPuWSTRMcAbHK+RrXWPLQnVT18SWGfRy+uk/VQVst4fSecwe1YrZKRa4L4ksM+jl9dJ+qfElhn0cvrpP1XeoqiKsY3B07mvNNNLG/ixsmWSMdh0D7HrzG1+B4KJ9p9k6jDpeiqGWvcse3vo3tBtdrreS4NiLi41F7W2XA758FbPhj5bDPTkSNceIaSGPaDbmDw4XaDyCg4bc9t++GZmHzOBgkJEJcdY5DqGg/yOOljwJFuNjOwKp4yQtIc0kEG4IJBBGoII1BBsbhW4weu6eCKe2XpY2Py3vbO0Ptfna9rpBod6XzPWfZ/maqyFWb3pfM9Z9n+ZqrIVKsW9oaJsMTImfJja1jQTc5WANbcnibAar0LAWVpBQLv1wV0dcyqsck0YbfkHx6Fv+3Kf79SnpazaDAIa6B1PO3Mx3Vo4EcHNPJw60FTUUnYxuIqmOPwaWOVl+9zno5LfW0LT5QdeoLZbMbiSHiSukaWCx6GK5zdj5CBYcNG3v1hTF18d2W7ptVQ/CJgRnkcY9bXjAa2/pcH+iyKZ4IQxoY0BrWgBoAsAALAAcgAsKoqFMDmcHXzXOa/HNc3vzve6/ClPeruzlZO+tpWGSKQl8rGAl7HnV7g3i5rjrpwJPJRYsqK1ux2b/h9Jm4/B4b2+zbb/ABZQXu73aS18rZpmOZSNIc5zhYy88kd+IPN3C3DVWLY2wsFYMqMN/wD4BT+cj2Myk9Rhv/8AAKfzkexmVRDmy3h9J5zB7VitkqkYFVthqqeV9wyOaJ7iBc5WSNc6w56A6Kevjtwz6SX1Mn6KRa71FwXx24Z9JL6mT9E+O3DPpJfUyfoqjvVwO+fGmwYY+K4z1BEbWniWgh73AX5AceF3NHMLWYtv6pWaQQyzHSxdaFh/m1N3gj+nXr5qI9qNrKjEZelqH3tcMY3SNgJvZrevhcnU2FzoLQadW2wKiMFNDC4guiijjcRwJYwMJHZcKBt0GyBrK1tQ4fuaZwc4m4vL8qNo0sbEBx4Ws3rF7DgJBy29L5nrPs/zNVZCrN70vmes+z/M1VkKlWLiBZWAsrSCIiAiIgIiIMWXlkwqFzxK6KMvHB5Y0v04d9a69aIMZVlEQFHG/LDpZ6KBsMckjhUAkRsdIQOilFyGgkC5Av2qR0QVN7lqzxSp/Dze4s9y9Z4pU/h5vcVsUUxdVO7l6zxSp/Dze4ncvWeKVP4eb3FbFEw1Vyh3dYhMAWUkoBOW7wI7a2JIeQQB12XbbL7iZHEPrpAxoP8ApRHM9wub3k4NBsOFzqdWkKbViyYjxYPg0VJCyngYGRsFmgf5JPEuJ1JPFe5EVHM7yqd0mFVbGNc9zo7Naxpc4nM3QNGp9Crn3LVnilT+Hm9xWyRTBgLKIqCIiAiIgIiICIiAiIgIiw5By23O8GDC2DODJM8fu4WkAkcMznWORl9L2PYCosl371pfdscAb/Llebjtdnv/AGXGbU4y6srJ6lxJzvdlvyjBtGPQwN9N1qllVg9gd7MWIPFPM0Q1B+SAbxyWGoYTq13PKb6cCdQJCuqeRylpDmkhzSCCNCCNQQeRBsbq1uyeKmqoqeoPypI2udpbv7Wfp1ZgVYVtl8K2uZBG6WVwYxgLnOcbAAcSV91Em/7GHNip6Vp72QvkkHWI8ojB7MznHytCqPBtBv6kzltFC0MFwJJrlx6iGAgNHHQ3Pk4L54Hv6ma8CrhY+Pm6G7ZBrxyklrvJ3v6xQsKauLdYVisVVCyeF4fG8Xa4f5uORB0IPBexQtuCxh/SVFGdWZRM3qa4ERusPrBzf9nappCqCIiAiIgIiICIiAiIgIiICwVlEFXNvtm3UFfLEW2Y5znwnkYnEloH9OrfurnVa7aPZenxCPoaiPMOLXDR7T1scNR/75qvm0OyMVPX/BGPkLLsGZxZn77jqGgf4Uqudw3DpKiVkETS6SQhrWjrPX1DmTyVrMBwsUtNDTt1EUbWXAtctABNu03PpWl2N2BpcObmhaXSOFnSyEOkt1CwAaOwAXXVIgox35bOPqKWOqjBcaYv6QAXPRSZbu+6Wt9BJ5KTl+XMB0IvfiqKeIpf3o7uaSnjdVwB8biReNpHRXJNyGlpLfICB2Lzbr93NLWMNRPnfkcQIy4CM2DSMwDQ48eF7diyrZbiNmXMbLXvBAkAjh7WA5nv7QXBoB+q7sUuhfiGINaGtADQAAALAAaAADgAOS/a0giIgIiICIiAiIg//9k="/>
          <p:cNvSpPr>
            <a:spLocks noChangeAspect="1" noChangeArrowheads="1"/>
          </p:cNvSpPr>
          <p:nvPr/>
        </p:nvSpPr>
        <p:spPr bwMode="auto">
          <a:xfrm>
            <a:off x="155575" y="-890588"/>
            <a:ext cx="2143125" cy="1857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8700" y="2383081"/>
            <a:ext cx="2143125" cy="185737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138" y="2383081"/>
            <a:ext cx="4133850" cy="2066925"/>
          </a:xfrm>
          <a:prstGeom prst="rect">
            <a:avLst/>
          </a:prstGeom>
          <a:solidFill>
            <a:schemeClr val="tx1"/>
          </a:solidFill>
        </p:spPr>
      </p:pic>
    </p:spTree>
    <p:extLst>
      <p:ext uri="{BB962C8B-B14F-4D97-AF65-F5344CB8AC3E}">
        <p14:creationId xmlns:p14="http://schemas.microsoft.com/office/powerpoint/2010/main" val="3801961183"/>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288</TotalTime>
  <Words>3551</Words>
  <Application>Microsoft Office PowerPoint</Application>
  <PresentationFormat>Widescreen</PresentationFormat>
  <Paragraphs>391</Paragraphs>
  <Slides>76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76</vt:i4>
      </vt:variant>
    </vt:vector>
  </HeadingPairs>
  <TitlesOfParts>
    <vt:vector size="80" baseType="lpstr">
      <vt:lpstr>Arial</vt:lpstr>
      <vt:lpstr>Corbel</vt:lpstr>
      <vt:lpstr>Times New Roman</vt:lpstr>
      <vt:lpstr>Depth</vt:lpstr>
      <vt:lpstr>8th Grade Science Quick Review</vt:lpstr>
      <vt:lpstr>Table of Contents </vt:lpstr>
      <vt:lpstr>Matter and Change Standards </vt:lpstr>
      <vt:lpstr>Scientific Method</vt:lpstr>
      <vt:lpstr>Answers </vt:lpstr>
      <vt:lpstr>8.P.1.2: Atomic Structure</vt:lpstr>
      <vt:lpstr>Answers</vt:lpstr>
      <vt:lpstr>8.P.1.2: Valence Electrons</vt:lpstr>
      <vt:lpstr>Answers</vt:lpstr>
      <vt:lpstr>8.P.1.2: Periodic Table </vt:lpstr>
      <vt:lpstr>PowerPoint Presentation</vt:lpstr>
      <vt:lpstr>Answers</vt:lpstr>
      <vt:lpstr>8.P.1.3: States of Matter</vt:lpstr>
      <vt:lpstr>Answers</vt:lpstr>
      <vt:lpstr>8.P.1.3:Physical and Chemical Properties                      of Matter</vt:lpstr>
      <vt:lpstr>Answers</vt:lpstr>
      <vt:lpstr>8.P.1.3: Physical and Chemical Changes                of Matter</vt:lpstr>
      <vt:lpstr>8.P.1.1: Elements, Compounds and                     Mixtures</vt:lpstr>
      <vt:lpstr>Answers</vt:lpstr>
      <vt:lpstr>8.P.1.4 : Law of Conservation of Mass</vt:lpstr>
      <vt:lpstr>Answers</vt:lpstr>
      <vt:lpstr>Earth History </vt:lpstr>
      <vt:lpstr>Rock Cycle</vt:lpstr>
      <vt:lpstr>PowerPoint Presentation</vt:lpstr>
      <vt:lpstr>Answers</vt:lpstr>
      <vt:lpstr>Relative Dating</vt:lpstr>
      <vt:lpstr>Answers</vt:lpstr>
      <vt:lpstr>Absolute Dating</vt:lpstr>
      <vt:lpstr>Answers</vt:lpstr>
      <vt:lpstr>Absolute Dating</vt:lpstr>
      <vt:lpstr>Answers</vt:lpstr>
      <vt:lpstr>Plate Tectonics </vt:lpstr>
      <vt:lpstr>Geologic Time Scale </vt:lpstr>
      <vt:lpstr>Fossils</vt:lpstr>
      <vt:lpstr>Evolution </vt:lpstr>
      <vt:lpstr>Evolution/Natural Selection</vt:lpstr>
      <vt:lpstr>PowerPoint Presentation</vt:lpstr>
      <vt:lpstr>Structure and Function of Living Organisms </vt:lpstr>
      <vt:lpstr>Microbes</vt:lpstr>
      <vt:lpstr>Microbes</vt:lpstr>
      <vt:lpstr>Diseases (Pandemic vs. Epidemic)</vt:lpstr>
      <vt:lpstr>Biotechnology</vt:lpstr>
      <vt:lpstr>PowerPoint Presentation</vt:lpstr>
      <vt:lpstr>Cellular Respiration </vt:lpstr>
      <vt:lpstr>PowerPoint Presentation</vt:lpstr>
      <vt:lpstr>Exercise and Nutrition</vt:lpstr>
      <vt:lpstr>Ecosystems </vt:lpstr>
      <vt:lpstr>Population Factors </vt:lpstr>
      <vt:lpstr>PowerPoint Presentation</vt:lpstr>
      <vt:lpstr>Symbiotic Relationships </vt:lpstr>
      <vt:lpstr>Food Chains/Webs</vt:lpstr>
      <vt:lpstr>PowerPoint Presentation</vt:lpstr>
      <vt:lpstr>Ecological Pyramids</vt:lpstr>
      <vt:lpstr>PowerPoint Presentation</vt:lpstr>
      <vt:lpstr>PowerPoint Presentation</vt:lpstr>
      <vt:lpstr>Biogeochemical Cycles</vt:lpstr>
      <vt:lpstr>PowerPoint Presentation</vt:lpstr>
      <vt:lpstr>PowerPoint Presentation</vt:lpstr>
      <vt:lpstr>PowerPoint Presentation</vt:lpstr>
      <vt:lpstr>PowerPoint Presentation</vt:lpstr>
      <vt:lpstr>Energy Conservation and Transfer</vt:lpstr>
      <vt:lpstr>Alternative Energy</vt:lpstr>
      <vt:lpstr>PowerPoint Presentation</vt:lpstr>
      <vt:lpstr>Earth’s Systems, Structures and Processes (Hydrology) </vt:lpstr>
      <vt:lpstr>Earth’s Systems, Structures and Processes (Hydrology) </vt:lpstr>
      <vt:lpstr>Properties of Water</vt:lpstr>
      <vt:lpstr>Distribution of Water</vt:lpstr>
      <vt:lpstr>Ocean Zones</vt:lpstr>
      <vt:lpstr>PowerPoint Presentation</vt:lpstr>
      <vt:lpstr>Ocean Zones </vt:lpstr>
      <vt:lpstr>Water Quality</vt:lpstr>
      <vt:lpstr>PowerPoint Presentation</vt:lpstr>
      <vt:lpstr>Water Quality </vt:lpstr>
      <vt:lpstr>PowerPoint Presentation</vt:lpstr>
      <vt:lpstr>PowerPoint Presentation</vt:lpstr>
      <vt:lpstr>Water 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8th Grade Science Quick Review</dc:title>
  <dc:creator>Mahar, Melinda F.</dc:creator>
  <cp:lastModifiedBy>Mahar, Melinda F.</cp:lastModifiedBy>
  <cp:revision>34</cp:revision>
  <dcterms:created xsi:type="dcterms:W3CDTF">2014-01-09T14:55:49Z</dcterms:created>
  <dcterms:modified xsi:type="dcterms:W3CDTF">2014-01-09T21:03:06Z</dcterms:modified>
</cp:coreProperties>
</file>