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Science EOG Review</a:t>
            </a:r>
            <a:br>
              <a:rPr lang="en-US" dirty="0" smtClean="0"/>
            </a:br>
            <a:r>
              <a:rPr lang="en-US" sz="1200" dirty="0" smtClean="0"/>
              <a:t>Katrina Wright</a:t>
            </a:r>
            <a:br>
              <a:rPr lang="en-US" sz="1200" dirty="0" smtClean="0"/>
            </a:br>
            <a:r>
              <a:rPr lang="en-US" sz="1200" dirty="0" smtClean="0"/>
              <a:t>Morehead STEM Academy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35650" y="8003966"/>
            <a:ext cx="6815669" cy="132080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t1.gstatic.com/images?q=tbn:ANd9GcQovCLRRqxeNHVW-Wu7MVGagxp0YaZG675muQ4PbQ1YHXCXFU8H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27" y="3570081"/>
            <a:ext cx="28003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8.L.2 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8.L.2.1 Summarize aspects of biotechnology including: 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Specific genetic information available </a:t>
            </a:r>
          </a:p>
          <a:p>
            <a:pPr marL="0" indent="0">
              <a:buNone/>
            </a:pPr>
            <a:r>
              <a:rPr lang="en-US" dirty="0"/>
              <a:t>• Careers </a:t>
            </a:r>
          </a:p>
          <a:p>
            <a:pPr marL="0" indent="0">
              <a:buNone/>
            </a:pPr>
            <a:r>
              <a:rPr lang="en-US" dirty="0"/>
              <a:t>• Economic benefits to North Carolina </a:t>
            </a:r>
          </a:p>
          <a:p>
            <a:pPr marL="0" indent="0">
              <a:buNone/>
            </a:pPr>
            <a:r>
              <a:rPr lang="en-US" dirty="0"/>
              <a:t>• Ethical issues </a:t>
            </a:r>
          </a:p>
          <a:p>
            <a:pPr marL="0" indent="0">
              <a:buNone/>
            </a:pPr>
            <a:r>
              <a:rPr lang="en-US" dirty="0"/>
              <a:t>• Implications for agriculture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67" y="711199"/>
            <a:ext cx="23431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8.L.2.1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Which is an example of biotechnology?</a:t>
            </a:r>
          </a:p>
          <a:p>
            <a:pPr marL="457200" indent="-457200">
              <a:buAutoNum type="alphaLcPeriod"/>
            </a:pPr>
            <a:r>
              <a:rPr lang="en-US" dirty="0" smtClean="0"/>
              <a:t>Developing hydropower energy sources</a:t>
            </a:r>
          </a:p>
          <a:p>
            <a:pPr marL="457200" indent="-457200">
              <a:buAutoNum type="alphaLcPeriod"/>
            </a:pPr>
            <a:r>
              <a:rPr lang="en-US" dirty="0" smtClean="0"/>
              <a:t>Studying how viruses cause disease</a:t>
            </a:r>
          </a:p>
          <a:p>
            <a:pPr marL="457200" indent="-457200">
              <a:buAutoNum type="alphaLcPeriod"/>
            </a:pPr>
            <a:r>
              <a:rPr lang="en-US" dirty="0" smtClean="0"/>
              <a:t>Developing crop plants that are resistant to weed killers</a:t>
            </a:r>
          </a:p>
          <a:p>
            <a:pPr marL="457200" indent="-457200">
              <a:buAutoNum type="alphaLcPeriod"/>
            </a:pPr>
            <a:r>
              <a:rPr lang="en-US" dirty="0" smtClean="0"/>
              <a:t>Using bioindicators to monitor water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2.  Which describes a risk of biotechnology?</a:t>
            </a:r>
          </a:p>
          <a:p>
            <a:pPr marL="457200" indent="-457200">
              <a:buAutoNum type="alphaLcPeriod"/>
            </a:pPr>
            <a:r>
              <a:rPr lang="en-US" dirty="0" smtClean="0"/>
              <a:t>Bacteria can be used to make insulin and other human chemicals less expensively</a:t>
            </a:r>
          </a:p>
          <a:p>
            <a:pPr marL="457200" indent="-457200">
              <a:buAutoNum type="alphaLcPeriod"/>
            </a:pPr>
            <a:r>
              <a:rPr lang="en-US" dirty="0" smtClean="0"/>
              <a:t>DNA fingerprinting can prove that an accused person did not commit the crime</a:t>
            </a:r>
          </a:p>
          <a:p>
            <a:pPr marL="457200" indent="-457200">
              <a:buAutoNum type="alphaLcPeriod"/>
            </a:pPr>
            <a:r>
              <a:rPr lang="en-US" dirty="0" smtClean="0"/>
              <a:t>Health insurance companies may refuse to insure people who have genes for diseases</a:t>
            </a:r>
          </a:p>
          <a:p>
            <a:pPr marL="457200" indent="-457200">
              <a:buAutoNum type="alphaLcPeriod"/>
            </a:pPr>
            <a:r>
              <a:rPr lang="en-US" dirty="0" smtClean="0"/>
              <a:t>Human gene mapping can lead to treatment or prevention of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 Studying biotechnology is most likely to be useful for which career?</a:t>
            </a:r>
          </a:p>
          <a:p>
            <a:pPr marL="457200" indent="-457200">
              <a:buAutoNum type="alphaLcPeriod"/>
            </a:pPr>
            <a:r>
              <a:rPr lang="en-US" dirty="0" smtClean="0"/>
              <a:t>Computer scientist</a:t>
            </a:r>
          </a:p>
          <a:p>
            <a:pPr marL="457200" indent="-457200">
              <a:buAutoNum type="alphaLcPeriod"/>
            </a:pPr>
            <a:r>
              <a:rPr lang="en-US" dirty="0" smtClean="0"/>
              <a:t>Nuclear physicist</a:t>
            </a:r>
          </a:p>
          <a:p>
            <a:pPr marL="457200" indent="-457200">
              <a:buAutoNum type="alphaLcPeriod"/>
            </a:pPr>
            <a:r>
              <a:rPr lang="en-US" dirty="0" smtClean="0"/>
              <a:t>Agricultural researcher</a:t>
            </a:r>
          </a:p>
          <a:p>
            <a:pPr marL="457200" indent="-457200">
              <a:buAutoNum type="alphaLcPeriod"/>
            </a:pPr>
            <a:r>
              <a:rPr lang="en-US" dirty="0" smtClean="0"/>
              <a:t>Archaeologist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 Which is a possible risk of gene-modified crop plants?</a:t>
            </a:r>
          </a:p>
          <a:p>
            <a:pPr marL="457200" indent="-457200">
              <a:buAutoNum type="alphaLcPeriod"/>
            </a:pPr>
            <a:r>
              <a:rPr lang="en-US" dirty="0" smtClean="0"/>
              <a:t>They may help increase the world’s food supply</a:t>
            </a:r>
          </a:p>
          <a:p>
            <a:pPr marL="457200" indent="-457200">
              <a:buAutoNum type="alphaLcPeriod"/>
            </a:pPr>
            <a:r>
              <a:rPr lang="en-US" dirty="0" smtClean="0"/>
              <a:t>They will allow farmers to reduce the use of pesticides</a:t>
            </a:r>
          </a:p>
          <a:p>
            <a:pPr marL="457200" indent="-457200">
              <a:buAutoNum type="alphaLcPeriod"/>
            </a:pPr>
            <a:r>
              <a:rPr lang="en-US" dirty="0" smtClean="0"/>
              <a:t>Fruits and vegetables from such plants stay fresh longer</a:t>
            </a:r>
          </a:p>
          <a:p>
            <a:pPr marL="457200" indent="-457200">
              <a:buAutoNum type="alphaLcPeriod"/>
            </a:pPr>
            <a:r>
              <a:rPr lang="en-US" dirty="0" smtClean="0"/>
              <a:t>Genes from the plants may cross over into wild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8.L.3 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8.L.3.1 Explain how factors such as food, water, shelter, and space affect populations in an ecosystem. </a:t>
            </a:r>
            <a:endParaRPr lang="en-US" dirty="0" smtClean="0"/>
          </a:p>
          <a:p>
            <a:r>
              <a:rPr lang="en-US" dirty="0"/>
              <a:t>8.L.3.2 Summarize the relationships among producers, consumers, and decomposers including the positive and negative consequences of such interactions including: </a:t>
            </a:r>
          </a:p>
          <a:p>
            <a:r>
              <a:rPr lang="en-US" dirty="0"/>
              <a:t>•	coexistence and cooperation </a:t>
            </a:r>
          </a:p>
          <a:p>
            <a:r>
              <a:rPr lang="en-US" dirty="0"/>
              <a:t>•	competition (predator/prey) </a:t>
            </a:r>
          </a:p>
          <a:p>
            <a:r>
              <a:rPr lang="en-US" dirty="0"/>
              <a:t>•	parasitism </a:t>
            </a:r>
          </a:p>
          <a:p>
            <a:r>
              <a:rPr lang="en-US" dirty="0"/>
              <a:t>•	mutualism </a:t>
            </a:r>
          </a:p>
          <a:p>
            <a:r>
              <a:rPr lang="en-US" dirty="0"/>
              <a:t>8.L.3.3 Explain how the flow of energy within food webs is interconnected with the cycling of matter (including water, nitrogen, carbon dioxide, and oxygen).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03" y="706966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8.L.3.1 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Which is an example of an abiotic factor that would strongly affect the population of water lilies in a pond?</a:t>
            </a:r>
          </a:p>
          <a:p>
            <a:pPr marL="457200" indent="-457200">
              <a:buAutoNum type="alphaLcPeriod"/>
            </a:pPr>
            <a:r>
              <a:rPr lang="en-US" dirty="0" smtClean="0"/>
              <a:t>Sunlight</a:t>
            </a:r>
          </a:p>
          <a:p>
            <a:pPr marL="457200" indent="-457200">
              <a:buAutoNum type="alphaLcPeriod"/>
            </a:pPr>
            <a:r>
              <a:rPr lang="en-US" dirty="0" smtClean="0"/>
              <a:t>Fish</a:t>
            </a:r>
          </a:p>
          <a:p>
            <a:pPr marL="457200" indent="-457200">
              <a:buAutoNum type="alphaLcPeriod"/>
            </a:pPr>
            <a:r>
              <a:rPr lang="en-US" dirty="0" smtClean="0"/>
              <a:t>Insects</a:t>
            </a:r>
          </a:p>
          <a:p>
            <a:pPr marL="457200" indent="-457200">
              <a:buAutoNum type="alphaLcPeriod"/>
            </a:pPr>
            <a:r>
              <a:rPr lang="en-US" dirty="0" smtClean="0"/>
              <a:t>rocks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2.  Suppose most of the rabbits in an area suddenly die from a disease.  What would happen to the populations of the rabbits’ predators and competitors?</a:t>
            </a:r>
          </a:p>
          <a:p>
            <a:pPr marL="457200" indent="-457200">
              <a:buAutoNum type="alphaLcPeriod"/>
            </a:pPr>
            <a:r>
              <a:rPr lang="en-US" dirty="0" smtClean="0"/>
              <a:t>Populations of both predators and competitors would increase</a:t>
            </a:r>
          </a:p>
          <a:p>
            <a:pPr marL="457200" indent="-457200">
              <a:buAutoNum type="alphaLcPeriod"/>
            </a:pPr>
            <a:r>
              <a:rPr lang="en-US" dirty="0" smtClean="0"/>
              <a:t>Populations of predators would increase, and those of competitors would decrease</a:t>
            </a:r>
          </a:p>
          <a:p>
            <a:pPr marL="457200" indent="-457200">
              <a:buAutoNum type="alphaLcPeriod"/>
            </a:pPr>
            <a:r>
              <a:rPr lang="en-US" dirty="0" smtClean="0"/>
              <a:t>Populations of predators would decrease, and those of competitors would increase</a:t>
            </a:r>
          </a:p>
          <a:p>
            <a:pPr marL="457200" indent="-457200">
              <a:buAutoNum type="alphaLcPeriod"/>
            </a:pPr>
            <a:r>
              <a:rPr lang="en-US" dirty="0" smtClean="0"/>
              <a:t>Populations of both predators and competitors would decrease</a:t>
            </a:r>
          </a:p>
          <a:p>
            <a:pPr marL="457200" indent="-457200">
              <a:buAutoNum type="alphaLcPeriod"/>
            </a:pPr>
            <a:endParaRPr lang="en-US" dirty="0" smtClean="0"/>
          </a:p>
          <a:p>
            <a:pPr marL="457200" indent="-45720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 Which biotic factor would have the greatest impact on the number of rabbits in a meadow?</a:t>
            </a:r>
          </a:p>
          <a:p>
            <a:pPr marL="457200" indent="-457200">
              <a:buAutoNum type="alphaLcPeriod"/>
            </a:pPr>
            <a:r>
              <a:rPr lang="en-US" dirty="0" smtClean="0"/>
              <a:t>Water</a:t>
            </a:r>
          </a:p>
          <a:p>
            <a:pPr marL="457200" indent="-457200">
              <a:buAutoNum type="alphaLcPeriod"/>
            </a:pPr>
            <a:r>
              <a:rPr lang="en-US" dirty="0" smtClean="0"/>
              <a:t>Trees</a:t>
            </a:r>
          </a:p>
          <a:p>
            <a:pPr marL="457200" indent="-457200">
              <a:buAutoNum type="alphaLcPeriod"/>
            </a:pPr>
            <a:r>
              <a:rPr lang="en-US" dirty="0" smtClean="0"/>
              <a:t>Squirrels</a:t>
            </a:r>
          </a:p>
          <a:p>
            <a:pPr marL="457200" indent="-457200">
              <a:buAutoNum type="alphaLcPeriod"/>
            </a:pPr>
            <a:r>
              <a:rPr lang="en-US" dirty="0" smtClean="0"/>
              <a:t>foxes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8.L.3.2  Interactions in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On the Serengeti Plain, zebras eat grass and giraffes eat the leaves at the tops of trees.  Which term best describes the relationship between zebras and giraffes?</a:t>
            </a:r>
          </a:p>
          <a:p>
            <a:pPr marL="457200" indent="-457200">
              <a:buAutoNum type="alphaLcPeriod"/>
            </a:pPr>
            <a:r>
              <a:rPr lang="en-US" dirty="0" smtClean="0"/>
              <a:t>Competition</a:t>
            </a:r>
          </a:p>
          <a:p>
            <a:pPr marL="457200" indent="-457200">
              <a:buAutoNum type="alphaLcPeriod"/>
            </a:pPr>
            <a:r>
              <a:rPr lang="en-US" dirty="0" smtClean="0"/>
              <a:t>Coexistence</a:t>
            </a:r>
          </a:p>
          <a:p>
            <a:pPr marL="457200" indent="-457200">
              <a:buAutoNum type="alphaLcPeriod"/>
            </a:pPr>
            <a:r>
              <a:rPr lang="en-US" dirty="0" smtClean="0"/>
              <a:t>Predation</a:t>
            </a:r>
          </a:p>
          <a:p>
            <a:pPr marL="457200" indent="-457200">
              <a:buAutoNum type="alphaLcPeriod"/>
            </a:pPr>
            <a:r>
              <a:rPr lang="en-US" dirty="0" smtClean="0"/>
              <a:t>mutualism</a:t>
            </a:r>
          </a:p>
        </p:txBody>
      </p:sp>
    </p:spTree>
    <p:extLst>
      <p:ext uri="{BB962C8B-B14F-4D97-AF65-F5344CB8AC3E}">
        <p14:creationId xmlns:p14="http://schemas.microsoft.com/office/powerpoint/2010/main" val="27293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8.L.5  Molecular Biology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8.L.5.1 Summarize how food provides the energy and the molecules required for building materials, growth and survival of all organisms (to include plants). </a:t>
            </a:r>
            <a:endParaRPr lang="en-US" dirty="0" smtClean="0"/>
          </a:p>
          <a:p>
            <a:r>
              <a:rPr lang="en-US" dirty="0"/>
              <a:t>8.L.5.2 Explain the relationship among a healthy diet, exercise, and the general health of the body (emphasis on the relationship between respiration and digestion).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17" y="630766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Which of these organisms is a decomposer?</a:t>
            </a:r>
          </a:p>
          <a:p>
            <a:pPr marL="457200" indent="-457200">
              <a:buAutoNum type="alphaLcPeriod"/>
            </a:pPr>
            <a:r>
              <a:rPr lang="en-US" dirty="0" smtClean="0"/>
              <a:t>Rainbow trout</a:t>
            </a:r>
          </a:p>
          <a:p>
            <a:pPr marL="457200" indent="-457200">
              <a:buAutoNum type="alphaLcPeriod"/>
            </a:pPr>
            <a:r>
              <a:rPr lang="en-US" dirty="0" smtClean="0"/>
              <a:t>Button mushroom</a:t>
            </a:r>
          </a:p>
          <a:p>
            <a:pPr marL="457200" indent="-457200">
              <a:buAutoNum type="alphaLcPeriod"/>
            </a:pPr>
            <a:r>
              <a:rPr lang="en-US" dirty="0" smtClean="0"/>
              <a:t>Northern cardinal</a:t>
            </a:r>
          </a:p>
          <a:p>
            <a:pPr marL="457200" indent="-457200">
              <a:buAutoNum type="alphaLcPeriod"/>
            </a:pPr>
            <a:r>
              <a:rPr lang="en-US" dirty="0" smtClean="0"/>
              <a:t>Flowering dogwood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 Which term best describes an organism that lives in or on another organism?</a:t>
            </a:r>
          </a:p>
          <a:p>
            <a:pPr marL="457200" indent="-457200">
              <a:buAutoNum type="alphaLcPeriod"/>
            </a:pPr>
            <a:r>
              <a:rPr lang="en-US" dirty="0" smtClean="0"/>
              <a:t>Decomposer</a:t>
            </a:r>
          </a:p>
          <a:p>
            <a:pPr marL="457200" indent="-457200">
              <a:buAutoNum type="alphaLcPeriod"/>
            </a:pPr>
            <a:r>
              <a:rPr lang="en-US" dirty="0" smtClean="0"/>
              <a:t>Parasite</a:t>
            </a:r>
          </a:p>
          <a:p>
            <a:pPr marL="457200" indent="-457200">
              <a:buAutoNum type="alphaLcPeriod"/>
            </a:pPr>
            <a:r>
              <a:rPr lang="en-US" dirty="0" smtClean="0"/>
              <a:t>Consumer</a:t>
            </a:r>
          </a:p>
          <a:p>
            <a:pPr marL="457200" indent="-457200">
              <a:buAutoNum type="alphaLcPeriod"/>
            </a:pPr>
            <a:r>
              <a:rPr lang="en-US" dirty="0" smtClean="0"/>
              <a:t>predator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893" y="3633849"/>
            <a:ext cx="2419350" cy="1885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 Cleaner fish are fish that eat the parasites on larger fish.  Which term best describes the relationship between the cleaner fish and the larger fish?</a:t>
            </a:r>
          </a:p>
          <a:p>
            <a:pPr marL="457200" indent="-457200">
              <a:buAutoNum type="alphaLcPeriod"/>
            </a:pPr>
            <a:r>
              <a:rPr lang="en-US" dirty="0" smtClean="0"/>
              <a:t>Competition</a:t>
            </a:r>
          </a:p>
          <a:p>
            <a:pPr marL="457200" indent="-457200">
              <a:buAutoNum type="alphaLcPeriod"/>
            </a:pPr>
            <a:r>
              <a:rPr lang="en-US" dirty="0" smtClean="0"/>
              <a:t>Predation</a:t>
            </a:r>
          </a:p>
          <a:p>
            <a:pPr marL="457200" indent="-457200">
              <a:buAutoNum type="alphaLcPeriod"/>
            </a:pPr>
            <a:r>
              <a:rPr lang="en-US" dirty="0" smtClean="0"/>
              <a:t>Mutualism</a:t>
            </a:r>
          </a:p>
          <a:p>
            <a:pPr marL="457200" indent="-457200">
              <a:buAutoNum type="alphaLcPeriod"/>
            </a:pPr>
            <a:r>
              <a:rPr lang="en-US" dirty="0" smtClean="0"/>
              <a:t>parasitism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8.L.3.3  Food Webs/Cycling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Which correctly describes an event in the carbon cycle?</a:t>
            </a:r>
          </a:p>
          <a:p>
            <a:pPr marL="457200" indent="-457200">
              <a:buAutoNum type="alphaLcPeriod"/>
            </a:pPr>
            <a:r>
              <a:rPr lang="en-US" dirty="0" smtClean="0"/>
              <a:t>Animals take in carbon through respiration</a:t>
            </a:r>
          </a:p>
          <a:p>
            <a:pPr marL="457200" indent="-457200">
              <a:buAutoNum type="alphaLcPeriod"/>
            </a:pPr>
            <a:r>
              <a:rPr lang="en-US" dirty="0" smtClean="0"/>
              <a:t>Plants release carbon through photosynthesis</a:t>
            </a:r>
          </a:p>
          <a:p>
            <a:pPr marL="457200" indent="-457200">
              <a:buAutoNum type="alphaLcPeriod"/>
            </a:pPr>
            <a:r>
              <a:rPr lang="en-US" dirty="0" smtClean="0"/>
              <a:t>Plants and animals release carbon through decomposition</a:t>
            </a:r>
          </a:p>
          <a:p>
            <a:pPr marL="457200" indent="-457200">
              <a:buAutoNum type="alphaLcPeriod"/>
            </a:pPr>
            <a:r>
              <a:rPr lang="en-US" dirty="0" smtClean="0"/>
              <a:t>Plants and animals take in carbon through combustion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 Think about how energy flows in this food web.  </a:t>
            </a:r>
          </a:p>
          <a:p>
            <a:pPr marL="0" indent="0">
              <a:buNone/>
            </a:pPr>
            <a:r>
              <a:rPr lang="en-US" dirty="0" smtClean="0"/>
              <a:t>Which organisms are found at the level with the most available energy?</a:t>
            </a:r>
          </a:p>
          <a:p>
            <a:pPr marL="457200" indent="-457200">
              <a:buAutoNum type="alphaLcPeriod"/>
            </a:pPr>
            <a:r>
              <a:rPr lang="en-US" dirty="0" smtClean="0"/>
              <a:t>fox, snake, hawk</a:t>
            </a:r>
          </a:p>
          <a:p>
            <a:pPr marL="457200" indent="-457200">
              <a:buAutoNum type="alphaLcPeriod"/>
            </a:pPr>
            <a:r>
              <a:rPr lang="en-US" dirty="0" smtClean="0"/>
              <a:t>Birds, toads, spiders</a:t>
            </a:r>
          </a:p>
          <a:p>
            <a:pPr marL="457200" indent="-457200">
              <a:buAutoNum type="alphaLcPeriod"/>
            </a:pPr>
            <a:r>
              <a:rPr lang="en-US" dirty="0" smtClean="0"/>
              <a:t>Mice, squirrels, rabbits</a:t>
            </a:r>
          </a:p>
          <a:p>
            <a:pPr marL="457200" indent="-457200">
              <a:buAutoNum type="alphaLcPeriod"/>
            </a:pPr>
            <a:r>
              <a:rPr lang="en-US" dirty="0" smtClean="0"/>
              <a:t>plants</a:t>
            </a:r>
          </a:p>
          <a:p>
            <a:pPr marL="457200" indent="-457200">
              <a:buAutoNum type="alphaLcPeriod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588" y="3619775"/>
            <a:ext cx="3257056" cy="25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 How does nitrogen gas in the air become nitrogen in the molecules of living things?</a:t>
            </a:r>
          </a:p>
          <a:p>
            <a:pPr marL="457200" indent="-457200">
              <a:buAutoNum type="alphaLcPeriod"/>
            </a:pPr>
            <a:r>
              <a:rPr lang="en-US" dirty="0" smtClean="0"/>
              <a:t>Decomposition</a:t>
            </a:r>
          </a:p>
          <a:p>
            <a:pPr marL="457200" indent="-457200">
              <a:buAutoNum type="alphaLcPeriod"/>
            </a:pPr>
            <a:r>
              <a:rPr lang="en-US" dirty="0" smtClean="0"/>
              <a:t>Nitrogen fixing bacteria in the soil</a:t>
            </a:r>
          </a:p>
          <a:p>
            <a:pPr marL="457200" indent="-457200">
              <a:buAutoNum type="alphaLcPeriod"/>
            </a:pPr>
            <a:r>
              <a:rPr lang="en-US" dirty="0" smtClean="0"/>
              <a:t>Lightning fixation</a:t>
            </a:r>
          </a:p>
          <a:p>
            <a:pPr marL="457200" indent="-457200">
              <a:buAutoNum type="alphaLcPeriod"/>
            </a:pPr>
            <a:r>
              <a:rPr lang="en-US" dirty="0" smtClean="0"/>
              <a:t>Producer uptake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323978"/>
            <a:ext cx="5213470" cy="26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8.E.1  Hydrosphere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8.E.1.1 Explain the structure of the hydrosphere including: </a:t>
            </a:r>
          </a:p>
          <a:p>
            <a:r>
              <a:rPr lang="en-US" dirty="0"/>
              <a:t>• Water distribution on earth </a:t>
            </a:r>
          </a:p>
          <a:p>
            <a:r>
              <a:rPr lang="en-US" dirty="0"/>
              <a:t>• Local river basin and water availability </a:t>
            </a:r>
          </a:p>
          <a:p>
            <a:r>
              <a:rPr lang="en-US" dirty="0"/>
              <a:t>8.E.1.2 Summarize evidence that Earth’s oceans are a reservoir of nutrients, minerals, dissolved gases, and life forms: </a:t>
            </a:r>
          </a:p>
          <a:p>
            <a:r>
              <a:rPr lang="en-US" dirty="0"/>
              <a:t>• Estuaries </a:t>
            </a:r>
          </a:p>
          <a:p>
            <a:r>
              <a:rPr lang="en-US" dirty="0"/>
              <a:t>• Marine ecosystems </a:t>
            </a:r>
          </a:p>
          <a:p>
            <a:r>
              <a:rPr lang="en-US" dirty="0"/>
              <a:t>• Upwelling </a:t>
            </a:r>
          </a:p>
          <a:p>
            <a:r>
              <a:rPr lang="en-US" dirty="0"/>
              <a:t>• Behavior of gases in the marine environment </a:t>
            </a:r>
          </a:p>
          <a:p>
            <a:r>
              <a:rPr lang="en-US" dirty="0"/>
              <a:t>• Value and sustainability of marine resources </a:t>
            </a:r>
          </a:p>
          <a:p>
            <a:r>
              <a:rPr lang="en-US" dirty="0"/>
              <a:t>• Deep ocean technology and understandings gained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711199"/>
            <a:ext cx="20574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8.E.1 Hydrosphere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8.E.1.3 Predict the safety and potability of water supplies in North Carolina based on physical and biological factors, including: </a:t>
            </a:r>
          </a:p>
          <a:p>
            <a:r>
              <a:rPr lang="en-US" dirty="0"/>
              <a:t>• Temperature </a:t>
            </a:r>
          </a:p>
          <a:p>
            <a:r>
              <a:rPr lang="en-US" dirty="0"/>
              <a:t>• Dissolved oxygen </a:t>
            </a:r>
          </a:p>
          <a:p>
            <a:r>
              <a:rPr lang="en-US" dirty="0"/>
              <a:t>• pH </a:t>
            </a:r>
          </a:p>
          <a:p>
            <a:r>
              <a:rPr lang="en-US" dirty="0"/>
              <a:t>• Nitrates and phosphates </a:t>
            </a:r>
          </a:p>
          <a:p>
            <a:r>
              <a:rPr lang="en-US" dirty="0"/>
              <a:t>• Turbidity </a:t>
            </a:r>
          </a:p>
          <a:p>
            <a:r>
              <a:rPr lang="en-US" dirty="0"/>
              <a:t>• Bio-indicators </a:t>
            </a:r>
            <a:endParaRPr lang="en-US" dirty="0" smtClean="0"/>
          </a:p>
          <a:p>
            <a:r>
              <a:rPr lang="en-US" dirty="0"/>
              <a:t>8.E.1.4 Conclude that the good health of humans requires: </a:t>
            </a:r>
          </a:p>
          <a:p>
            <a:r>
              <a:rPr lang="en-US" dirty="0"/>
              <a:t>• Monitoring of the hydrosphere </a:t>
            </a:r>
          </a:p>
          <a:p>
            <a:r>
              <a:rPr lang="en-US" dirty="0"/>
              <a:t>• Water quality standards </a:t>
            </a:r>
          </a:p>
          <a:p>
            <a:r>
              <a:rPr lang="en-US" dirty="0"/>
              <a:t>• Methods of water treatment </a:t>
            </a:r>
          </a:p>
          <a:p>
            <a:r>
              <a:rPr lang="en-US" dirty="0"/>
              <a:t>• Maintaining safe water quality </a:t>
            </a:r>
          </a:p>
          <a:p>
            <a:r>
              <a:rPr lang="en-US" dirty="0"/>
              <a:t>• Stewardship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158" y="409077"/>
            <a:ext cx="1872192" cy="18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8.E.1.1 Structure of Hydrosphere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Which describes a characteristic of river basins?</a:t>
            </a:r>
          </a:p>
          <a:p>
            <a:pPr marL="457200" indent="-457200">
              <a:buAutoNum type="alphaLcPeriod"/>
            </a:pPr>
            <a:r>
              <a:rPr lang="en-US" dirty="0" smtClean="0"/>
              <a:t>They are a source of groundwater</a:t>
            </a:r>
          </a:p>
          <a:p>
            <a:pPr marL="457200" indent="-457200">
              <a:buAutoNum type="alphaLcPeriod"/>
            </a:pPr>
            <a:r>
              <a:rPr lang="en-US" dirty="0" smtClean="0"/>
              <a:t>They flow down from aquifers</a:t>
            </a:r>
          </a:p>
          <a:p>
            <a:pPr marL="457200" indent="-457200">
              <a:buAutoNum type="alphaLcPeriod"/>
            </a:pPr>
            <a:r>
              <a:rPr lang="en-US" dirty="0" smtClean="0"/>
              <a:t>They drain into the ocean</a:t>
            </a:r>
          </a:p>
          <a:p>
            <a:pPr marL="457200" indent="-457200">
              <a:buAutoNum type="alphaLcPeriod"/>
            </a:pPr>
            <a:r>
              <a:rPr lang="en-US" dirty="0" smtClean="0"/>
              <a:t>They are saltwater ecosystems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 A small creek flows through a gorge before it joins a larger river.  Which term best describes the creek?</a:t>
            </a:r>
          </a:p>
          <a:p>
            <a:pPr marL="457200" indent="-457200">
              <a:buAutoNum type="alphaLcPeriod"/>
            </a:pPr>
            <a:r>
              <a:rPr lang="en-US" dirty="0" smtClean="0"/>
              <a:t>Aquifer</a:t>
            </a:r>
          </a:p>
          <a:p>
            <a:pPr marL="457200" indent="-457200">
              <a:buAutoNum type="alphaLcPeriod"/>
            </a:pPr>
            <a:r>
              <a:rPr lang="en-US" dirty="0" smtClean="0"/>
              <a:t>Estuary</a:t>
            </a:r>
          </a:p>
          <a:p>
            <a:pPr marL="457200" indent="-457200">
              <a:buAutoNum type="alphaLcPeriod"/>
            </a:pPr>
            <a:r>
              <a:rPr lang="en-US" dirty="0" smtClean="0"/>
              <a:t>Tributary</a:t>
            </a:r>
          </a:p>
          <a:p>
            <a:pPr marL="457200" indent="-457200">
              <a:buAutoNum type="alphaLcPeriod"/>
            </a:pPr>
            <a:r>
              <a:rPr lang="en-US" dirty="0" smtClean="0"/>
              <a:t>Watershed </a:t>
            </a:r>
          </a:p>
        </p:txBody>
      </p:sp>
    </p:spTree>
    <p:extLst>
      <p:ext uri="{BB962C8B-B14F-4D97-AF65-F5344CB8AC3E}">
        <p14:creationId xmlns:p14="http://schemas.microsoft.com/office/powerpoint/2010/main" val="22130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8.L.5.1 Food and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Which process releases energy from food molecules?</a:t>
            </a:r>
          </a:p>
          <a:p>
            <a:pPr marL="457200" indent="-457200">
              <a:buAutoNum type="alphaLcPeriod"/>
            </a:pPr>
            <a:r>
              <a:rPr lang="en-US" dirty="0" smtClean="0"/>
              <a:t>Meiosis</a:t>
            </a:r>
          </a:p>
          <a:p>
            <a:pPr marL="457200" indent="-457200">
              <a:buAutoNum type="alphaLcPeriod"/>
            </a:pPr>
            <a:r>
              <a:rPr lang="en-US" dirty="0" smtClean="0"/>
              <a:t>Photosynthesis</a:t>
            </a:r>
          </a:p>
          <a:p>
            <a:pPr marL="457200" indent="-457200">
              <a:buAutoNum type="alphaLcPeriod"/>
            </a:pPr>
            <a:r>
              <a:rPr lang="en-US" dirty="0" smtClean="0"/>
              <a:t>Cellular respiration</a:t>
            </a:r>
          </a:p>
          <a:p>
            <a:pPr marL="457200" indent="-457200">
              <a:buAutoNum type="alphaLcPeriod"/>
            </a:pPr>
            <a:r>
              <a:rPr lang="en-US" dirty="0" smtClean="0"/>
              <a:t>symbiosis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Where is most of Earth’s freshwater located?</a:t>
            </a:r>
          </a:p>
          <a:p>
            <a:pPr marL="457200" indent="-457200">
              <a:buAutoNum type="alphaLcPeriod"/>
            </a:pPr>
            <a:r>
              <a:rPr lang="en-US" dirty="0" smtClean="0"/>
              <a:t>In the ocean</a:t>
            </a:r>
          </a:p>
          <a:p>
            <a:pPr marL="457200" indent="-457200">
              <a:buAutoNum type="alphaLcPeriod"/>
            </a:pPr>
            <a:r>
              <a:rPr lang="en-US" dirty="0" smtClean="0"/>
              <a:t>In polar ice caps</a:t>
            </a:r>
          </a:p>
          <a:p>
            <a:pPr marL="457200" indent="-457200">
              <a:buAutoNum type="alphaLcPeriod"/>
            </a:pPr>
            <a:r>
              <a:rPr lang="en-US" dirty="0" smtClean="0"/>
              <a:t>In lakes and rivers</a:t>
            </a:r>
          </a:p>
          <a:p>
            <a:pPr marL="457200" indent="-457200">
              <a:buAutoNum type="alphaLcPeriod"/>
            </a:pPr>
            <a:r>
              <a:rPr lang="en-US" dirty="0" smtClean="0"/>
              <a:t>In underground aquifers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4.  About what percentage of Earth’s surface is covered with water?</a:t>
            </a:r>
          </a:p>
          <a:p>
            <a:pPr marL="457200" indent="-457200">
              <a:buAutoNum type="alphaLcPeriod"/>
            </a:pPr>
            <a:r>
              <a:rPr lang="en-US" dirty="0" smtClean="0"/>
              <a:t>90 percent</a:t>
            </a:r>
          </a:p>
          <a:p>
            <a:pPr marL="457200" indent="-457200">
              <a:buAutoNum type="alphaLcPeriod"/>
            </a:pPr>
            <a:r>
              <a:rPr lang="en-US" dirty="0" smtClean="0"/>
              <a:t>70 percent</a:t>
            </a:r>
          </a:p>
          <a:p>
            <a:pPr marL="457200" indent="-457200">
              <a:buAutoNum type="alphaLcPeriod"/>
            </a:pPr>
            <a:r>
              <a:rPr lang="en-US" dirty="0" smtClean="0"/>
              <a:t>50 percent</a:t>
            </a:r>
          </a:p>
          <a:p>
            <a:pPr marL="457200" indent="-457200">
              <a:buAutoNum type="alphaLcPeriod"/>
            </a:pPr>
            <a:r>
              <a:rPr lang="en-US" dirty="0" smtClean="0"/>
              <a:t>30 percent</a:t>
            </a:r>
          </a:p>
        </p:txBody>
      </p:sp>
    </p:spTree>
    <p:extLst>
      <p:ext uri="{BB962C8B-B14F-4D97-AF65-F5344CB8AC3E}">
        <p14:creationId xmlns:p14="http://schemas.microsoft.com/office/powerpoint/2010/main" val="42710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8.E.1.2 Earth’s Oceans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Which organism is most likely to be found in an estuary environment?</a:t>
            </a:r>
          </a:p>
          <a:p>
            <a:pPr marL="457200" indent="-457200">
              <a:buAutoNum type="alphaLcPeriod"/>
            </a:pPr>
            <a:r>
              <a:rPr lang="en-US" dirty="0" smtClean="0"/>
              <a:t>Whale</a:t>
            </a:r>
          </a:p>
          <a:p>
            <a:pPr marL="457200" indent="-457200">
              <a:buAutoNum type="alphaLcPeriod"/>
            </a:pPr>
            <a:r>
              <a:rPr lang="en-US" dirty="0" smtClean="0"/>
              <a:t>Crab</a:t>
            </a:r>
          </a:p>
          <a:p>
            <a:pPr marL="457200" indent="-457200">
              <a:buAutoNum type="alphaLcPeriod"/>
            </a:pPr>
            <a:r>
              <a:rPr lang="en-US" dirty="0" smtClean="0"/>
              <a:t>Jellyfish</a:t>
            </a:r>
          </a:p>
          <a:p>
            <a:pPr marL="457200" indent="-457200">
              <a:buAutoNum type="alphaLcPeriod"/>
            </a:pPr>
            <a:r>
              <a:rPr lang="en-US" dirty="0" smtClean="0"/>
              <a:t>dolphin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2. What are the most likely effects of ocean upwelling?</a:t>
            </a:r>
          </a:p>
          <a:p>
            <a:pPr marL="457200" indent="-457200">
              <a:buAutoNum type="alphaLcPeriod"/>
            </a:pPr>
            <a:r>
              <a:rPr lang="en-US" dirty="0" smtClean="0"/>
              <a:t>Decreased photosynthesis and increased chemosynthesis</a:t>
            </a:r>
          </a:p>
          <a:p>
            <a:pPr marL="457200" indent="-457200">
              <a:buAutoNum type="alphaLcPeriod"/>
            </a:pPr>
            <a:r>
              <a:rPr lang="en-US" dirty="0" smtClean="0"/>
              <a:t>Increased nutrients and increased populations of algae and fish</a:t>
            </a:r>
          </a:p>
          <a:p>
            <a:pPr marL="457200" indent="-457200">
              <a:buAutoNum type="alphaLcPeriod"/>
            </a:pPr>
            <a:r>
              <a:rPr lang="en-US" dirty="0" smtClean="0"/>
              <a:t>Increased pollution and decreased animal and plant populations</a:t>
            </a:r>
          </a:p>
          <a:p>
            <a:pPr marL="457200" indent="-457200">
              <a:buAutoNum type="alphaLcPeriod"/>
            </a:pPr>
            <a:r>
              <a:rPr lang="en-US" dirty="0" smtClean="0"/>
              <a:t>Increased water temperature and decreased dissolved oxygen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 Which organism is most likely to be found near the surface of the open ocean?</a:t>
            </a:r>
          </a:p>
          <a:p>
            <a:pPr marL="457200" indent="-457200">
              <a:buAutoNum type="alphaLcPeriod"/>
            </a:pPr>
            <a:r>
              <a:rPr lang="en-US" dirty="0" smtClean="0"/>
              <a:t>Clam</a:t>
            </a:r>
          </a:p>
          <a:p>
            <a:pPr marL="457200" indent="-457200">
              <a:buAutoNum type="alphaLcPeriod"/>
            </a:pPr>
            <a:r>
              <a:rPr lang="en-US" dirty="0" smtClean="0"/>
              <a:t>Crab</a:t>
            </a:r>
          </a:p>
          <a:p>
            <a:pPr marL="457200" indent="-457200">
              <a:buAutoNum type="alphaLcPeriod"/>
            </a:pPr>
            <a:r>
              <a:rPr lang="en-US" dirty="0" smtClean="0"/>
              <a:t>Snail</a:t>
            </a:r>
          </a:p>
          <a:p>
            <a:pPr marL="457200" indent="-457200">
              <a:buAutoNum type="alphaLcPeriod"/>
            </a:pPr>
            <a:r>
              <a:rPr lang="en-US" dirty="0" smtClean="0"/>
              <a:t>whale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8.E.1.3  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What is the relationship between water temperature and dissolved oxygen?</a:t>
            </a:r>
          </a:p>
          <a:p>
            <a:pPr marL="457200" indent="-457200">
              <a:buAutoNum type="alphaLcPeriod"/>
            </a:pPr>
            <a:r>
              <a:rPr lang="en-US" dirty="0" smtClean="0"/>
              <a:t>Water temperature has no effect on the amount of dissolved oxygen</a:t>
            </a:r>
          </a:p>
          <a:p>
            <a:pPr marL="457200" indent="-457200">
              <a:buAutoNum type="alphaLcPeriod"/>
            </a:pPr>
            <a:r>
              <a:rPr lang="en-US" dirty="0" smtClean="0"/>
              <a:t>As water temperature goes up, the amount of dissolved oxygen increases</a:t>
            </a:r>
          </a:p>
          <a:p>
            <a:pPr marL="457200" indent="-457200">
              <a:buAutoNum type="alphaLcPeriod"/>
            </a:pPr>
            <a:r>
              <a:rPr lang="en-US" dirty="0" smtClean="0"/>
              <a:t>The amount of dissolved oxygen decreases as water temperature decreases</a:t>
            </a:r>
          </a:p>
          <a:p>
            <a:pPr marL="457200" indent="-457200">
              <a:buAutoNum type="alphaLcPeriod"/>
            </a:pPr>
            <a:r>
              <a:rPr lang="en-US" dirty="0" smtClean="0"/>
              <a:t>Cold water can contain more dissolved oxygen than warm water 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 Which is a biological indicator of water quality?</a:t>
            </a:r>
          </a:p>
          <a:p>
            <a:pPr marL="457200" indent="-457200">
              <a:buAutoNum type="alphaLcPeriod"/>
            </a:pPr>
            <a:r>
              <a:rPr lang="en-US" dirty="0" smtClean="0"/>
              <a:t>Turbidity</a:t>
            </a:r>
          </a:p>
          <a:p>
            <a:pPr marL="457200" indent="-457200">
              <a:buAutoNum type="alphaLcPeriod"/>
            </a:pPr>
            <a:r>
              <a:rPr lang="en-US" dirty="0" smtClean="0"/>
              <a:t>Salinity</a:t>
            </a:r>
          </a:p>
          <a:p>
            <a:pPr marL="457200" indent="-457200">
              <a:buAutoNum type="alphaLcPeriod"/>
            </a:pPr>
            <a:r>
              <a:rPr lang="en-US" dirty="0" smtClean="0"/>
              <a:t>Diversity of insect larvae</a:t>
            </a:r>
          </a:p>
          <a:p>
            <a:pPr marL="457200" indent="-457200">
              <a:buAutoNum type="alphaLcPeriod"/>
            </a:pPr>
            <a:r>
              <a:rPr lang="en-US" dirty="0" smtClean="0"/>
              <a:t>pH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 What is the most immediate effect of high levels of nitrates and phosphates in a body of water?</a:t>
            </a:r>
          </a:p>
          <a:p>
            <a:pPr marL="457200" indent="-457200">
              <a:buAutoNum type="alphaLcPeriod"/>
            </a:pPr>
            <a:r>
              <a:rPr lang="en-US" dirty="0" smtClean="0"/>
              <a:t>The pH decreases</a:t>
            </a:r>
          </a:p>
          <a:p>
            <a:pPr marL="457200" indent="-457200">
              <a:buAutoNum type="alphaLcPeriod"/>
            </a:pPr>
            <a:r>
              <a:rPr lang="en-US" dirty="0" smtClean="0"/>
              <a:t>The population of algae increases</a:t>
            </a:r>
          </a:p>
          <a:p>
            <a:pPr marL="457200" indent="-457200">
              <a:buAutoNum type="alphaLcPeriod"/>
            </a:pPr>
            <a:r>
              <a:rPr lang="en-US" dirty="0" smtClean="0"/>
              <a:t>The fish population decreases</a:t>
            </a:r>
          </a:p>
          <a:p>
            <a:pPr marL="457200" indent="-457200">
              <a:buAutoNum type="alphaLcPeriod"/>
            </a:pPr>
            <a:r>
              <a:rPr lang="en-US" dirty="0" smtClean="0"/>
              <a:t>The levels of dissolved oxygen decrease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 Which pair indicates a healthy water source?</a:t>
            </a:r>
          </a:p>
          <a:p>
            <a:pPr marL="457200" indent="-457200">
              <a:buAutoNum type="alphaLcPeriod"/>
            </a:pPr>
            <a:r>
              <a:rPr lang="en-US" dirty="0" smtClean="0"/>
              <a:t>High levels of phosphates and algae</a:t>
            </a:r>
          </a:p>
          <a:p>
            <a:pPr marL="457200" indent="-457200">
              <a:buAutoNum type="alphaLcPeriod"/>
            </a:pPr>
            <a:r>
              <a:rPr lang="en-US" dirty="0" smtClean="0"/>
              <a:t>High levels of dissolved oxygen and the presence of fish</a:t>
            </a:r>
          </a:p>
          <a:p>
            <a:pPr marL="457200" indent="-457200">
              <a:buAutoNum type="alphaLcPeriod"/>
            </a:pPr>
            <a:r>
              <a:rPr lang="en-US" dirty="0" smtClean="0"/>
              <a:t>High salinity and an absence of insect larvae</a:t>
            </a:r>
          </a:p>
          <a:p>
            <a:pPr marL="457200" indent="-457200">
              <a:buAutoNum type="alphaLcPeriod"/>
            </a:pPr>
            <a:r>
              <a:rPr lang="en-US" dirty="0" smtClean="0"/>
              <a:t>Low turbidity and high pH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8.E.1.4  Water Quality and Human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1. Which is most likely to improve water quality?</a:t>
            </a:r>
          </a:p>
          <a:p>
            <a:pPr marL="457200" indent="-457200">
              <a:buAutoNum type="alphaLcPeriod"/>
            </a:pPr>
            <a:r>
              <a:rPr lang="en-US" dirty="0" smtClean="0"/>
              <a:t>Fewer laws about water</a:t>
            </a:r>
          </a:p>
          <a:p>
            <a:pPr marL="457200" indent="-457200">
              <a:buAutoNum type="alphaLcPeriod"/>
            </a:pPr>
            <a:r>
              <a:rPr lang="en-US" dirty="0" smtClean="0"/>
              <a:t>Reduced use of pesticides</a:t>
            </a:r>
          </a:p>
          <a:p>
            <a:pPr marL="457200" indent="-457200">
              <a:buAutoNum type="alphaLcPeriod"/>
            </a:pPr>
            <a:r>
              <a:rPr lang="en-US" dirty="0" smtClean="0"/>
              <a:t>Increased use of fertilizers</a:t>
            </a:r>
          </a:p>
          <a:p>
            <a:pPr marL="457200" indent="-457200">
              <a:buAutoNum type="alphaLcPeriod"/>
            </a:pPr>
            <a:r>
              <a:rPr lang="en-US" dirty="0" smtClean="0"/>
              <a:t>Release of factory wastes into 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 How do animals obtain the carbon and nitrogen they need for building materials?</a:t>
            </a:r>
          </a:p>
          <a:p>
            <a:pPr marL="457200" indent="-457200">
              <a:buAutoNum type="alphaLcPeriod"/>
            </a:pPr>
            <a:r>
              <a:rPr lang="en-US" dirty="0" smtClean="0"/>
              <a:t>By eating food</a:t>
            </a:r>
          </a:p>
          <a:p>
            <a:pPr marL="457200" indent="-457200">
              <a:buAutoNum type="alphaLcPeriod"/>
            </a:pPr>
            <a:r>
              <a:rPr lang="en-US" dirty="0" smtClean="0"/>
              <a:t>By breathing</a:t>
            </a:r>
          </a:p>
          <a:p>
            <a:pPr marL="457200" indent="-457200">
              <a:buAutoNum type="alphaLcPeriod"/>
            </a:pPr>
            <a:r>
              <a:rPr lang="en-US" dirty="0" smtClean="0"/>
              <a:t>By performing photosynthesis</a:t>
            </a:r>
          </a:p>
          <a:p>
            <a:pPr marL="457200" indent="-457200">
              <a:buAutoNum type="alphaLcPeriod"/>
            </a:pPr>
            <a:r>
              <a:rPr lang="en-US" dirty="0" smtClean="0"/>
              <a:t>By performing cellular respiration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 Phosphates help detergents make clothes whiter and clean dishes better.  Which is the best reason why phosphates have been removed from detergents?</a:t>
            </a:r>
          </a:p>
          <a:p>
            <a:pPr marL="457200" indent="-457200">
              <a:buAutoNum type="alphaLcPeriod"/>
            </a:pPr>
            <a:r>
              <a:rPr lang="en-US" dirty="0" smtClean="0"/>
              <a:t>To improve turbidity levels</a:t>
            </a:r>
          </a:p>
          <a:p>
            <a:pPr marL="457200" indent="-457200">
              <a:buAutoNum type="alphaLcPeriod"/>
            </a:pPr>
            <a:r>
              <a:rPr lang="en-US" dirty="0" smtClean="0"/>
              <a:t>To prevent pollution of aquifers</a:t>
            </a:r>
          </a:p>
          <a:p>
            <a:pPr marL="457200" indent="-457200">
              <a:buAutoNum type="alphaLcPeriod"/>
            </a:pPr>
            <a:r>
              <a:rPr lang="en-US" dirty="0" smtClean="0"/>
              <a:t>To improve the health of humans</a:t>
            </a:r>
          </a:p>
          <a:p>
            <a:pPr marL="457200" indent="-457200">
              <a:buAutoNum type="alphaLcPeriod"/>
            </a:pPr>
            <a:r>
              <a:rPr lang="en-US" dirty="0" smtClean="0"/>
              <a:t>To prevent algal blooms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 Which of these is most likely to have a harmful effect on water quality?</a:t>
            </a:r>
          </a:p>
          <a:p>
            <a:pPr marL="457200" indent="-457200">
              <a:buAutoNum type="alphaLcPeriod"/>
            </a:pPr>
            <a:r>
              <a:rPr lang="en-US" dirty="0" smtClean="0"/>
              <a:t>Having water laws and regulations</a:t>
            </a:r>
          </a:p>
          <a:p>
            <a:pPr marL="457200" indent="-457200">
              <a:buAutoNum type="alphaLcPeriod"/>
            </a:pPr>
            <a:r>
              <a:rPr lang="en-US" dirty="0" smtClean="0"/>
              <a:t>Treating sewage to kill pathogens</a:t>
            </a:r>
          </a:p>
          <a:p>
            <a:pPr marL="457200" indent="-457200">
              <a:buAutoNum type="alphaLcPeriod"/>
            </a:pPr>
            <a:r>
              <a:rPr lang="en-US" dirty="0" smtClean="0"/>
              <a:t>Letting pollutants wash out to sea</a:t>
            </a:r>
          </a:p>
          <a:p>
            <a:pPr marL="457200" indent="-457200">
              <a:buAutoNum type="alphaLcPeriod"/>
            </a:pPr>
            <a:r>
              <a:rPr lang="en-US" dirty="0" smtClean="0"/>
              <a:t>Using chemical indicators to check water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 How do plant cells release the energy they need to carry out their life processes?</a:t>
            </a:r>
          </a:p>
          <a:p>
            <a:pPr marL="0" indent="0">
              <a:buNone/>
            </a:pPr>
            <a:r>
              <a:rPr lang="en-US" dirty="0" smtClean="0"/>
              <a:t>a. By photosynthesis in the chloroplasts</a:t>
            </a:r>
          </a:p>
          <a:p>
            <a:pPr marL="0" indent="0">
              <a:buNone/>
            </a:pPr>
            <a:r>
              <a:rPr lang="en-US" dirty="0" smtClean="0"/>
              <a:t>b. By respiration in the mitochondria</a:t>
            </a:r>
          </a:p>
          <a:p>
            <a:pPr marL="0" indent="0">
              <a:buNone/>
            </a:pPr>
            <a:r>
              <a:rPr lang="en-US" dirty="0" smtClean="0"/>
              <a:t>c. By mitosis in the nucleus</a:t>
            </a:r>
          </a:p>
          <a:p>
            <a:pPr marL="0" indent="0">
              <a:buNone/>
            </a:pPr>
            <a:r>
              <a:rPr lang="en-US" dirty="0" smtClean="0"/>
              <a:t>d. By absorption in the cell membrane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762" y="34737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4.  In which process do cells take in carbon dioxide and use it to make food molecules?</a:t>
            </a:r>
          </a:p>
          <a:p>
            <a:pPr marL="457200" indent="-457200">
              <a:buAutoNum type="alphaLcPeriod"/>
            </a:pPr>
            <a:r>
              <a:rPr lang="en-US" dirty="0" smtClean="0"/>
              <a:t>Decomposition</a:t>
            </a:r>
          </a:p>
          <a:p>
            <a:pPr marL="457200" indent="-457200">
              <a:buAutoNum type="alphaLcPeriod"/>
            </a:pPr>
            <a:r>
              <a:rPr lang="en-US" dirty="0" smtClean="0"/>
              <a:t>Meiosis</a:t>
            </a:r>
          </a:p>
          <a:p>
            <a:pPr marL="457200" indent="-457200">
              <a:buAutoNum type="alphaLcPeriod"/>
            </a:pPr>
            <a:r>
              <a:rPr lang="en-US" dirty="0" smtClean="0"/>
              <a:t>Photosynthesis</a:t>
            </a:r>
          </a:p>
          <a:p>
            <a:pPr marL="457200" indent="-457200">
              <a:buAutoNum type="alphaLcPeriod"/>
            </a:pPr>
            <a:r>
              <a:rPr lang="en-US" dirty="0" smtClean="0"/>
              <a:t>respiration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8.L.5.2  Diet, Exercise and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Which describes digestion in the human body?</a:t>
            </a:r>
          </a:p>
          <a:p>
            <a:pPr marL="457200" indent="-457200">
              <a:buAutoNum type="alphaLcPeriod"/>
            </a:pPr>
            <a:r>
              <a:rPr lang="en-US" dirty="0" smtClean="0"/>
              <a:t>A process that breaks down food into smaller molecules that cells can use</a:t>
            </a:r>
          </a:p>
          <a:p>
            <a:pPr marL="457200" indent="-457200">
              <a:buAutoNum type="alphaLcPeriod"/>
            </a:pPr>
            <a:r>
              <a:rPr lang="en-US" dirty="0" smtClean="0"/>
              <a:t>A process that releases energy from food molecules</a:t>
            </a:r>
          </a:p>
          <a:p>
            <a:pPr marL="457200" indent="-457200">
              <a:buAutoNum type="alphaLcPeriod"/>
            </a:pPr>
            <a:r>
              <a:rPr lang="en-US" dirty="0" smtClean="0"/>
              <a:t>A process that delivers oxygen throughout the body</a:t>
            </a:r>
          </a:p>
          <a:p>
            <a:pPr marL="457200" indent="-457200">
              <a:buAutoNum type="alphaLcPeriod"/>
            </a:pPr>
            <a:r>
              <a:rPr lang="en-US" dirty="0" smtClean="0"/>
              <a:t>A process by which the body gets rid of wastes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 Which is most likely to improve a person’s respiratory and cardiovascular systems the most?</a:t>
            </a:r>
          </a:p>
          <a:p>
            <a:pPr marL="457200" indent="-457200">
              <a:buAutoNum type="alphaLcPeriod"/>
            </a:pPr>
            <a:r>
              <a:rPr lang="en-US" dirty="0" smtClean="0"/>
              <a:t>Eating more vegetables</a:t>
            </a:r>
          </a:p>
          <a:p>
            <a:pPr marL="457200" indent="-457200">
              <a:buAutoNum type="alphaLcPeriod"/>
            </a:pPr>
            <a:r>
              <a:rPr lang="en-US" dirty="0" smtClean="0"/>
              <a:t>Exercising two hours a week</a:t>
            </a:r>
          </a:p>
          <a:p>
            <a:pPr marL="457200" indent="-457200">
              <a:buAutoNum type="alphaLcPeriod"/>
            </a:pPr>
            <a:r>
              <a:rPr lang="en-US" dirty="0" smtClean="0"/>
              <a:t>Quitting tobacco smoking</a:t>
            </a:r>
          </a:p>
          <a:p>
            <a:pPr marL="457200" indent="-457200">
              <a:buAutoNum type="alphaLcPeriod"/>
            </a:pPr>
            <a:r>
              <a:rPr lang="en-US" dirty="0" smtClean="0"/>
              <a:t>Taking multivitamins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 Which system delivers nutrients to the body’s cells?</a:t>
            </a:r>
          </a:p>
          <a:p>
            <a:pPr marL="457200" indent="-457200">
              <a:buAutoNum type="alphaLcPeriod"/>
            </a:pPr>
            <a:r>
              <a:rPr lang="en-US" dirty="0" smtClean="0"/>
              <a:t>Circulatory</a:t>
            </a:r>
          </a:p>
          <a:p>
            <a:pPr marL="457200" indent="-457200">
              <a:buAutoNum type="alphaLcPeriod"/>
            </a:pPr>
            <a:r>
              <a:rPr lang="en-US" dirty="0" smtClean="0"/>
              <a:t>Digestive</a:t>
            </a:r>
          </a:p>
          <a:p>
            <a:pPr marL="457200" indent="-457200">
              <a:buAutoNum type="alphaLcPeriod"/>
            </a:pPr>
            <a:r>
              <a:rPr lang="en-US" dirty="0" smtClean="0"/>
              <a:t>Respiratory</a:t>
            </a:r>
          </a:p>
          <a:p>
            <a:pPr marL="457200" indent="-457200">
              <a:buAutoNum type="alphaLcPeriod"/>
            </a:pPr>
            <a:r>
              <a:rPr lang="en-US" dirty="0" smtClean="0"/>
              <a:t>nervous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30543</TotalTime>
  <Words>1477</Words>
  <Application>Microsoft Office PowerPoint</Application>
  <PresentationFormat>Widescreen</PresentationFormat>
  <Paragraphs>231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Garamond</vt:lpstr>
      <vt:lpstr>Organic</vt:lpstr>
      <vt:lpstr>8th Grade Science EOG Review Katrina Wright Morehead STEM Academy</vt:lpstr>
      <vt:lpstr>8.L.5  Molecular Biology  </vt:lpstr>
      <vt:lpstr>8.L.5.1 Food and Energy</vt:lpstr>
      <vt:lpstr>PowerPoint Presentation</vt:lpstr>
      <vt:lpstr>PowerPoint Presentation</vt:lpstr>
      <vt:lpstr>PowerPoint Presentation</vt:lpstr>
      <vt:lpstr>8.L.5.2  Diet, Exercise and Health</vt:lpstr>
      <vt:lpstr>PowerPoint Presentation</vt:lpstr>
      <vt:lpstr>PowerPoint Presentation</vt:lpstr>
      <vt:lpstr>8.L.2  Biotechnology</vt:lpstr>
      <vt:lpstr>8.L.2.1</vt:lpstr>
      <vt:lpstr>PowerPoint Presentation</vt:lpstr>
      <vt:lpstr>PowerPoint Presentation</vt:lpstr>
      <vt:lpstr>PowerPoint Presentation</vt:lpstr>
      <vt:lpstr>8.L.3  Ecosystems</vt:lpstr>
      <vt:lpstr>8.L.3.1  Populations</vt:lpstr>
      <vt:lpstr>PowerPoint Presentation</vt:lpstr>
      <vt:lpstr>PowerPoint Presentation</vt:lpstr>
      <vt:lpstr>8.L.3.2  Interactions in Ecosystems</vt:lpstr>
      <vt:lpstr>PowerPoint Presentation</vt:lpstr>
      <vt:lpstr>PowerPoint Presentation</vt:lpstr>
      <vt:lpstr>PowerPoint Presentation</vt:lpstr>
      <vt:lpstr>8.L.3.3  Food Webs/Cycling of Matter</vt:lpstr>
      <vt:lpstr>PowerPoint Presentation</vt:lpstr>
      <vt:lpstr>PowerPoint Presentation</vt:lpstr>
      <vt:lpstr>8.E.1  Hydrosphere</vt:lpstr>
      <vt:lpstr>8.E.1 Hydrosphere</vt:lpstr>
      <vt:lpstr>8.E.1.1 Structure of Hydrosphere</vt:lpstr>
      <vt:lpstr>PowerPoint Presentation</vt:lpstr>
      <vt:lpstr>PowerPoint Presentation</vt:lpstr>
      <vt:lpstr>PowerPoint Presentation</vt:lpstr>
      <vt:lpstr>8.E.1.2 Earth’s Oceans</vt:lpstr>
      <vt:lpstr>PowerPoint Presentation</vt:lpstr>
      <vt:lpstr>PowerPoint Presentation</vt:lpstr>
      <vt:lpstr>8.E.1.3  Water Quality</vt:lpstr>
      <vt:lpstr>PowerPoint Presentation</vt:lpstr>
      <vt:lpstr>PowerPoint Presentation</vt:lpstr>
      <vt:lpstr>PowerPoint Presentation</vt:lpstr>
      <vt:lpstr>8.E.1.4  Water Quality and Human Health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Science EOG Review</dc:title>
  <dc:creator>Wright, Katrina C.</dc:creator>
  <cp:lastModifiedBy>Greenberg, Mitchell</cp:lastModifiedBy>
  <cp:revision>67</cp:revision>
  <dcterms:created xsi:type="dcterms:W3CDTF">2014-01-09T15:34:33Z</dcterms:created>
  <dcterms:modified xsi:type="dcterms:W3CDTF">2017-05-19T18:01:10Z</dcterms:modified>
</cp:coreProperties>
</file>