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0" d="100"/>
          <a:sy n="80"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5/19/2017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8.P.1</a:t>
            </a:r>
            <a:endParaRPr lang="en-US" dirty="0"/>
          </a:p>
        </p:txBody>
      </p:sp>
      <p:sp>
        <p:nvSpPr>
          <p:cNvPr id="3" name="Content Placeholder 2"/>
          <p:cNvSpPr>
            <a:spLocks noGrp="1"/>
          </p:cNvSpPr>
          <p:nvPr>
            <p:ph idx="1"/>
          </p:nvPr>
        </p:nvSpPr>
        <p:spPr>
          <a:xfrm>
            <a:off x="1295402" y="2533182"/>
            <a:ext cx="9601196" cy="3318936"/>
          </a:xfrm>
        </p:spPr>
        <p:txBody>
          <a:bodyPr>
            <a:normAutofit lnSpcReduction="10000"/>
          </a:bodyPr>
          <a:lstStyle/>
          <a:p>
            <a:r>
              <a:rPr lang="en-US" b="1" dirty="0" smtClean="0"/>
              <a:t>8.P.1.1  </a:t>
            </a:r>
            <a:r>
              <a:rPr lang="en-US" dirty="0" smtClean="0"/>
              <a:t>Classify </a:t>
            </a:r>
            <a:r>
              <a:rPr lang="en-US" dirty="0"/>
              <a:t>matter as elements, compounds, or mixtures based on how the atoms are packed together in </a:t>
            </a:r>
            <a:r>
              <a:rPr lang="en-US" dirty="0" smtClean="0"/>
              <a:t>arrangements.</a:t>
            </a:r>
          </a:p>
          <a:p>
            <a:r>
              <a:rPr lang="en-US" b="1" dirty="0" smtClean="0"/>
              <a:t>8.P.1.2</a:t>
            </a:r>
            <a:r>
              <a:rPr lang="en-US" dirty="0" smtClean="0"/>
              <a:t> </a:t>
            </a:r>
            <a:r>
              <a:rPr lang="en-US" dirty="0"/>
              <a:t>Explain how the physical properties of elements and their reactivity have been used to produce the current model of the Periodic Table of elements. </a:t>
            </a:r>
            <a:endParaRPr lang="en-US" dirty="0" smtClean="0"/>
          </a:p>
          <a:p>
            <a:r>
              <a:rPr lang="en-US" b="1" dirty="0" smtClean="0"/>
              <a:t>8.P.1.3</a:t>
            </a:r>
            <a:r>
              <a:rPr lang="en-US" dirty="0" smtClean="0"/>
              <a:t> </a:t>
            </a:r>
            <a:r>
              <a:rPr lang="en-US" dirty="0"/>
              <a:t>Compare physical changes such as size, shape and state to chemical changes that are the result of a chemical reaction to include changes in temperature, color, formation of a gas or precipitate. </a:t>
            </a:r>
          </a:p>
          <a:p>
            <a:endParaRPr lang="en-US" dirty="0"/>
          </a:p>
          <a:p>
            <a:endParaRPr lang="en-US" dirty="0"/>
          </a:p>
        </p:txBody>
      </p:sp>
    </p:spTree>
    <p:extLst>
      <p:ext uri="{BB962C8B-B14F-4D97-AF65-F5344CB8AC3E}">
        <p14:creationId xmlns:p14="http://schemas.microsoft.com/office/powerpoint/2010/main" val="4051687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4"/>
            </a:pPr>
            <a:r>
              <a:rPr lang="en-US" dirty="0" smtClean="0"/>
              <a:t>According to the periodic table, most nonmetals are</a:t>
            </a:r>
          </a:p>
          <a:p>
            <a:pPr marL="457200" indent="-457200">
              <a:buAutoNum type="alphaLcPeriod"/>
            </a:pPr>
            <a:r>
              <a:rPr lang="en-US" dirty="0" smtClean="0"/>
              <a:t>Liquids</a:t>
            </a:r>
          </a:p>
          <a:p>
            <a:pPr marL="457200" indent="-457200">
              <a:buAutoNum type="alphaLcPeriod"/>
            </a:pPr>
            <a:r>
              <a:rPr lang="en-US" dirty="0" smtClean="0"/>
              <a:t>Poor conductors of heat and electricity</a:t>
            </a:r>
          </a:p>
          <a:p>
            <a:pPr marL="457200" indent="-457200">
              <a:buAutoNum type="alphaLcPeriod"/>
            </a:pPr>
            <a:r>
              <a:rPr lang="en-US" dirty="0" smtClean="0"/>
              <a:t>Easy to hammer and shape</a:t>
            </a:r>
          </a:p>
          <a:p>
            <a:pPr marL="457200" indent="-457200">
              <a:buAutoNum type="alphaLcPeriod"/>
            </a:pPr>
            <a:r>
              <a:rPr lang="en-US" dirty="0" smtClean="0"/>
              <a:t>Shiny in appearance</a:t>
            </a:r>
            <a:endParaRPr lang="en-US" dirty="0"/>
          </a:p>
        </p:txBody>
      </p:sp>
    </p:spTree>
    <p:extLst>
      <p:ext uri="{BB962C8B-B14F-4D97-AF65-F5344CB8AC3E}">
        <p14:creationId xmlns:p14="http://schemas.microsoft.com/office/powerpoint/2010/main" val="1660581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09437" y="3015718"/>
            <a:ext cx="5566372" cy="313108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5"/>
            </a:pPr>
            <a:r>
              <a:rPr lang="en-US" dirty="0" smtClean="0"/>
              <a:t>In order to find carbon in the periodic table, what group and period must you use?</a:t>
            </a:r>
          </a:p>
          <a:p>
            <a:pPr marL="457200" indent="-457200">
              <a:buAutoNum type="alphaLcPeriod"/>
            </a:pPr>
            <a:r>
              <a:rPr lang="en-US" dirty="0" smtClean="0"/>
              <a:t>Period 14, group 2</a:t>
            </a:r>
          </a:p>
          <a:p>
            <a:pPr marL="457200" indent="-457200">
              <a:buAutoNum type="alphaLcPeriod"/>
            </a:pPr>
            <a:r>
              <a:rPr lang="en-US" dirty="0" smtClean="0"/>
              <a:t>Period 16, group 6</a:t>
            </a:r>
          </a:p>
          <a:p>
            <a:pPr marL="457200" indent="-457200">
              <a:buAutoNum type="alphaLcPeriod"/>
            </a:pPr>
            <a:r>
              <a:rPr lang="en-US" dirty="0" smtClean="0"/>
              <a:t>Period 15, group 3</a:t>
            </a:r>
          </a:p>
          <a:p>
            <a:pPr marL="457200" indent="-457200">
              <a:buAutoNum type="alphaLcPeriod"/>
            </a:pPr>
            <a:r>
              <a:rPr lang="en-US" dirty="0" smtClean="0"/>
              <a:t>Period 2, group 14</a:t>
            </a:r>
          </a:p>
          <a:p>
            <a:pPr marL="457200" indent="-457200">
              <a:buAutoNum type="alphaLcPeriod"/>
            </a:pPr>
            <a:endParaRPr lang="en-US" dirty="0" smtClean="0"/>
          </a:p>
          <a:p>
            <a:pPr marL="457200" indent="-457200">
              <a:buAutoNum type="alphaLcPeriod"/>
            </a:pPr>
            <a:endParaRPr lang="en-US" dirty="0"/>
          </a:p>
        </p:txBody>
      </p:sp>
    </p:spTree>
    <p:extLst>
      <p:ext uri="{BB962C8B-B14F-4D97-AF65-F5344CB8AC3E}">
        <p14:creationId xmlns:p14="http://schemas.microsoft.com/office/powerpoint/2010/main" val="195194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6.  Explain the organization of the modern periodic table.  </a:t>
            </a:r>
            <a:endParaRPr lang="en-US" dirty="0"/>
          </a:p>
        </p:txBody>
      </p:sp>
    </p:spTree>
    <p:extLst>
      <p:ext uri="{BB962C8B-B14F-4D97-AF65-F5344CB8AC3E}">
        <p14:creationId xmlns:p14="http://schemas.microsoft.com/office/powerpoint/2010/main" val="306383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8.P.1.3 Physical and Chemical Reactions</a:t>
            </a:r>
            <a:endParaRPr lang="en-US" dirty="0"/>
          </a:p>
        </p:txBody>
      </p:sp>
      <p:sp>
        <p:nvSpPr>
          <p:cNvPr id="3" name="Content Placeholder 2"/>
          <p:cNvSpPr>
            <a:spLocks noGrp="1"/>
          </p:cNvSpPr>
          <p:nvPr>
            <p:ph idx="1"/>
          </p:nvPr>
        </p:nvSpPr>
        <p:spPr/>
        <p:txBody>
          <a:bodyPr/>
          <a:lstStyle/>
          <a:p>
            <a:pPr marL="0" indent="0">
              <a:buNone/>
            </a:pPr>
            <a:r>
              <a:rPr lang="en-US" dirty="0" smtClean="0"/>
              <a:t>1.  Which of the following is a chemical property of matter?</a:t>
            </a:r>
          </a:p>
          <a:p>
            <a:pPr marL="457200" indent="-457200">
              <a:buAutoNum type="alphaLcPeriod"/>
            </a:pPr>
            <a:r>
              <a:rPr lang="en-US" dirty="0" smtClean="0"/>
              <a:t>Luster</a:t>
            </a:r>
          </a:p>
          <a:p>
            <a:pPr marL="457200" indent="-457200">
              <a:buAutoNum type="alphaLcPeriod"/>
            </a:pPr>
            <a:r>
              <a:rPr lang="en-US" dirty="0" smtClean="0"/>
              <a:t>State of matter</a:t>
            </a:r>
          </a:p>
          <a:p>
            <a:pPr marL="457200" indent="-457200">
              <a:buAutoNum type="alphaLcPeriod"/>
            </a:pPr>
            <a:r>
              <a:rPr lang="en-US" dirty="0" smtClean="0"/>
              <a:t>Malleability</a:t>
            </a:r>
          </a:p>
          <a:p>
            <a:pPr marL="457200" indent="-457200">
              <a:buAutoNum type="alphaLcPeriod"/>
            </a:pPr>
            <a:r>
              <a:rPr lang="en-US" dirty="0" smtClean="0"/>
              <a:t>Flammability</a:t>
            </a:r>
          </a:p>
          <a:p>
            <a:pPr marL="0" indent="0">
              <a:buNone/>
            </a:pPr>
            <a:endParaRPr lang="en-US" dirty="0"/>
          </a:p>
        </p:txBody>
      </p:sp>
    </p:spTree>
    <p:extLst>
      <p:ext uri="{BB962C8B-B14F-4D97-AF65-F5344CB8AC3E}">
        <p14:creationId xmlns:p14="http://schemas.microsoft.com/office/powerpoint/2010/main" val="2206944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2"/>
            </a:pPr>
            <a:r>
              <a:rPr lang="en-US" dirty="0" smtClean="0"/>
              <a:t>Which of the following may happen during a physical change?</a:t>
            </a:r>
          </a:p>
          <a:p>
            <a:pPr marL="457200" indent="-457200">
              <a:buAutoNum type="alphaLcPeriod"/>
            </a:pPr>
            <a:r>
              <a:rPr lang="en-US" dirty="0" smtClean="0"/>
              <a:t>New substances are created</a:t>
            </a:r>
          </a:p>
          <a:p>
            <a:pPr marL="457200" indent="-457200">
              <a:buAutoNum type="alphaLcPeriod"/>
            </a:pPr>
            <a:r>
              <a:rPr lang="en-US" dirty="0" smtClean="0"/>
              <a:t>Reactants form products</a:t>
            </a:r>
          </a:p>
          <a:p>
            <a:pPr marL="457200" indent="-457200">
              <a:buAutoNum type="alphaLcPeriod"/>
            </a:pPr>
            <a:r>
              <a:rPr lang="en-US" dirty="0" smtClean="0"/>
              <a:t>Phase changes may occur due to a change in temperature</a:t>
            </a:r>
          </a:p>
          <a:p>
            <a:pPr marL="457200" indent="-457200">
              <a:buAutoNum type="alphaLcPeriod"/>
            </a:pPr>
            <a:r>
              <a:rPr lang="en-US" dirty="0" smtClean="0"/>
              <a:t>A precipitate may form</a:t>
            </a:r>
            <a:endParaRPr lang="en-US" dirty="0"/>
          </a:p>
        </p:txBody>
      </p:sp>
    </p:spTree>
    <p:extLst>
      <p:ext uri="{BB962C8B-B14F-4D97-AF65-F5344CB8AC3E}">
        <p14:creationId xmlns:p14="http://schemas.microsoft.com/office/powerpoint/2010/main" val="1988209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3. A student plans to build an electric motor for his science fair project.  He decides to test how well different materials conduct electricity from the batteries to the motor.  Which of the following materials will be the best conductor for the motor?</a:t>
            </a:r>
          </a:p>
          <a:p>
            <a:pPr marL="457200" indent="-457200">
              <a:buAutoNum type="alphaLcPeriod"/>
            </a:pPr>
            <a:r>
              <a:rPr lang="en-US" dirty="0" smtClean="0"/>
              <a:t>A rubber band</a:t>
            </a:r>
          </a:p>
          <a:p>
            <a:pPr marL="457200" indent="-457200">
              <a:buAutoNum type="alphaLcPeriod"/>
            </a:pPr>
            <a:r>
              <a:rPr lang="en-US" dirty="0" smtClean="0"/>
              <a:t>A copper wire</a:t>
            </a:r>
          </a:p>
          <a:p>
            <a:pPr marL="457200" indent="-457200">
              <a:buAutoNum type="alphaLcPeriod"/>
            </a:pPr>
            <a:r>
              <a:rPr lang="en-US" dirty="0" smtClean="0"/>
              <a:t>A glass rod</a:t>
            </a:r>
          </a:p>
          <a:p>
            <a:pPr marL="457200" indent="-457200">
              <a:buAutoNum type="alphaLcPeriod"/>
            </a:pPr>
            <a:r>
              <a:rPr lang="en-US" dirty="0" smtClean="0"/>
              <a:t>A plastic rod</a:t>
            </a:r>
            <a:endParaRPr lang="en-US" dirty="0"/>
          </a:p>
        </p:txBody>
      </p:sp>
    </p:spTree>
    <p:extLst>
      <p:ext uri="{BB962C8B-B14F-4D97-AF65-F5344CB8AC3E}">
        <p14:creationId xmlns:p14="http://schemas.microsoft.com/office/powerpoint/2010/main" val="2688956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42067" y="3272531"/>
            <a:ext cx="3302991" cy="220199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4. When baking soda and vinegar are combined, what evidence suggests that a chemical change has occurred?</a:t>
            </a:r>
          </a:p>
          <a:p>
            <a:pPr marL="457200" indent="-457200">
              <a:buAutoNum type="alphaLcPeriod"/>
            </a:pPr>
            <a:r>
              <a:rPr lang="en-US" dirty="0" smtClean="0"/>
              <a:t>The baking soda dissolves in the vinegar</a:t>
            </a:r>
          </a:p>
          <a:p>
            <a:pPr marL="457200" indent="-457200">
              <a:buAutoNum type="alphaLcPeriod"/>
            </a:pPr>
            <a:r>
              <a:rPr lang="en-US" dirty="0" smtClean="0"/>
              <a:t>A gas is produced</a:t>
            </a:r>
          </a:p>
          <a:p>
            <a:pPr marL="457200" indent="-457200">
              <a:buAutoNum type="alphaLcPeriod"/>
            </a:pPr>
            <a:r>
              <a:rPr lang="en-US" dirty="0" smtClean="0"/>
              <a:t>Light is given off</a:t>
            </a:r>
          </a:p>
          <a:p>
            <a:pPr marL="457200" indent="-457200">
              <a:buAutoNum type="alphaLcPeriod"/>
            </a:pPr>
            <a:r>
              <a:rPr lang="en-US" dirty="0" smtClean="0"/>
              <a:t>The state of matter changes</a:t>
            </a:r>
          </a:p>
          <a:p>
            <a:pPr marL="457200" indent="-457200">
              <a:buAutoNum type="alphaLcPeriod"/>
            </a:pPr>
            <a:endParaRPr lang="en-US" dirty="0" smtClean="0"/>
          </a:p>
          <a:p>
            <a:pPr marL="0" indent="0">
              <a:buNone/>
            </a:pPr>
            <a:endParaRPr lang="en-US" dirty="0"/>
          </a:p>
        </p:txBody>
      </p:sp>
    </p:spTree>
    <p:extLst>
      <p:ext uri="{BB962C8B-B14F-4D97-AF65-F5344CB8AC3E}">
        <p14:creationId xmlns:p14="http://schemas.microsoft.com/office/powerpoint/2010/main" val="4155234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5.  Observe the picture to the right.  Explain in your </a:t>
            </a:r>
          </a:p>
          <a:p>
            <a:pPr marL="0" indent="0">
              <a:buNone/>
            </a:pPr>
            <a:r>
              <a:rPr lang="en-US" dirty="0" smtClean="0"/>
              <a:t>own words the difference between a physical and a</a:t>
            </a:r>
          </a:p>
          <a:p>
            <a:pPr marL="0" indent="0">
              <a:buNone/>
            </a:pPr>
            <a:r>
              <a:rPr lang="en-US" dirty="0" smtClean="0"/>
              <a:t>chemical change in matter.</a:t>
            </a:r>
          </a:p>
          <a:p>
            <a:pPr marL="457200" indent="-457200">
              <a:buAutoNum type="arabicPeriod" startAt="6"/>
            </a:pPr>
            <a:r>
              <a:rPr lang="en-US" dirty="0" smtClean="0"/>
              <a:t>Describe 4 indicators of a chemical reaction.</a:t>
            </a:r>
          </a:p>
          <a:p>
            <a:r>
              <a:rPr lang="en-US" dirty="0" smtClean="0"/>
              <a:t>_________________________</a:t>
            </a:r>
          </a:p>
          <a:p>
            <a:r>
              <a:rPr lang="en-US" dirty="0" smtClean="0"/>
              <a:t>_________________________</a:t>
            </a:r>
          </a:p>
          <a:p>
            <a:r>
              <a:rPr lang="en-US" dirty="0" smtClean="0"/>
              <a:t>_________________________</a:t>
            </a:r>
          </a:p>
          <a:p>
            <a:r>
              <a:rPr lang="en-US" dirty="0" smtClean="0"/>
              <a:t>_________________________</a:t>
            </a:r>
            <a:endParaRPr lang="en-US" dirty="0"/>
          </a:p>
        </p:txBody>
      </p:sp>
      <p:pic>
        <p:nvPicPr>
          <p:cNvPr id="4" name="Picture 3"/>
          <p:cNvPicPr>
            <a:picLocks noChangeAspect="1"/>
          </p:cNvPicPr>
          <p:nvPr/>
        </p:nvPicPr>
        <p:blipFill>
          <a:blip r:embed="rId2"/>
          <a:stretch>
            <a:fillRect/>
          </a:stretch>
        </p:blipFill>
        <p:spPr>
          <a:xfrm>
            <a:off x="7281073" y="2143869"/>
            <a:ext cx="3615524" cy="2618138"/>
          </a:xfrm>
          <a:prstGeom prst="rect">
            <a:avLst/>
          </a:prstGeom>
        </p:spPr>
      </p:pic>
    </p:spTree>
    <p:extLst>
      <p:ext uri="{BB962C8B-B14F-4D97-AF65-F5344CB8AC3E}">
        <p14:creationId xmlns:p14="http://schemas.microsoft.com/office/powerpoint/2010/main" val="3648802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marL="457200" indent="-457200">
              <a:buAutoNum type="arabicPeriod" startAt="7"/>
            </a:pPr>
            <a:r>
              <a:rPr lang="en-US" dirty="0" smtClean="0"/>
              <a:t>If 94 grams of a product (WX) are produced from a chemical reaction that started with 44 grams of X, how many grams of W went into the chemical reaction?</a:t>
            </a:r>
          </a:p>
          <a:p>
            <a:pPr marL="457200" indent="-457200">
              <a:buAutoNum type="arabicPeriod" startAt="7"/>
            </a:pPr>
            <a:r>
              <a:rPr lang="en-US" dirty="0" smtClean="0"/>
              <a:t>Give an example of each of the following:</a:t>
            </a:r>
          </a:p>
          <a:p>
            <a:r>
              <a:rPr lang="en-US" dirty="0" smtClean="0"/>
              <a:t>Element</a:t>
            </a:r>
          </a:p>
          <a:p>
            <a:r>
              <a:rPr lang="en-US" dirty="0" smtClean="0"/>
              <a:t>Compound</a:t>
            </a:r>
          </a:p>
          <a:p>
            <a:r>
              <a:rPr lang="en-US" dirty="0" smtClean="0"/>
              <a:t>Solution</a:t>
            </a:r>
          </a:p>
          <a:p>
            <a:r>
              <a:rPr lang="en-US" dirty="0" smtClean="0"/>
              <a:t>Heterogeneous Mixture</a:t>
            </a:r>
            <a:endParaRPr lang="en-US" dirty="0"/>
          </a:p>
        </p:txBody>
      </p:sp>
    </p:spTree>
    <p:extLst>
      <p:ext uri="{BB962C8B-B14F-4D97-AF65-F5344CB8AC3E}">
        <p14:creationId xmlns:p14="http://schemas.microsoft.com/office/powerpoint/2010/main" val="4002832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9. Which of the following statements refers to a physical property of a substance?</a:t>
            </a:r>
          </a:p>
          <a:p>
            <a:pPr marL="457200" indent="-457200">
              <a:buAutoNum type="alphaLcPeriod"/>
            </a:pPr>
            <a:r>
              <a:rPr lang="en-US" dirty="0" smtClean="0"/>
              <a:t>Carbon combines with oxygen to produce carbon dioxide</a:t>
            </a:r>
          </a:p>
          <a:p>
            <a:pPr marL="457200" indent="-457200">
              <a:buAutoNum type="alphaLcPeriod"/>
            </a:pPr>
            <a:r>
              <a:rPr lang="en-US" dirty="0" smtClean="0"/>
              <a:t>The density of copper is 8.93 g/cm</a:t>
            </a:r>
            <a:r>
              <a:rPr lang="en-US" sz="1400" dirty="0" smtClean="0"/>
              <a:t>3</a:t>
            </a:r>
            <a:endParaRPr lang="en-US" dirty="0" smtClean="0"/>
          </a:p>
          <a:p>
            <a:pPr marL="457200" indent="-457200">
              <a:buAutoNum type="alphaLcPeriod"/>
            </a:pPr>
            <a:r>
              <a:rPr lang="en-US" dirty="0" smtClean="0"/>
              <a:t>Acids are corrosive</a:t>
            </a:r>
          </a:p>
          <a:p>
            <a:pPr marL="457200" indent="-457200">
              <a:buAutoNum type="alphaLcPeriod"/>
            </a:pPr>
            <a:r>
              <a:rPr lang="en-US" dirty="0" smtClean="0"/>
              <a:t>Zinc metal reacts with an acid to produce hydrogen gas</a:t>
            </a:r>
          </a:p>
          <a:p>
            <a:pPr marL="0" indent="0">
              <a:buNone/>
            </a:pPr>
            <a:endParaRPr lang="en-US" sz="1400" dirty="0" smtClean="0"/>
          </a:p>
        </p:txBody>
      </p:sp>
    </p:spTree>
    <p:extLst>
      <p:ext uri="{BB962C8B-B14F-4D97-AF65-F5344CB8AC3E}">
        <p14:creationId xmlns:p14="http://schemas.microsoft.com/office/powerpoint/2010/main" val="508867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8.P.1.1  Classifying Matter</a:t>
            </a:r>
            <a:endParaRPr lang="en-US" dirty="0"/>
          </a:p>
        </p:txBody>
      </p:sp>
      <p:sp>
        <p:nvSpPr>
          <p:cNvPr id="3" name="Content Placeholder 2"/>
          <p:cNvSpPr>
            <a:spLocks noGrp="1"/>
          </p:cNvSpPr>
          <p:nvPr>
            <p:ph idx="1"/>
          </p:nvPr>
        </p:nvSpPr>
        <p:spPr/>
        <p:txBody>
          <a:bodyPr/>
          <a:lstStyle/>
          <a:p>
            <a:pPr marL="0" indent="0">
              <a:buNone/>
            </a:pPr>
            <a:r>
              <a:rPr lang="en-US" dirty="0" smtClean="0"/>
              <a:t>1. Which of the following best describes an element?</a:t>
            </a:r>
          </a:p>
          <a:p>
            <a:pPr marL="457200" indent="-457200">
              <a:buAutoNum type="alphaLcPeriod"/>
            </a:pPr>
            <a:r>
              <a:rPr lang="en-US" dirty="0" smtClean="0"/>
              <a:t>A pure substance used to describe matter</a:t>
            </a:r>
          </a:p>
          <a:p>
            <a:pPr marL="457200" indent="-457200">
              <a:buAutoNum type="alphaLcPeriod"/>
            </a:pPr>
            <a:r>
              <a:rPr lang="en-US" dirty="0" smtClean="0"/>
              <a:t>A substance that cannot be changed easily into another substance</a:t>
            </a:r>
          </a:p>
          <a:p>
            <a:pPr marL="457200" indent="-457200">
              <a:buAutoNum type="alphaLcPeriod"/>
            </a:pPr>
            <a:r>
              <a:rPr lang="en-US" dirty="0" smtClean="0"/>
              <a:t>A substance that can only be found in mixtures</a:t>
            </a:r>
          </a:p>
          <a:p>
            <a:pPr marL="457200" indent="-457200">
              <a:buAutoNum type="alphaLcPeriod"/>
            </a:pPr>
            <a:r>
              <a:rPr lang="en-US" dirty="0" smtClean="0"/>
              <a:t>A substance that is chemically combined</a:t>
            </a:r>
            <a:endParaRPr lang="en-US" dirty="0"/>
          </a:p>
        </p:txBody>
      </p:sp>
    </p:spTree>
    <p:extLst>
      <p:ext uri="{BB962C8B-B14F-4D97-AF65-F5344CB8AC3E}">
        <p14:creationId xmlns:p14="http://schemas.microsoft.com/office/powerpoint/2010/main" val="2963285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10"/>
            </a:pPr>
            <a:r>
              <a:rPr lang="en-US" dirty="0" smtClean="0"/>
              <a:t>What physical properties make metals suitable for use in electrical wiring?</a:t>
            </a:r>
          </a:p>
          <a:p>
            <a:pPr marL="457200" indent="-457200">
              <a:buAutoNum type="alphaLcPeriod"/>
            </a:pPr>
            <a:r>
              <a:rPr lang="en-US" dirty="0" smtClean="0"/>
              <a:t>Malleability and ductility</a:t>
            </a:r>
          </a:p>
          <a:p>
            <a:pPr marL="457200" indent="-457200">
              <a:buAutoNum type="alphaLcPeriod"/>
            </a:pPr>
            <a:r>
              <a:rPr lang="en-US" dirty="0" smtClean="0"/>
              <a:t>Conductivity and ductility</a:t>
            </a:r>
          </a:p>
          <a:p>
            <a:pPr marL="457200" indent="-457200">
              <a:buAutoNum type="alphaLcPeriod"/>
            </a:pPr>
            <a:r>
              <a:rPr lang="en-US" dirty="0" smtClean="0"/>
              <a:t>Solubility and malleability</a:t>
            </a:r>
          </a:p>
          <a:p>
            <a:pPr marL="457200" indent="-457200">
              <a:buAutoNum type="alphaLcPeriod"/>
            </a:pPr>
            <a:r>
              <a:rPr lang="en-US" dirty="0" smtClean="0"/>
              <a:t>Magnetism and ductility</a:t>
            </a:r>
            <a:endParaRPr lang="en-US" dirty="0"/>
          </a:p>
        </p:txBody>
      </p:sp>
    </p:spTree>
    <p:extLst>
      <p:ext uri="{BB962C8B-B14F-4D97-AF65-F5344CB8AC3E}">
        <p14:creationId xmlns:p14="http://schemas.microsoft.com/office/powerpoint/2010/main" val="262507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29124" y="653143"/>
            <a:ext cx="3333750" cy="2667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Describe the picture of                                             the duck as if you were talking to a person who                                             was blindfolded. </a:t>
            </a:r>
          </a:p>
          <a:p>
            <a:r>
              <a:rPr lang="en-US" dirty="0" smtClean="0"/>
              <a:t>Think about the physical properties of the duck as you describe it.</a:t>
            </a:r>
            <a:endParaRPr lang="en-US" dirty="0"/>
          </a:p>
        </p:txBody>
      </p:sp>
    </p:spTree>
    <p:extLst>
      <p:ext uri="{BB962C8B-B14F-4D97-AF65-F5344CB8AC3E}">
        <p14:creationId xmlns:p14="http://schemas.microsoft.com/office/powerpoint/2010/main" val="4281552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8.P.2 </a:t>
            </a:r>
            <a:endParaRPr lang="en-US" dirty="0"/>
          </a:p>
        </p:txBody>
      </p:sp>
      <p:sp>
        <p:nvSpPr>
          <p:cNvPr id="3" name="Content Placeholder 2"/>
          <p:cNvSpPr>
            <a:spLocks noGrp="1"/>
          </p:cNvSpPr>
          <p:nvPr>
            <p:ph idx="1"/>
          </p:nvPr>
        </p:nvSpPr>
        <p:spPr/>
        <p:txBody>
          <a:bodyPr/>
          <a:lstStyle/>
          <a:p>
            <a:r>
              <a:rPr lang="en-US" dirty="0"/>
              <a:t>8.P.2.1 Explain the environmental consequences of the various methods of obtaining, transforming, and distributing energy. </a:t>
            </a:r>
            <a:endParaRPr lang="en-US" dirty="0" smtClean="0"/>
          </a:p>
          <a:p>
            <a:r>
              <a:rPr lang="en-US" dirty="0"/>
              <a:t>8.P.2.2 Explain the implications of the depletion of renewable and nonrenewable energy resources and the importance of </a:t>
            </a:r>
            <a:r>
              <a:rPr lang="en-US" dirty="0" smtClean="0"/>
              <a:t>conservation.</a:t>
            </a:r>
            <a:endParaRPr lang="en-US" dirty="0"/>
          </a:p>
        </p:txBody>
      </p:sp>
      <p:pic>
        <p:nvPicPr>
          <p:cNvPr id="4" name="Picture 3"/>
          <p:cNvPicPr>
            <a:picLocks noChangeAspect="1"/>
          </p:cNvPicPr>
          <p:nvPr/>
        </p:nvPicPr>
        <p:blipFill>
          <a:blip r:embed="rId2"/>
          <a:stretch>
            <a:fillRect/>
          </a:stretch>
        </p:blipFill>
        <p:spPr>
          <a:xfrm>
            <a:off x="1774928" y="710140"/>
            <a:ext cx="2466975" cy="1847850"/>
          </a:xfrm>
          <a:prstGeom prst="rect">
            <a:avLst/>
          </a:prstGeom>
        </p:spPr>
      </p:pic>
    </p:spTree>
    <p:extLst>
      <p:ext uri="{BB962C8B-B14F-4D97-AF65-F5344CB8AC3E}">
        <p14:creationId xmlns:p14="http://schemas.microsoft.com/office/powerpoint/2010/main" val="713666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8.P.2.1 Environmental</a:t>
            </a:r>
            <a:br>
              <a:rPr lang="en-US" dirty="0" smtClean="0"/>
            </a:br>
            <a:r>
              <a:rPr lang="en-US" dirty="0" smtClean="0"/>
              <a:t>Consequences of Obtaining Energy</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People object to the burning of fossil fuels because</a:t>
            </a:r>
          </a:p>
          <a:p>
            <a:pPr marL="457200" indent="-457200">
              <a:buAutoNum type="alphaLcPeriod"/>
            </a:pPr>
            <a:r>
              <a:rPr lang="en-US" dirty="0" smtClean="0"/>
              <a:t>They are cheap</a:t>
            </a:r>
          </a:p>
          <a:p>
            <a:pPr marL="457200" indent="-457200">
              <a:buAutoNum type="alphaLcPeriod"/>
            </a:pPr>
            <a:r>
              <a:rPr lang="en-US" dirty="0" smtClean="0"/>
              <a:t>They produce a lot of energy</a:t>
            </a:r>
          </a:p>
          <a:p>
            <a:pPr marL="457200" indent="-457200">
              <a:buAutoNum type="alphaLcPeriod"/>
            </a:pPr>
            <a:r>
              <a:rPr lang="en-US" dirty="0" smtClean="0"/>
              <a:t>They release polluting gases</a:t>
            </a:r>
          </a:p>
          <a:p>
            <a:pPr marL="457200" indent="-457200">
              <a:buAutoNum type="alphaLcPeriod"/>
            </a:pPr>
            <a:r>
              <a:rPr lang="en-US" dirty="0" smtClean="0"/>
              <a:t>They are renewable</a:t>
            </a:r>
            <a:endParaRPr lang="en-US" dirty="0"/>
          </a:p>
        </p:txBody>
      </p:sp>
      <p:pic>
        <p:nvPicPr>
          <p:cNvPr id="4" name="Picture 3"/>
          <p:cNvPicPr>
            <a:picLocks noChangeAspect="1"/>
          </p:cNvPicPr>
          <p:nvPr/>
        </p:nvPicPr>
        <p:blipFill>
          <a:blip r:embed="rId2"/>
          <a:stretch>
            <a:fillRect/>
          </a:stretch>
        </p:blipFill>
        <p:spPr>
          <a:xfrm>
            <a:off x="7660573" y="3488557"/>
            <a:ext cx="2767961" cy="2027531"/>
          </a:xfrm>
          <a:prstGeom prst="rect">
            <a:avLst/>
          </a:prstGeom>
        </p:spPr>
      </p:pic>
    </p:spTree>
    <p:extLst>
      <p:ext uri="{BB962C8B-B14F-4D97-AF65-F5344CB8AC3E}">
        <p14:creationId xmlns:p14="http://schemas.microsoft.com/office/powerpoint/2010/main" val="1200559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2.  Opponents of hydraulic fracturing would most likely agree with which of the following statements?</a:t>
            </a:r>
          </a:p>
          <a:p>
            <a:pPr marL="457200" indent="-457200">
              <a:buAutoNum type="alphaLcPeriod"/>
            </a:pPr>
            <a:r>
              <a:rPr lang="en-US" dirty="0" smtClean="0"/>
              <a:t>Fracking is good for the economy and land</a:t>
            </a:r>
          </a:p>
          <a:p>
            <a:pPr marL="457200" indent="-457200">
              <a:buAutoNum type="alphaLcPeriod"/>
            </a:pPr>
            <a:r>
              <a:rPr lang="en-US" dirty="0" smtClean="0"/>
              <a:t>Natural gas is a good renewable energy source</a:t>
            </a:r>
          </a:p>
          <a:p>
            <a:pPr marL="457200" indent="-457200">
              <a:buAutoNum type="alphaLcPeriod"/>
            </a:pPr>
            <a:r>
              <a:rPr lang="en-US" dirty="0" smtClean="0"/>
              <a:t>Fracking is environmentally safe</a:t>
            </a:r>
          </a:p>
          <a:p>
            <a:pPr marL="457200" indent="-457200">
              <a:buAutoNum type="alphaLcPeriod"/>
            </a:pPr>
            <a:r>
              <a:rPr lang="en-US" dirty="0" smtClean="0"/>
              <a:t>Fracking could lead to an increase in natural gas/methane in water sources</a:t>
            </a:r>
          </a:p>
        </p:txBody>
      </p:sp>
    </p:spTree>
    <p:extLst>
      <p:ext uri="{BB962C8B-B14F-4D97-AF65-F5344CB8AC3E}">
        <p14:creationId xmlns:p14="http://schemas.microsoft.com/office/powerpoint/2010/main" val="918961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11563" y="727224"/>
            <a:ext cx="1768872" cy="169424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3. A negative effect of nuclear energy is </a:t>
            </a:r>
          </a:p>
          <a:p>
            <a:pPr marL="457200" indent="-457200">
              <a:buAutoNum type="alphaLcPeriod"/>
            </a:pPr>
            <a:r>
              <a:rPr lang="en-US" dirty="0" smtClean="0"/>
              <a:t>Too much energy</a:t>
            </a:r>
          </a:p>
          <a:p>
            <a:pPr marL="457200" indent="-457200">
              <a:buAutoNum type="alphaLcPeriod"/>
            </a:pPr>
            <a:r>
              <a:rPr lang="en-US" dirty="0" smtClean="0"/>
              <a:t>Radioactive waste</a:t>
            </a:r>
          </a:p>
          <a:p>
            <a:pPr marL="457200" indent="-457200">
              <a:buAutoNum type="alphaLcPeriod"/>
            </a:pPr>
            <a:r>
              <a:rPr lang="en-US" dirty="0" smtClean="0"/>
              <a:t>Clean energy</a:t>
            </a:r>
          </a:p>
          <a:p>
            <a:pPr marL="457200" indent="-457200">
              <a:buAutoNum type="alphaLcPeriod"/>
            </a:pPr>
            <a:r>
              <a:rPr lang="en-US" dirty="0" smtClean="0"/>
              <a:t>All are negative effects</a:t>
            </a:r>
            <a:endParaRPr lang="en-US" dirty="0"/>
          </a:p>
        </p:txBody>
      </p:sp>
      <p:pic>
        <p:nvPicPr>
          <p:cNvPr id="5" name="Picture 4"/>
          <p:cNvPicPr>
            <a:picLocks noChangeAspect="1"/>
          </p:cNvPicPr>
          <p:nvPr/>
        </p:nvPicPr>
        <p:blipFill>
          <a:blip r:embed="rId3"/>
          <a:stretch>
            <a:fillRect/>
          </a:stretch>
        </p:blipFill>
        <p:spPr>
          <a:xfrm>
            <a:off x="6548256" y="2827865"/>
            <a:ext cx="3570520" cy="3155099"/>
          </a:xfrm>
          <a:prstGeom prst="rect">
            <a:avLst/>
          </a:prstGeom>
        </p:spPr>
      </p:pic>
    </p:spTree>
    <p:extLst>
      <p:ext uri="{BB962C8B-B14F-4D97-AF65-F5344CB8AC3E}">
        <p14:creationId xmlns:p14="http://schemas.microsoft.com/office/powerpoint/2010/main" val="3708888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20249" y="3247781"/>
            <a:ext cx="2018805" cy="227424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4. Positive impacts of drilling for natural gas in the US include all of the following except</a:t>
            </a:r>
          </a:p>
          <a:p>
            <a:pPr marL="457200" indent="-457200">
              <a:buAutoNum type="alphaLcPeriod"/>
            </a:pPr>
            <a:r>
              <a:rPr lang="en-US" dirty="0" smtClean="0"/>
              <a:t>An increase in jobs</a:t>
            </a:r>
          </a:p>
          <a:p>
            <a:pPr marL="457200" indent="-457200">
              <a:buAutoNum type="alphaLcPeriod"/>
            </a:pPr>
            <a:r>
              <a:rPr lang="en-US" dirty="0" smtClean="0"/>
              <a:t>Less reliance on importing natural gas from other countries</a:t>
            </a:r>
          </a:p>
          <a:p>
            <a:pPr marL="457200" indent="-457200">
              <a:buAutoNum type="alphaLcPeriod"/>
            </a:pPr>
            <a:r>
              <a:rPr lang="en-US" dirty="0" smtClean="0"/>
              <a:t>Cleaner burning energy source</a:t>
            </a:r>
          </a:p>
          <a:p>
            <a:pPr marL="457200" indent="-457200">
              <a:buAutoNum type="alphaLcPeriod"/>
            </a:pPr>
            <a:r>
              <a:rPr lang="en-US" dirty="0" smtClean="0"/>
              <a:t>An increase in traffic and construction</a:t>
            </a:r>
            <a:endParaRPr lang="en-US" dirty="0"/>
          </a:p>
        </p:txBody>
      </p:sp>
    </p:spTree>
    <p:extLst>
      <p:ext uri="{BB962C8B-B14F-4D97-AF65-F5344CB8AC3E}">
        <p14:creationId xmlns:p14="http://schemas.microsoft.com/office/powerpoint/2010/main" val="1981449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6991" y="581891"/>
            <a:ext cx="2937185" cy="197504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5"/>
            </a:pPr>
            <a:r>
              <a:rPr lang="en-US" dirty="0" smtClean="0"/>
              <a:t>Which of the following is NOT true of wind energy?</a:t>
            </a:r>
          </a:p>
          <a:p>
            <a:pPr marL="457200" indent="-457200">
              <a:buAutoNum type="alphaLcPeriod"/>
            </a:pPr>
            <a:r>
              <a:rPr lang="en-US" dirty="0" smtClean="0"/>
              <a:t>Wind energy is reliable</a:t>
            </a:r>
          </a:p>
          <a:p>
            <a:pPr marL="457200" indent="-457200">
              <a:buAutoNum type="alphaLcPeriod"/>
            </a:pPr>
            <a:r>
              <a:rPr lang="en-US" dirty="0" smtClean="0"/>
              <a:t>Wind energy will not produce any waste or greenhouse gases</a:t>
            </a:r>
          </a:p>
          <a:p>
            <a:pPr marL="457200" indent="-457200">
              <a:buAutoNum type="alphaLcPeriod"/>
            </a:pPr>
            <a:r>
              <a:rPr lang="en-US" dirty="0" smtClean="0"/>
              <a:t>Wind energy uses no fuel to run the turbines</a:t>
            </a:r>
          </a:p>
          <a:p>
            <a:pPr marL="457200" indent="-457200">
              <a:buAutoNum type="alphaLcPeriod"/>
            </a:pPr>
            <a:r>
              <a:rPr lang="en-US" dirty="0" smtClean="0"/>
              <a:t>Wind energy is renewable</a:t>
            </a:r>
          </a:p>
          <a:p>
            <a:pPr marL="457200" indent="-457200">
              <a:buAutoNum type="alphaLcPeriod"/>
            </a:pPr>
            <a:endParaRPr lang="en-US" dirty="0" smtClean="0"/>
          </a:p>
          <a:p>
            <a:pPr marL="457200" indent="-457200">
              <a:buAutoNum type="alphaLcPeriod"/>
            </a:pPr>
            <a:endParaRPr lang="en-US" dirty="0"/>
          </a:p>
        </p:txBody>
      </p:sp>
    </p:spTree>
    <p:extLst>
      <p:ext uri="{BB962C8B-B14F-4D97-AF65-F5344CB8AC3E}">
        <p14:creationId xmlns:p14="http://schemas.microsoft.com/office/powerpoint/2010/main" val="1860978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8.P.2.2 Renewable and Nonrenewable Energy</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Which of the following statements can be used to describe renewable energy?</a:t>
            </a:r>
          </a:p>
          <a:p>
            <a:pPr marL="457200" indent="-457200">
              <a:buAutoNum type="alphaLcPeriod"/>
            </a:pPr>
            <a:r>
              <a:rPr lang="en-US" dirty="0" smtClean="0"/>
              <a:t>It will run out</a:t>
            </a:r>
          </a:p>
          <a:p>
            <a:pPr marL="457200" indent="-457200">
              <a:buAutoNum type="alphaLcPeriod"/>
            </a:pPr>
            <a:r>
              <a:rPr lang="en-US" dirty="0" smtClean="0"/>
              <a:t>Most renewable energy resources do not need to be burned</a:t>
            </a:r>
          </a:p>
          <a:p>
            <a:pPr marL="457200" indent="-457200">
              <a:buAutoNum type="alphaLcPeriod"/>
            </a:pPr>
            <a:r>
              <a:rPr lang="en-US" dirty="0" smtClean="0"/>
              <a:t>It pollutes the environment</a:t>
            </a:r>
          </a:p>
          <a:p>
            <a:pPr marL="457200" indent="-457200">
              <a:buAutoNum type="alphaLcPeriod"/>
            </a:pPr>
            <a:r>
              <a:rPr lang="en-US" dirty="0" smtClean="0"/>
              <a:t>They all use the power of the sun</a:t>
            </a:r>
            <a:endParaRPr lang="en-US" dirty="0"/>
          </a:p>
        </p:txBody>
      </p:sp>
    </p:spTree>
    <p:extLst>
      <p:ext uri="{BB962C8B-B14F-4D97-AF65-F5344CB8AC3E}">
        <p14:creationId xmlns:p14="http://schemas.microsoft.com/office/powerpoint/2010/main" val="919959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2. A non-renewable energy source </a:t>
            </a:r>
          </a:p>
          <a:p>
            <a:pPr marL="457200" indent="-457200">
              <a:buAutoNum type="alphaLcPeriod"/>
            </a:pPr>
            <a:r>
              <a:rPr lang="en-US" dirty="0" smtClean="0"/>
              <a:t>Can be plugged in and charged</a:t>
            </a:r>
          </a:p>
          <a:p>
            <a:pPr marL="457200" indent="-457200">
              <a:buAutoNum type="alphaLcPeriod"/>
            </a:pPr>
            <a:r>
              <a:rPr lang="en-US" dirty="0" smtClean="0"/>
              <a:t>Will eventually run out</a:t>
            </a:r>
          </a:p>
          <a:p>
            <a:pPr marL="457200" indent="-457200">
              <a:buAutoNum type="alphaLcPeriod"/>
            </a:pPr>
            <a:r>
              <a:rPr lang="en-US" dirty="0" smtClean="0"/>
              <a:t>Will not work for new appliances</a:t>
            </a:r>
          </a:p>
          <a:p>
            <a:pPr marL="457200" indent="-457200">
              <a:buAutoNum type="alphaLcPeriod"/>
            </a:pPr>
            <a:r>
              <a:rPr lang="en-US" dirty="0" smtClean="0"/>
              <a:t>Can be used over and over again</a:t>
            </a:r>
            <a:endParaRPr lang="en-US" dirty="0"/>
          </a:p>
        </p:txBody>
      </p:sp>
    </p:spTree>
    <p:extLst>
      <p:ext uri="{BB962C8B-B14F-4D97-AF65-F5344CB8AC3E}">
        <p14:creationId xmlns:p14="http://schemas.microsoft.com/office/powerpoint/2010/main" val="266639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2"/>
            </a:pPr>
            <a:r>
              <a:rPr lang="en-US" dirty="0" smtClean="0"/>
              <a:t>Which of the following represents a mixture?</a:t>
            </a:r>
          </a:p>
          <a:p>
            <a:pPr marL="457200" indent="-457200">
              <a:buAutoNum type="alphaLcPeriod"/>
            </a:pPr>
            <a:r>
              <a:rPr lang="en-US" dirty="0" smtClean="0"/>
              <a:t>A piece of copper wire</a:t>
            </a:r>
          </a:p>
          <a:p>
            <a:pPr marL="457200" indent="-457200">
              <a:buAutoNum type="alphaLcPeriod"/>
            </a:pPr>
            <a:r>
              <a:rPr lang="en-US" dirty="0" smtClean="0"/>
              <a:t>Air in the atmosphere</a:t>
            </a:r>
          </a:p>
          <a:p>
            <a:pPr marL="457200" indent="-457200">
              <a:buAutoNum type="alphaLcPeriod"/>
            </a:pPr>
            <a:r>
              <a:rPr lang="en-US" dirty="0" smtClean="0"/>
              <a:t>Sugar</a:t>
            </a:r>
          </a:p>
          <a:p>
            <a:pPr marL="457200" indent="-457200">
              <a:buAutoNum type="alphaLcPeriod"/>
            </a:pPr>
            <a:r>
              <a:rPr lang="en-US" dirty="0" smtClean="0"/>
              <a:t>A gold coin</a:t>
            </a:r>
          </a:p>
        </p:txBody>
      </p:sp>
    </p:spTree>
    <p:extLst>
      <p:ext uri="{BB962C8B-B14F-4D97-AF65-F5344CB8AC3E}">
        <p14:creationId xmlns:p14="http://schemas.microsoft.com/office/powerpoint/2010/main" val="1236054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61373" y="330822"/>
            <a:ext cx="2404445" cy="222611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marL="457200" indent="-457200">
              <a:buAutoNum type="arabicPeriod" startAt="3"/>
            </a:pPr>
            <a:r>
              <a:rPr lang="en-US" dirty="0" smtClean="0"/>
              <a:t>Which of the following best describes why fossil fuel supplies are limited?</a:t>
            </a:r>
          </a:p>
          <a:p>
            <a:pPr marL="457200" indent="-457200">
              <a:buAutoNum type="alphaLcPeriod"/>
            </a:pPr>
            <a:r>
              <a:rPr lang="en-US" dirty="0" smtClean="0"/>
              <a:t>Only small amounts of fossil fuels ever formed and early humans used most of the supply</a:t>
            </a:r>
          </a:p>
          <a:p>
            <a:pPr marL="457200" indent="-457200">
              <a:buAutoNum type="alphaLcPeriod"/>
            </a:pPr>
            <a:r>
              <a:rPr lang="en-US" dirty="0" smtClean="0"/>
              <a:t>Fossil fuels exist in large quantities, but they are difficult for scientists to locate</a:t>
            </a:r>
          </a:p>
          <a:p>
            <a:pPr marL="457200" indent="-457200">
              <a:buAutoNum type="alphaLcPeriod"/>
            </a:pPr>
            <a:r>
              <a:rPr lang="en-US" dirty="0" smtClean="0"/>
              <a:t>Fossil fuels formed over millions of years and they are being used more rapidly than they can be replaced</a:t>
            </a:r>
          </a:p>
          <a:p>
            <a:pPr marL="457200" indent="-457200">
              <a:buAutoNum type="alphaLcPeriod"/>
            </a:pPr>
            <a:r>
              <a:rPr lang="en-US" dirty="0" smtClean="0"/>
              <a:t>People are not allowed to use large amounts of fossil fuels</a:t>
            </a:r>
            <a:endParaRPr lang="en-US" dirty="0"/>
          </a:p>
        </p:txBody>
      </p:sp>
    </p:spTree>
    <p:extLst>
      <p:ext uri="{BB962C8B-B14F-4D97-AF65-F5344CB8AC3E}">
        <p14:creationId xmlns:p14="http://schemas.microsoft.com/office/powerpoint/2010/main" val="1377900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13320" y="3082925"/>
            <a:ext cx="2019300" cy="226695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4. Which of the following is NOT a biomass energy source?</a:t>
            </a:r>
          </a:p>
          <a:p>
            <a:pPr marL="457200" indent="-457200">
              <a:buAutoNum type="alphaLcPeriod"/>
            </a:pPr>
            <a:r>
              <a:rPr lang="en-US" dirty="0" smtClean="0"/>
              <a:t>Wood</a:t>
            </a:r>
          </a:p>
          <a:p>
            <a:pPr marL="457200" indent="-457200">
              <a:buAutoNum type="alphaLcPeriod"/>
            </a:pPr>
            <a:r>
              <a:rPr lang="en-US" dirty="0" smtClean="0"/>
              <a:t>Crops</a:t>
            </a:r>
          </a:p>
          <a:p>
            <a:pPr marL="457200" indent="-457200">
              <a:buAutoNum type="alphaLcPeriod"/>
            </a:pPr>
            <a:r>
              <a:rPr lang="en-US" dirty="0" smtClean="0"/>
              <a:t>Petroleum</a:t>
            </a:r>
          </a:p>
          <a:p>
            <a:pPr marL="457200" indent="-457200">
              <a:buAutoNum type="alphaLcPeriod"/>
            </a:pPr>
            <a:r>
              <a:rPr lang="en-US" dirty="0" smtClean="0"/>
              <a:t>Animal waste</a:t>
            </a:r>
            <a:endParaRPr lang="en-US" dirty="0"/>
          </a:p>
        </p:txBody>
      </p:sp>
    </p:spTree>
    <p:extLst>
      <p:ext uri="{BB962C8B-B14F-4D97-AF65-F5344CB8AC3E}">
        <p14:creationId xmlns:p14="http://schemas.microsoft.com/office/powerpoint/2010/main" val="1511445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5. Predict what will happen to non-renewable energy sources as the US population increases and energy consumption increases.</a:t>
            </a:r>
          </a:p>
          <a:p>
            <a:pPr marL="457200" indent="-457200">
              <a:buAutoNum type="alphaLcPeriod"/>
            </a:pPr>
            <a:r>
              <a:rPr lang="en-US" dirty="0" smtClean="0"/>
              <a:t>Our resources will run out faster</a:t>
            </a:r>
          </a:p>
          <a:p>
            <a:pPr marL="457200" indent="-457200">
              <a:buAutoNum type="alphaLcPeriod"/>
            </a:pPr>
            <a:r>
              <a:rPr lang="en-US" dirty="0" smtClean="0"/>
              <a:t>Our resources will last longer</a:t>
            </a:r>
          </a:p>
          <a:p>
            <a:pPr marL="457200" indent="-457200">
              <a:buAutoNum type="alphaLcPeriod"/>
            </a:pPr>
            <a:r>
              <a:rPr lang="en-US" dirty="0" smtClean="0"/>
              <a:t>There will be no change in the amount of resources used</a:t>
            </a:r>
          </a:p>
          <a:p>
            <a:pPr marL="457200" indent="-457200">
              <a:buAutoNum type="alphaLcPeriod"/>
            </a:pPr>
            <a:r>
              <a:rPr lang="en-US" dirty="0" smtClean="0"/>
              <a:t>Renewable resources will also run out</a:t>
            </a:r>
            <a:endParaRPr lang="en-US" dirty="0"/>
          </a:p>
        </p:txBody>
      </p:sp>
    </p:spTree>
    <p:extLst>
      <p:ext uri="{BB962C8B-B14F-4D97-AF65-F5344CB8AC3E}">
        <p14:creationId xmlns:p14="http://schemas.microsoft.com/office/powerpoint/2010/main" val="2723989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8.E.2 Earth History</a:t>
            </a:r>
            <a:endParaRPr lang="en-US" dirty="0"/>
          </a:p>
        </p:txBody>
      </p:sp>
      <p:sp>
        <p:nvSpPr>
          <p:cNvPr id="3" name="Content Placeholder 2"/>
          <p:cNvSpPr>
            <a:spLocks noGrp="1"/>
          </p:cNvSpPr>
          <p:nvPr>
            <p:ph idx="1"/>
          </p:nvPr>
        </p:nvSpPr>
        <p:spPr/>
        <p:txBody>
          <a:bodyPr/>
          <a:lstStyle/>
          <a:p>
            <a:pPr marL="0" indent="0">
              <a:buNone/>
            </a:pPr>
            <a:r>
              <a:rPr lang="en-US" dirty="0"/>
              <a:t>8.E.2.1 Infer the age of Earth and relative age of rocks and fossils from index fossils and ordering of rock layers (relative dating and radioactive dating). </a:t>
            </a:r>
            <a:endParaRPr lang="en-US" dirty="0" smtClean="0"/>
          </a:p>
          <a:p>
            <a:pPr marL="0" indent="0">
              <a:buNone/>
            </a:pPr>
            <a:r>
              <a:rPr lang="en-US" dirty="0"/>
              <a:t>8.E.2.2 Explain the use of fossils, ice cores, composition of sedimentary rocks, faults, and igneous rock formations found in rock layers as evidence of the history of the Earth and its changing life forms.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414648" y="651932"/>
            <a:ext cx="1905000" cy="1905000"/>
          </a:xfrm>
          <a:prstGeom prst="rect">
            <a:avLst/>
          </a:prstGeom>
        </p:spPr>
      </p:pic>
    </p:spTree>
    <p:extLst>
      <p:ext uri="{BB962C8B-B14F-4D97-AF65-F5344CB8AC3E}">
        <p14:creationId xmlns:p14="http://schemas.microsoft.com/office/powerpoint/2010/main" val="2267790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8.E.2.1 Age of Earth, Rocks and Fossils</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dirty="0" smtClean="0"/>
              <a:t>The diagram shows a cross section of land that</a:t>
            </a:r>
          </a:p>
          <a:p>
            <a:pPr marL="0" indent="0">
              <a:buNone/>
            </a:pPr>
            <a:r>
              <a:rPr lang="en-US" dirty="0" smtClean="0"/>
              <a:t>has not been overturned and contains fossils.  Which</a:t>
            </a:r>
          </a:p>
          <a:p>
            <a:pPr marL="0" indent="0">
              <a:buNone/>
            </a:pPr>
            <a:r>
              <a:rPr lang="en-US" dirty="0" smtClean="0"/>
              <a:t>event occurred last at this location?</a:t>
            </a:r>
          </a:p>
          <a:p>
            <a:pPr marL="457200" indent="-457200">
              <a:buAutoNum type="alphaLcPeriod"/>
            </a:pPr>
            <a:r>
              <a:rPr lang="en-US" dirty="0" smtClean="0"/>
              <a:t>Shale was deposited</a:t>
            </a:r>
          </a:p>
          <a:p>
            <a:pPr marL="457200" indent="-457200">
              <a:buAutoNum type="alphaLcPeriod"/>
            </a:pPr>
            <a:r>
              <a:rPr lang="en-US" dirty="0" smtClean="0"/>
              <a:t>Glacial till was deposited</a:t>
            </a:r>
          </a:p>
          <a:p>
            <a:pPr marL="457200" indent="-457200">
              <a:buAutoNum type="alphaLcPeriod"/>
            </a:pPr>
            <a:r>
              <a:rPr lang="en-US" dirty="0" smtClean="0"/>
              <a:t>Basaltic lava flows became solid</a:t>
            </a:r>
          </a:p>
          <a:p>
            <a:pPr marL="457200" indent="-457200">
              <a:buAutoNum type="alphaLcPeriod"/>
            </a:pPr>
            <a:r>
              <a:rPr lang="en-US" dirty="0" smtClean="0"/>
              <a:t>Glossopteris thrived and then became extinct</a:t>
            </a:r>
            <a:endParaRPr lang="en-US" dirty="0"/>
          </a:p>
        </p:txBody>
      </p:sp>
      <p:pic>
        <p:nvPicPr>
          <p:cNvPr id="4" name="Picture 3"/>
          <p:cNvPicPr>
            <a:picLocks noChangeAspect="1"/>
          </p:cNvPicPr>
          <p:nvPr/>
        </p:nvPicPr>
        <p:blipFill>
          <a:blip r:embed="rId2"/>
          <a:stretch>
            <a:fillRect/>
          </a:stretch>
        </p:blipFill>
        <p:spPr>
          <a:xfrm>
            <a:off x="7858502" y="3150336"/>
            <a:ext cx="3038095" cy="2552381"/>
          </a:xfrm>
          <a:prstGeom prst="rect">
            <a:avLst/>
          </a:prstGeom>
        </p:spPr>
      </p:pic>
    </p:spTree>
    <p:extLst>
      <p:ext uri="{BB962C8B-B14F-4D97-AF65-F5344CB8AC3E}">
        <p14:creationId xmlns:p14="http://schemas.microsoft.com/office/powerpoint/2010/main" val="987134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2. A scientist wants to find the absolute age of a rock.  Which of these is the scientist most likely to use?</a:t>
            </a:r>
          </a:p>
          <a:p>
            <a:pPr marL="457200" indent="-457200">
              <a:buAutoNum type="alphaLcPeriod"/>
            </a:pPr>
            <a:r>
              <a:rPr lang="en-US" dirty="0" smtClean="0"/>
              <a:t>Radioactive dating</a:t>
            </a:r>
          </a:p>
          <a:p>
            <a:pPr marL="457200" indent="-457200">
              <a:buAutoNum type="alphaLcPeriod"/>
            </a:pPr>
            <a:r>
              <a:rPr lang="en-US" dirty="0" smtClean="0"/>
              <a:t>Law of Superposition</a:t>
            </a:r>
          </a:p>
          <a:p>
            <a:pPr marL="457200" indent="-457200">
              <a:buAutoNum type="alphaLcPeriod"/>
            </a:pPr>
            <a:r>
              <a:rPr lang="en-US" dirty="0" smtClean="0"/>
              <a:t>Geologic Time Scale</a:t>
            </a:r>
          </a:p>
          <a:p>
            <a:pPr marL="457200" indent="-457200">
              <a:buAutoNum type="alphaLcPeriod"/>
            </a:pPr>
            <a:r>
              <a:rPr lang="en-US" dirty="0" smtClean="0"/>
              <a:t>Ice cores</a:t>
            </a:r>
            <a:endParaRPr lang="en-US" dirty="0"/>
          </a:p>
        </p:txBody>
      </p:sp>
    </p:spTree>
    <p:extLst>
      <p:ext uri="{BB962C8B-B14F-4D97-AF65-F5344CB8AC3E}">
        <p14:creationId xmlns:p14="http://schemas.microsoft.com/office/powerpoint/2010/main" val="637065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68935" y="3645725"/>
            <a:ext cx="2209800" cy="206692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3. Cobalt-60 has a half-life of 5 years.  How many years will it take for 100 grams of Cobalt-60 to be reduced to 6.25 grams?</a:t>
            </a:r>
          </a:p>
          <a:p>
            <a:pPr marL="457200" indent="-457200">
              <a:buAutoNum type="alphaLcPeriod"/>
            </a:pPr>
            <a:r>
              <a:rPr lang="en-US" dirty="0" smtClean="0"/>
              <a:t>5 years</a:t>
            </a:r>
          </a:p>
          <a:p>
            <a:pPr marL="457200" indent="-457200">
              <a:buAutoNum type="alphaLcPeriod"/>
            </a:pPr>
            <a:r>
              <a:rPr lang="en-US" dirty="0" smtClean="0"/>
              <a:t>10 years</a:t>
            </a:r>
          </a:p>
          <a:p>
            <a:pPr marL="457200" indent="-457200">
              <a:buAutoNum type="alphaLcPeriod"/>
            </a:pPr>
            <a:r>
              <a:rPr lang="en-US" dirty="0" smtClean="0"/>
              <a:t>15 years</a:t>
            </a:r>
          </a:p>
          <a:p>
            <a:pPr marL="457200" indent="-457200">
              <a:buAutoNum type="alphaLcPeriod"/>
            </a:pPr>
            <a:r>
              <a:rPr lang="en-US" dirty="0" smtClean="0"/>
              <a:t>20 years</a:t>
            </a:r>
            <a:endParaRPr lang="en-US" dirty="0"/>
          </a:p>
        </p:txBody>
      </p:sp>
    </p:spTree>
    <p:extLst>
      <p:ext uri="{BB962C8B-B14F-4D97-AF65-F5344CB8AC3E}">
        <p14:creationId xmlns:p14="http://schemas.microsoft.com/office/powerpoint/2010/main" val="1251811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4. An unstable isotope has a half-life of 10 years.  If there were 60 grams of the isotope to begin with, how many grams of it would remain after 40 years?</a:t>
            </a:r>
          </a:p>
          <a:p>
            <a:pPr marL="457200" indent="-457200">
              <a:buAutoNum type="alphaLcPeriod"/>
            </a:pPr>
            <a:r>
              <a:rPr lang="en-US" dirty="0" smtClean="0"/>
              <a:t>15 grams</a:t>
            </a:r>
          </a:p>
          <a:p>
            <a:pPr marL="457200" indent="-457200">
              <a:buAutoNum type="alphaLcPeriod"/>
            </a:pPr>
            <a:r>
              <a:rPr lang="en-US" dirty="0" smtClean="0"/>
              <a:t>7.5 grams</a:t>
            </a:r>
          </a:p>
          <a:p>
            <a:pPr marL="457200" indent="-457200">
              <a:buAutoNum type="alphaLcPeriod"/>
            </a:pPr>
            <a:r>
              <a:rPr lang="en-US" dirty="0" smtClean="0"/>
              <a:t>3.75 grams</a:t>
            </a:r>
          </a:p>
          <a:p>
            <a:pPr marL="457200" indent="-457200">
              <a:buAutoNum type="alphaLcPeriod"/>
            </a:pPr>
            <a:r>
              <a:rPr lang="en-US" dirty="0" smtClean="0"/>
              <a:t>30 grams</a:t>
            </a:r>
            <a:endParaRPr lang="en-US" dirty="0"/>
          </a:p>
        </p:txBody>
      </p:sp>
    </p:spTree>
    <p:extLst>
      <p:ext uri="{BB962C8B-B14F-4D97-AF65-F5344CB8AC3E}">
        <p14:creationId xmlns:p14="http://schemas.microsoft.com/office/powerpoint/2010/main" val="859178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5. Which life form is most likely to be found in the lowest level of sedimentary rock?</a:t>
            </a:r>
          </a:p>
          <a:p>
            <a:pPr marL="457200" indent="-457200">
              <a:buAutoNum type="alphaLcPeriod"/>
            </a:pPr>
            <a:r>
              <a:rPr lang="en-US" dirty="0" smtClean="0"/>
              <a:t>Dinosaurs</a:t>
            </a:r>
          </a:p>
          <a:p>
            <a:pPr marL="457200" indent="-457200">
              <a:buAutoNum type="alphaLcPeriod"/>
            </a:pPr>
            <a:r>
              <a:rPr lang="en-US" dirty="0" smtClean="0"/>
              <a:t>Early humans</a:t>
            </a:r>
          </a:p>
          <a:p>
            <a:pPr marL="457200" indent="-457200">
              <a:buAutoNum type="alphaLcPeriod"/>
            </a:pPr>
            <a:r>
              <a:rPr lang="en-US" dirty="0" smtClean="0"/>
              <a:t>Simple marine organisms</a:t>
            </a:r>
          </a:p>
          <a:p>
            <a:pPr marL="457200" indent="-457200">
              <a:buAutoNum type="alphaLcPeriod"/>
            </a:pPr>
            <a:r>
              <a:rPr lang="en-US" dirty="0" smtClean="0"/>
              <a:t>Sabre toothed tigers</a:t>
            </a:r>
            <a:endParaRPr lang="en-US" dirty="0"/>
          </a:p>
        </p:txBody>
      </p:sp>
    </p:spTree>
    <p:extLst>
      <p:ext uri="{BB962C8B-B14F-4D97-AF65-F5344CB8AC3E}">
        <p14:creationId xmlns:p14="http://schemas.microsoft.com/office/powerpoint/2010/main" val="1891310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28956" y="2873828"/>
            <a:ext cx="2597121" cy="2517866"/>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6"/>
            </a:pPr>
            <a:r>
              <a:rPr lang="en-US" dirty="0" smtClean="0"/>
              <a:t>According to the diagram, which statement</a:t>
            </a:r>
          </a:p>
          <a:p>
            <a:pPr marL="0" indent="0">
              <a:buNone/>
            </a:pPr>
            <a:r>
              <a:rPr lang="en-US" dirty="0" smtClean="0"/>
              <a:t>is true about the fossils in the rock layers?</a:t>
            </a:r>
          </a:p>
          <a:p>
            <a:pPr marL="457200" indent="-457200">
              <a:buAutoNum type="alphaLcPeriod"/>
            </a:pPr>
            <a:r>
              <a:rPr lang="en-US" dirty="0" smtClean="0"/>
              <a:t>Fossil 1 is older than fossil 4</a:t>
            </a:r>
          </a:p>
          <a:p>
            <a:pPr marL="457200" indent="-457200">
              <a:buAutoNum type="alphaLcPeriod"/>
            </a:pPr>
            <a:r>
              <a:rPr lang="en-US" dirty="0" smtClean="0"/>
              <a:t>Fossil 1 is younger than fossil 2</a:t>
            </a:r>
          </a:p>
          <a:p>
            <a:pPr marL="457200" indent="-457200">
              <a:buAutoNum type="alphaLcPeriod"/>
            </a:pPr>
            <a:r>
              <a:rPr lang="en-US" dirty="0" smtClean="0"/>
              <a:t>Fossil 3 is younger than fossil 5</a:t>
            </a:r>
          </a:p>
          <a:p>
            <a:pPr marL="457200" indent="-457200">
              <a:buAutoNum type="alphaLcPeriod"/>
            </a:pPr>
            <a:r>
              <a:rPr lang="en-US" dirty="0" smtClean="0"/>
              <a:t>Fossil 3 is the same age as fossil 5</a:t>
            </a:r>
          </a:p>
        </p:txBody>
      </p:sp>
    </p:spTree>
    <p:extLst>
      <p:ext uri="{BB962C8B-B14F-4D97-AF65-F5344CB8AC3E}">
        <p14:creationId xmlns:p14="http://schemas.microsoft.com/office/powerpoint/2010/main" val="341199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87689" y="792690"/>
            <a:ext cx="2809875" cy="1628775"/>
          </a:xfrm>
          <a:prstGeom prst="rect">
            <a:avLst/>
          </a:prstGeom>
        </p:spPr>
      </p:pic>
      <p:pic>
        <p:nvPicPr>
          <p:cNvPr id="5" name="Picture 4"/>
          <p:cNvPicPr>
            <a:picLocks noChangeAspect="1"/>
          </p:cNvPicPr>
          <p:nvPr/>
        </p:nvPicPr>
        <p:blipFill>
          <a:blip r:embed="rId3"/>
          <a:stretch>
            <a:fillRect/>
          </a:stretch>
        </p:blipFill>
        <p:spPr>
          <a:xfrm>
            <a:off x="1591294" y="885824"/>
            <a:ext cx="3267075" cy="1400175"/>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3. H</a:t>
            </a:r>
            <a:r>
              <a:rPr lang="en-US" sz="1400" dirty="0" smtClean="0"/>
              <a:t>2</a:t>
            </a:r>
            <a:r>
              <a:rPr lang="en-US" dirty="0" smtClean="0"/>
              <a:t>O and H</a:t>
            </a:r>
            <a:r>
              <a:rPr lang="en-US" sz="1400" dirty="0" smtClean="0"/>
              <a:t>2</a:t>
            </a:r>
            <a:r>
              <a:rPr lang="en-US" dirty="0" smtClean="0"/>
              <a:t>O</a:t>
            </a:r>
            <a:r>
              <a:rPr lang="en-US" sz="1400" dirty="0" smtClean="0"/>
              <a:t>2 </a:t>
            </a:r>
            <a:r>
              <a:rPr lang="en-US" dirty="0" smtClean="0"/>
              <a:t>are two compounds that are formed by bonding hydrogen and oxygen.  These compounds demonstrate that</a:t>
            </a:r>
          </a:p>
          <a:p>
            <a:pPr marL="457200" indent="-457200">
              <a:buAutoNum type="alphaLcPeriod"/>
            </a:pPr>
            <a:r>
              <a:rPr lang="en-US" dirty="0" smtClean="0"/>
              <a:t>Elements combine in many different ways to make compounds</a:t>
            </a:r>
          </a:p>
          <a:p>
            <a:pPr marL="457200" indent="-457200">
              <a:buAutoNum type="alphaLcPeriod"/>
            </a:pPr>
            <a:r>
              <a:rPr lang="en-US" dirty="0" smtClean="0"/>
              <a:t>Elements combine randomly</a:t>
            </a:r>
          </a:p>
          <a:p>
            <a:pPr marL="457200" indent="-457200">
              <a:buAutoNum type="alphaLcPeriod"/>
            </a:pPr>
            <a:r>
              <a:rPr lang="en-US" dirty="0" smtClean="0"/>
              <a:t>Both compounds are gases</a:t>
            </a:r>
          </a:p>
          <a:p>
            <a:pPr marL="457200" indent="-457200">
              <a:buAutoNum type="alphaLcPeriod"/>
            </a:pPr>
            <a:r>
              <a:rPr lang="en-US" dirty="0" smtClean="0"/>
              <a:t>Hydrogen peroxide has more elements in it</a:t>
            </a:r>
            <a:endParaRPr lang="en-US" dirty="0"/>
          </a:p>
        </p:txBody>
      </p:sp>
    </p:spTree>
    <p:extLst>
      <p:ext uri="{BB962C8B-B14F-4D97-AF65-F5344CB8AC3E}">
        <p14:creationId xmlns:p14="http://schemas.microsoft.com/office/powerpoint/2010/main" val="998176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791" y="2786970"/>
            <a:ext cx="5190522" cy="274693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7</a:t>
            </a:r>
            <a:r>
              <a:rPr lang="en-US" dirty="0" smtClean="0"/>
              <a:t>. According to the diagram, what can</a:t>
            </a:r>
          </a:p>
          <a:p>
            <a:pPr marL="0" indent="0">
              <a:buNone/>
            </a:pPr>
            <a:r>
              <a:rPr lang="en-US" dirty="0" smtClean="0"/>
              <a:t>you infer about the age of the igneous</a:t>
            </a:r>
          </a:p>
          <a:p>
            <a:pPr marL="0" indent="0">
              <a:buNone/>
            </a:pPr>
            <a:r>
              <a:rPr lang="en-US" dirty="0" smtClean="0"/>
              <a:t>intrusion compared to the other layers </a:t>
            </a:r>
          </a:p>
          <a:p>
            <a:pPr marL="0" indent="0">
              <a:buNone/>
            </a:pPr>
            <a:r>
              <a:rPr lang="en-US" dirty="0" smtClean="0"/>
              <a:t>of rock.  Explain your reasoning.</a:t>
            </a:r>
            <a:endParaRPr lang="en-US" dirty="0"/>
          </a:p>
        </p:txBody>
      </p:sp>
    </p:spTree>
    <p:extLst>
      <p:ext uri="{BB962C8B-B14F-4D97-AF65-F5344CB8AC3E}">
        <p14:creationId xmlns:p14="http://schemas.microsoft.com/office/powerpoint/2010/main" val="3061687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8.E.2.2 Fossils, ice cores and rocks as evidence of Earth’s history</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Fossils are useful to develop </a:t>
            </a:r>
          </a:p>
          <a:p>
            <a:pPr marL="457200" indent="-457200">
              <a:buAutoNum type="alphaLcPeriod"/>
            </a:pPr>
            <a:r>
              <a:rPr lang="en-US" dirty="0" smtClean="0"/>
              <a:t>A timeline of future species</a:t>
            </a:r>
          </a:p>
          <a:p>
            <a:pPr marL="457200" indent="-457200">
              <a:buAutoNum type="alphaLcPeriod"/>
            </a:pPr>
            <a:r>
              <a:rPr lang="en-US" dirty="0" smtClean="0"/>
              <a:t>A history of the stability of life</a:t>
            </a:r>
          </a:p>
          <a:p>
            <a:pPr marL="457200" indent="-457200">
              <a:buAutoNum type="alphaLcPeriod"/>
            </a:pPr>
            <a:r>
              <a:rPr lang="en-US" dirty="0" smtClean="0"/>
              <a:t>Predictions about the future</a:t>
            </a:r>
          </a:p>
          <a:p>
            <a:pPr marL="457200" indent="-457200">
              <a:buAutoNum type="alphaLcPeriod"/>
            </a:pPr>
            <a:r>
              <a:rPr lang="en-US" dirty="0" smtClean="0"/>
              <a:t>A history of the Earth</a:t>
            </a:r>
            <a:endParaRPr lang="en-US" dirty="0"/>
          </a:p>
        </p:txBody>
      </p:sp>
      <p:pic>
        <p:nvPicPr>
          <p:cNvPr id="4" name="Picture 3"/>
          <p:cNvPicPr>
            <a:picLocks noChangeAspect="1"/>
          </p:cNvPicPr>
          <p:nvPr/>
        </p:nvPicPr>
        <p:blipFill>
          <a:blip r:embed="rId2"/>
          <a:stretch>
            <a:fillRect/>
          </a:stretch>
        </p:blipFill>
        <p:spPr>
          <a:xfrm>
            <a:off x="6095999" y="2639146"/>
            <a:ext cx="4490401" cy="3154507"/>
          </a:xfrm>
          <a:prstGeom prst="rect">
            <a:avLst/>
          </a:prstGeom>
        </p:spPr>
      </p:pic>
    </p:spTree>
    <p:extLst>
      <p:ext uri="{BB962C8B-B14F-4D97-AF65-F5344CB8AC3E}">
        <p14:creationId xmlns:p14="http://schemas.microsoft.com/office/powerpoint/2010/main" val="792059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2. A scientist finds fossils from the same organism in India and Africa.  What is a possible explanation for the presence of these fossils on two different continents?</a:t>
            </a:r>
          </a:p>
          <a:p>
            <a:pPr marL="457200" indent="-457200">
              <a:buAutoNum type="alphaLcPeriod"/>
            </a:pPr>
            <a:r>
              <a:rPr lang="en-US" dirty="0" smtClean="0"/>
              <a:t>Adaptation</a:t>
            </a:r>
          </a:p>
          <a:p>
            <a:pPr marL="457200" indent="-457200">
              <a:buAutoNum type="alphaLcPeriod"/>
            </a:pPr>
            <a:r>
              <a:rPr lang="en-US" dirty="0" smtClean="0"/>
              <a:t>Continental drift</a:t>
            </a:r>
          </a:p>
          <a:p>
            <a:pPr marL="457200" indent="-457200">
              <a:buAutoNum type="alphaLcPeriod"/>
            </a:pPr>
            <a:r>
              <a:rPr lang="en-US" dirty="0" smtClean="0"/>
              <a:t>Climate change</a:t>
            </a:r>
          </a:p>
          <a:p>
            <a:pPr marL="457200" indent="-457200">
              <a:buAutoNum type="alphaLcPeriod"/>
            </a:pPr>
            <a:r>
              <a:rPr lang="en-US" dirty="0" smtClean="0"/>
              <a:t>Law of superposition</a:t>
            </a:r>
            <a:endParaRPr lang="en-US" dirty="0"/>
          </a:p>
        </p:txBody>
      </p:sp>
    </p:spTree>
    <p:extLst>
      <p:ext uri="{BB962C8B-B14F-4D97-AF65-F5344CB8AC3E}">
        <p14:creationId xmlns:p14="http://schemas.microsoft.com/office/powerpoint/2010/main" val="1347511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3. When scientists analyze the fossil record, they find organisms that are similar to some organisms of today with noticeable changes.  How does this help scientists to interpret the past?</a:t>
            </a:r>
          </a:p>
          <a:p>
            <a:pPr marL="457200" indent="-457200">
              <a:buAutoNum type="alphaLcPeriod"/>
            </a:pPr>
            <a:r>
              <a:rPr lang="en-US" dirty="0" smtClean="0"/>
              <a:t>It doesn’t help them at all</a:t>
            </a:r>
          </a:p>
          <a:p>
            <a:pPr marL="457200" indent="-457200">
              <a:buAutoNum type="alphaLcPeriod"/>
            </a:pPr>
            <a:r>
              <a:rPr lang="en-US" dirty="0" smtClean="0"/>
              <a:t>It allows them to see how organisms have changed over time</a:t>
            </a:r>
          </a:p>
          <a:p>
            <a:pPr marL="457200" indent="-457200">
              <a:buAutoNum type="alphaLcPeriod"/>
            </a:pPr>
            <a:r>
              <a:rPr lang="en-US" dirty="0" smtClean="0"/>
              <a:t>It allows them to see how organism have remained the same over time</a:t>
            </a:r>
          </a:p>
          <a:p>
            <a:pPr marL="457200" indent="-457200">
              <a:buAutoNum type="alphaLcPeriod"/>
            </a:pPr>
            <a:r>
              <a:rPr lang="en-US" dirty="0" smtClean="0"/>
              <a:t>It allows them to see that there is no relationship between the past and today</a:t>
            </a:r>
            <a:endParaRPr lang="en-US" dirty="0"/>
          </a:p>
        </p:txBody>
      </p:sp>
    </p:spTree>
    <p:extLst>
      <p:ext uri="{BB962C8B-B14F-4D97-AF65-F5344CB8AC3E}">
        <p14:creationId xmlns:p14="http://schemas.microsoft.com/office/powerpoint/2010/main" val="3001490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4. How can fossils tell us about Earth’s past?</a:t>
            </a:r>
          </a:p>
          <a:p>
            <a:pPr marL="457200" indent="-457200">
              <a:buAutoNum type="alphaLcPeriod"/>
            </a:pPr>
            <a:r>
              <a:rPr lang="en-US" dirty="0" smtClean="0"/>
              <a:t>Fossils give clues about environmental changes where organisms lived</a:t>
            </a:r>
          </a:p>
          <a:p>
            <a:pPr marL="457200" indent="-457200">
              <a:buAutoNum type="alphaLcPeriod"/>
            </a:pPr>
            <a:r>
              <a:rPr lang="en-US" dirty="0" smtClean="0"/>
              <a:t>Fossils can be used to date the time period of rocks and rock layers when the organism lived</a:t>
            </a:r>
          </a:p>
          <a:p>
            <a:pPr marL="457200" indent="-457200">
              <a:buAutoNum type="alphaLcPeriod"/>
            </a:pPr>
            <a:r>
              <a:rPr lang="en-US" dirty="0" smtClean="0"/>
              <a:t>Fossils can give clues of changes in the organism body structure over time</a:t>
            </a:r>
          </a:p>
          <a:p>
            <a:pPr marL="457200" indent="-457200">
              <a:buAutoNum type="alphaLcPeriod"/>
            </a:pPr>
            <a:r>
              <a:rPr lang="en-US" dirty="0" smtClean="0"/>
              <a:t>All of the above</a:t>
            </a:r>
            <a:endParaRPr lang="en-US" dirty="0"/>
          </a:p>
        </p:txBody>
      </p:sp>
    </p:spTree>
    <p:extLst>
      <p:ext uri="{BB962C8B-B14F-4D97-AF65-F5344CB8AC3E}">
        <p14:creationId xmlns:p14="http://schemas.microsoft.com/office/powerpoint/2010/main" val="7349834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11440" y="2556932"/>
            <a:ext cx="3590971" cy="268976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5.  Ice cores provide evidence of Earth’s </a:t>
            </a:r>
          </a:p>
          <a:p>
            <a:pPr marL="457200" indent="-457200">
              <a:buAutoNum type="alphaLcPeriod"/>
            </a:pPr>
            <a:r>
              <a:rPr lang="en-US" dirty="0" smtClean="0"/>
              <a:t>Rock layers</a:t>
            </a:r>
          </a:p>
          <a:p>
            <a:pPr marL="457200" indent="-457200">
              <a:buAutoNum type="alphaLcPeriod"/>
            </a:pPr>
            <a:r>
              <a:rPr lang="en-US" dirty="0" smtClean="0"/>
              <a:t>Atmosphere and climate change</a:t>
            </a:r>
          </a:p>
          <a:p>
            <a:pPr marL="457200" indent="-457200">
              <a:buAutoNum type="alphaLcPeriod"/>
            </a:pPr>
            <a:r>
              <a:rPr lang="en-US" dirty="0" smtClean="0"/>
              <a:t>Ocean composition</a:t>
            </a:r>
          </a:p>
          <a:p>
            <a:pPr marL="457200" indent="-457200">
              <a:buAutoNum type="alphaLcPeriod"/>
            </a:pPr>
            <a:r>
              <a:rPr lang="en-US" dirty="0" smtClean="0"/>
              <a:t>Index fossils</a:t>
            </a:r>
          </a:p>
          <a:p>
            <a:pPr marL="457200" indent="-457200">
              <a:buAutoNum type="alphaLcPeriod"/>
            </a:pPr>
            <a:endParaRPr lang="en-US" dirty="0"/>
          </a:p>
        </p:txBody>
      </p:sp>
    </p:spTree>
    <p:extLst>
      <p:ext uri="{BB962C8B-B14F-4D97-AF65-F5344CB8AC3E}">
        <p14:creationId xmlns:p14="http://schemas.microsoft.com/office/powerpoint/2010/main" val="1113084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8.L 4 Evolution and Genetics</a:t>
            </a:r>
            <a:endParaRPr lang="en-US" dirty="0"/>
          </a:p>
        </p:txBody>
      </p:sp>
      <p:sp>
        <p:nvSpPr>
          <p:cNvPr id="3" name="Content Placeholder 2"/>
          <p:cNvSpPr>
            <a:spLocks noGrp="1"/>
          </p:cNvSpPr>
          <p:nvPr>
            <p:ph idx="1"/>
          </p:nvPr>
        </p:nvSpPr>
        <p:spPr/>
        <p:txBody>
          <a:bodyPr/>
          <a:lstStyle/>
          <a:p>
            <a:r>
              <a:rPr lang="en-US" dirty="0"/>
              <a:t>8.L.4.1 Summarize the use of evidence drawn from geology, fossils, and comparative anatomy to form the basis for biological classification systems and the theory of evolution. </a:t>
            </a:r>
            <a:endParaRPr lang="en-US" dirty="0" smtClean="0"/>
          </a:p>
          <a:p>
            <a:r>
              <a:rPr lang="en-US" dirty="0"/>
              <a:t>8.L.4.2 Explain the relationship between genetic variation and an organism’s ability to adapt to its environment. </a:t>
            </a:r>
          </a:p>
          <a:p>
            <a:endParaRPr lang="en-US" dirty="0"/>
          </a:p>
          <a:p>
            <a:endParaRPr lang="en-US" dirty="0"/>
          </a:p>
        </p:txBody>
      </p:sp>
      <p:pic>
        <p:nvPicPr>
          <p:cNvPr id="4" name="Picture 3"/>
          <p:cNvPicPr>
            <a:picLocks noChangeAspect="1"/>
          </p:cNvPicPr>
          <p:nvPr/>
        </p:nvPicPr>
        <p:blipFill>
          <a:blip r:embed="rId2"/>
          <a:stretch>
            <a:fillRect/>
          </a:stretch>
        </p:blipFill>
        <p:spPr>
          <a:xfrm>
            <a:off x="311851" y="592666"/>
            <a:ext cx="2495550" cy="1828800"/>
          </a:xfrm>
          <a:prstGeom prst="rect">
            <a:avLst/>
          </a:prstGeom>
        </p:spPr>
      </p:pic>
    </p:spTree>
    <p:extLst>
      <p:ext uri="{BB962C8B-B14F-4D97-AF65-F5344CB8AC3E}">
        <p14:creationId xmlns:p14="http://schemas.microsoft.com/office/powerpoint/2010/main" val="3408600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46506"/>
            <a:ext cx="9601196" cy="1303867"/>
          </a:xfrm>
        </p:spPr>
        <p:txBody>
          <a:bodyPr>
            <a:normAutofit fontScale="90000"/>
          </a:bodyPr>
          <a:lstStyle/>
          <a:p>
            <a:r>
              <a:rPr lang="en-US" dirty="0" smtClean="0"/>
              <a:t>8.L.4.1 Biological Classification Systems and the Theory of Evolution</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AutoNum type="arabicPeriod"/>
            </a:pPr>
            <a:r>
              <a:rPr lang="en-US" dirty="0" smtClean="0"/>
              <a:t>The front leg of a cat, the front flipper of a dolphin,</a:t>
            </a:r>
          </a:p>
          <a:p>
            <a:pPr marL="0" indent="0">
              <a:buNone/>
            </a:pPr>
            <a:r>
              <a:rPr lang="en-US" dirty="0" smtClean="0"/>
              <a:t>and the wing of a bat have the same structure and order</a:t>
            </a:r>
          </a:p>
          <a:p>
            <a:pPr marL="0" indent="0">
              <a:buNone/>
            </a:pPr>
            <a:r>
              <a:rPr lang="en-US" dirty="0" smtClean="0"/>
              <a:t>of bones.  These structures do not look alike and do </a:t>
            </a:r>
          </a:p>
          <a:p>
            <a:pPr marL="0" indent="0">
              <a:buNone/>
            </a:pPr>
            <a:r>
              <a:rPr lang="en-US" dirty="0" smtClean="0"/>
              <a:t>not have the same function, but their bones are similar.</a:t>
            </a:r>
          </a:p>
          <a:p>
            <a:pPr marL="0" indent="0">
              <a:buNone/>
            </a:pPr>
            <a:r>
              <a:rPr lang="en-US" dirty="0" smtClean="0"/>
              <a:t>What might scientists say about the cat, dolphin and bat based on this evidence?</a:t>
            </a:r>
          </a:p>
          <a:p>
            <a:pPr marL="0" indent="0">
              <a:buNone/>
            </a:pPr>
            <a:r>
              <a:rPr lang="en-US" dirty="0" smtClean="0"/>
              <a:t>a. They are homologous structures and indicate a common ancestor    b. they are analogous structures and indicate different ancestors    c. they all live in an aquatic environment    d. they all have the ability to fly</a:t>
            </a:r>
          </a:p>
        </p:txBody>
      </p:sp>
      <p:pic>
        <p:nvPicPr>
          <p:cNvPr id="4" name="Picture 3"/>
          <p:cNvPicPr>
            <a:picLocks noChangeAspect="1"/>
          </p:cNvPicPr>
          <p:nvPr/>
        </p:nvPicPr>
        <p:blipFill>
          <a:blip r:embed="rId2"/>
          <a:stretch>
            <a:fillRect/>
          </a:stretch>
        </p:blipFill>
        <p:spPr>
          <a:xfrm>
            <a:off x="8144216" y="2398195"/>
            <a:ext cx="2752381" cy="1942857"/>
          </a:xfrm>
          <a:prstGeom prst="rect">
            <a:avLst/>
          </a:prstGeom>
        </p:spPr>
      </p:pic>
    </p:spTree>
    <p:extLst>
      <p:ext uri="{BB962C8B-B14F-4D97-AF65-F5344CB8AC3E}">
        <p14:creationId xmlns:p14="http://schemas.microsoft.com/office/powerpoint/2010/main" val="1366102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  Which of the following is not an example of a vestigial structure?</a:t>
            </a:r>
          </a:p>
          <a:p>
            <a:pPr marL="457200" indent="-457200">
              <a:buAutoNum type="alphaLcPeriod"/>
            </a:pPr>
            <a:r>
              <a:rPr lang="en-US" dirty="0" smtClean="0"/>
              <a:t>Appendix in humans</a:t>
            </a:r>
          </a:p>
          <a:p>
            <a:pPr marL="457200" indent="-457200">
              <a:buAutoNum type="alphaLcPeriod"/>
            </a:pPr>
            <a:r>
              <a:rPr lang="en-US" dirty="0" smtClean="0"/>
              <a:t>Leg bones in whales</a:t>
            </a:r>
          </a:p>
          <a:p>
            <a:pPr marL="457200" indent="-457200">
              <a:buAutoNum type="alphaLcPeriod"/>
            </a:pPr>
            <a:r>
              <a:rPr lang="en-US" dirty="0" smtClean="0"/>
              <a:t>Wings of bats</a:t>
            </a:r>
          </a:p>
          <a:p>
            <a:pPr marL="457200" indent="-457200">
              <a:buAutoNum type="alphaLcPeriod"/>
            </a:pPr>
            <a:r>
              <a:rPr lang="en-US" dirty="0" smtClean="0"/>
              <a:t>Wisdom teeth in humans</a:t>
            </a:r>
            <a:endParaRPr lang="en-US" dirty="0"/>
          </a:p>
        </p:txBody>
      </p:sp>
    </p:spTree>
    <p:extLst>
      <p:ext uri="{BB962C8B-B14F-4D97-AF65-F5344CB8AC3E}">
        <p14:creationId xmlns:p14="http://schemas.microsoft.com/office/powerpoint/2010/main" val="2773097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3.  Which is a basis for biological classification?</a:t>
            </a:r>
          </a:p>
          <a:p>
            <a:pPr marL="457200" indent="-457200">
              <a:buAutoNum type="alphaLcPeriod"/>
            </a:pPr>
            <a:r>
              <a:rPr lang="en-US" dirty="0" smtClean="0"/>
              <a:t>Sharing similarities in behavior</a:t>
            </a:r>
          </a:p>
          <a:p>
            <a:pPr marL="457200" indent="-457200">
              <a:buAutoNum type="alphaLcPeriod"/>
            </a:pPr>
            <a:r>
              <a:rPr lang="en-US" dirty="0" smtClean="0"/>
              <a:t>Sharing the same ecosystem</a:t>
            </a:r>
          </a:p>
          <a:p>
            <a:pPr marL="457200" indent="-457200">
              <a:buAutoNum type="alphaLcPeriod"/>
            </a:pPr>
            <a:r>
              <a:rPr lang="en-US" dirty="0" smtClean="0"/>
              <a:t>Sharing a common ancestor</a:t>
            </a:r>
          </a:p>
          <a:p>
            <a:pPr marL="457200" indent="-457200">
              <a:buAutoNum type="alphaLcPeriod"/>
            </a:pPr>
            <a:r>
              <a:rPr lang="en-US" dirty="0" smtClean="0"/>
              <a:t>Sharing similar places in the food web</a:t>
            </a:r>
            <a:endParaRPr lang="en-US" dirty="0"/>
          </a:p>
        </p:txBody>
      </p:sp>
    </p:spTree>
    <p:extLst>
      <p:ext uri="{BB962C8B-B14F-4D97-AF65-F5344CB8AC3E}">
        <p14:creationId xmlns:p14="http://schemas.microsoft.com/office/powerpoint/2010/main" val="1026451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4. You are trying to separate a mixture of water, sand and iron that are frozen together.  The mixture is relatively easy to separate because</a:t>
            </a:r>
          </a:p>
          <a:p>
            <a:pPr marL="457200" indent="-457200">
              <a:buAutoNum type="alphaLcPeriod"/>
            </a:pPr>
            <a:r>
              <a:rPr lang="en-US" dirty="0" smtClean="0"/>
              <a:t>The substances are chemically combined</a:t>
            </a:r>
          </a:p>
          <a:p>
            <a:pPr marL="457200" indent="-457200">
              <a:buAutoNum type="alphaLcPeriod"/>
            </a:pPr>
            <a:r>
              <a:rPr lang="en-US" dirty="0" smtClean="0"/>
              <a:t>The substances are physically combined</a:t>
            </a:r>
          </a:p>
          <a:p>
            <a:pPr marL="457200" indent="-457200">
              <a:buAutoNum type="alphaLcPeriod"/>
            </a:pPr>
            <a:r>
              <a:rPr lang="en-US" dirty="0" smtClean="0"/>
              <a:t>The mixture is a homogenous mixture</a:t>
            </a:r>
          </a:p>
          <a:p>
            <a:pPr marL="457200" indent="-457200">
              <a:buAutoNum type="alphaLcPeriod"/>
            </a:pPr>
            <a:r>
              <a:rPr lang="en-US" dirty="0" smtClean="0"/>
              <a:t>The mixture is a solution</a:t>
            </a:r>
          </a:p>
          <a:p>
            <a:pPr marL="0" indent="0">
              <a:buNone/>
            </a:pPr>
            <a:endParaRPr lang="en-US" dirty="0"/>
          </a:p>
        </p:txBody>
      </p:sp>
    </p:spTree>
    <p:extLst>
      <p:ext uri="{BB962C8B-B14F-4D97-AF65-F5344CB8AC3E}">
        <p14:creationId xmlns:p14="http://schemas.microsoft.com/office/powerpoint/2010/main" val="3136341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8.L.4.2  Genetic Variation and Adaptation</a:t>
            </a:r>
            <a:endParaRPr lang="en-US" dirty="0"/>
          </a:p>
        </p:txBody>
      </p:sp>
      <p:sp>
        <p:nvSpPr>
          <p:cNvPr id="3" name="Content Placeholder 2"/>
          <p:cNvSpPr>
            <a:spLocks noGrp="1"/>
          </p:cNvSpPr>
          <p:nvPr>
            <p:ph idx="1"/>
          </p:nvPr>
        </p:nvSpPr>
        <p:spPr/>
        <p:txBody>
          <a:bodyPr/>
          <a:lstStyle/>
          <a:p>
            <a:r>
              <a:rPr lang="en-US" dirty="0" smtClean="0"/>
              <a:t>1.  How does a species survive a climate change over thousands of years?</a:t>
            </a:r>
          </a:p>
          <a:p>
            <a:pPr marL="457200" indent="-457200">
              <a:buAutoNum type="alphaLcPeriod"/>
            </a:pPr>
            <a:r>
              <a:rPr lang="en-US" dirty="0" smtClean="0"/>
              <a:t>It reproduces more rapidly</a:t>
            </a:r>
          </a:p>
          <a:p>
            <a:pPr marL="457200" indent="-457200">
              <a:buAutoNum type="alphaLcPeriod"/>
            </a:pPr>
            <a:r>
              <a:rPr lang="en-US" dirty="0" smtClean="0"/>
              <a:t>It hibernates and waits for better climate conditions</a:t>
            </a:r>
          </a:p>
          <a:p>
            <a:pPr marL="457200" indent="-457200">
              <a:buAutoNum type="alphaLcPeriod"/>
            </a:pPr>
            <a:r>
              <a:rPr lang="en-US" dirty="0" smtClean="0"/>
              <a:t>It makes no changes</a:t>
            </a:r>
          </a:p>
          <a:p>
            <a:pPr marL="457200" indent="-457200">
              <a:buAutoNum type="alphaLcPeriod"/>
            </a:pPr>
            <a:r>
              <a:rPr lang="en-US" dirty="0" smtClean="0"/>
              <a:t>It adapts to the changing climate  </a:t>
            </a:r>
            <a:endParaRPr lang="en-US" dirty="0"/>
          </a:p>
        </p:txBody>
      </p:sp>
    </p:spTree>
    <p:extLst>
      <p:ext uri="{BB962C8B-B14F-4D97-AF65-F5344CB8AC3E}">
        <p14:creationId xmlns:p14="http://schemas.microsoft.com/office/powerpoint/2010/main" val="21546230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5999" y="3847605"/>
            <a:ext cx="2438400" cy="1524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t>2. The snowshoe hare has the ability to change its coat color.  It is brown during the spring, summer and early fall but changes to white as winter approaches.  What adaptation does the snowshoe hare have that allows it to hide from predators?</a:t>
            </a:r>
          </a:p>
          <a:p>
            <a:pPr marL="457200" indent="-457200">
              <a:buAutoNum type="alphaLcPeriod"/>
            </a:pPr>
            <a:r>
              <a:rPr lang="en-US" dirty="0" smtClean="0"/>
              <a:t>Symbiosis</a:t>
            </a:r>
          </a:p>
          <a:p>
            <a:pPr marL="457200" indent="-457200">
              <a:buAutoNum type="alphaLcPeriod"/>
            </a:pPr>
            <a:r>
              <a:rPr lang="en-US" dirty="0" smtClean="0"/>
              <a:t>Commensalism</a:t>
            </a:r>
          </a:p>
          <a:p>
            <a:pPr marL="457200" indent="-457200">
              <a:buAutoNum type="alphaLcPeriod"/>
            </a:pPr>
            <a:r>
              <a:rPr lang="en-US" dirty="0" smtClean="0"/>
              <a:t>Camouflage</a:t>
            </a:r>
          </a:p>
          <a:p>
            <a:pPr marL="457200" indent="-457200">
              <a:buAutoNum type="alphaLcPeriod"/>
            </a:pPr>
            <a:r>
              <a:rPr lang="en-US" dirty="0" smtClean="0"/>
              <a:t>All of the above</a:t>
            </a:r>
            <a:endParaRPr lang="en-US" dirty="0"/>
          </a:p>
        </p:txBody>
      </p:sp>
    </p:spTree>
    <p:extLst>
      <p:ext uri="{BB962C8B-B14F-4D97-AF65-F5344CB8AC3E}">
        <p14:creationId xmlns:p14="http://schemas.microsoft.com/office/powerpoint/2010/main" val="21976124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3.  Which of the following, over time, is most likely to lead to speciation?</a:t>
            </a:r>
          </a:p>
          <a:p>
            <a:pPr marL="457200" indent="-457200">
              <a:buAutoNum type="alphaLcPeriod"/>
            </a:pPr>
            <a:r>
              <a:rPr lang="en-US" dirty="0" smtClean="0"/>
              <a:t>Geographic isolation</a:t>
            </a:r>
          </a:p>
          <a:p>
            <a:pPr marL="457200" indent="-457200">
              <a:buAutoNum type="alphaLcPeriod"/>
            </a:pPr>
            <a:r>
              <a:rPr lang="en-US" dirty="0" smtClean="0"/>
              <a:t>A forest fire</a:t>
            </a:r>
          </a:p>
          <a:p>
            <a:pPr marL="457200" indent="-457200">
              <a:buAutoNum type="alphaLcPeriod"/>
            </a:pPr>
            <a:r>
              <a:rPr lang="en-US" dirty="0" smtClean="0"/>
              <a:t>An earthquake</a:t>
            </a:r>
          </a:p>
          <a:p>
            <a:pPr marL="457200" indent="-457200">
              <a:buAutoNum type="alphaLcPeriod"/>
            </a:pPr>
            <a:r>
              <a:rPr lang="en-US" dirty="0" smtClean="0"/>
              <a:t>Falling sea levels</a:t>
            </a:r>
            <a:endParaRPr lang="en-US" dirty="0"/>
          </a:p>
        </p:txBody>
      </p:sp>
    </p:spTree>
    <p:extLst>
      <p:ext uri="{BB962C8B-B14F-4D97-AF65-F5344CB8AC3E}">
        <p14:creationId xmlns:p14="http://schemas.microsoft.com/office/powerpoint/2010/main" val="3401178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4.  Which of the following plant adaptations would not protect the plant from being eaten by herbivores?</a:t>
            </a:r>
          </a:p>
          <a:p>
            <a:pPr marL="457200" indent="-457200">
              <a:buAutoNum type="alphaLcPeriod"/>
            </a:pPr>
            <a:r>
              <a:rPr lang="en-US" dirty="0" smtClean="0"/>
              <a:t>Leaves that are covered by tiny, sharp spines</a:t>
            </a:r>
          </a:p>
          <a:p>
            <a:pPr marL="457200" indent="-457200">
              <a:buAutoNum type="alphaLcPeriod"/>
            </a:pPr>
            <a:r>
              <a:rPr lang="en-US" dirty="0" smtClean="0"/>
              <a:t>Leaves that have a very bitter taste</a:t>
            </a:r>
          </a:p>
          <a:p>
            <a:pPr marL="457200" indent="-457200">
              <a:buAutoNum type="alphaLcPeriod"/>
            </a:pPr>
            <a:r>
              <a:rPr lang="en-US" dirty="0" smtClean="0"/>
              <a:t>Leaves that contain a poisonous chemical</a:t>
            </a:r>
          </a:p>
          <a:p>
            <a:pPr marL="457200" indent="-457200">
              <a:buAutoNum type="alphaLcPeriod"/>
            </a:pPr>
            <a:r>
              <a:rPr lang="en-US" dirty="0" smtClean="0"/>
              <a:t>Leaves that store large amounts of water</a:t>
            </a:r>
            <a:endParaRPr lang="en-US" dirty="0"/>
          </a:p>
        </p:txBody>
      </p:sp>
    </p:spTree>
    <p:extLst>
      <p:ext uri="{BB962C8B-B14F-4D97-AF65-F5344CB8AC3E}">
        <p14:creationId xmlns:p14="http://schemas.microsoft.com/office/powerpoint/2010/main" val="3659881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8.L.1 Structure and Function of Living Organisms</a:t>
            </a:r>
            <a:endParaRPr lang="en-US" dirty="0"/>
          </a:p>
        </p:txBody>
      </p:sp>
      <p:sp>
        <p:nvSpPr>
          <p:cNvPr id="3" name="Content Placeholder 2"/>
          <p:cNvSpPr>
            <a:spLocks noGrp="1"/>
          </p:cNvSpPr>
          <p:nvPr>
            <p:ph idx="1"/>
          </p:nvPr>
        </p:nvSpPr>
        <p:spPr/>
        <p:txBody>
          <a:bodyPr/>
          <a:lstStyle/>
          <a:p>
            <a:r>
              <a:rPr lang="en-US" dirty="0"/>
              <a:t>8.L.1.1  Summarize the basic characteristics of viruses, bacteria, fungi and parasites relating to the spread, treatment and prevention of disease. </a:t>
            </a:r>
            <a:endParaRPr lang="en-US" dirty="0" smtClean="0"/>
          </a:p>
          <a:p>
            <a:r>
              <a:rPr lang="en-US" dirty="0"/>
              <a:t>8.L.1.2 Explain the difference between epidemic and pandemic as it relates to the spread, treatment and prevention of disease.</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8183583" y="4051549"/>
            <a:ext cx="2527960" cy="2000250"/>
          </a:xfrm>
          <a:prstGeom prst="rect">
            <a:avLst/>
          </a:prstGeom>
        </p:spPr>
      </p:pic>
    </p:spTree>
    <p:extLst>
      <p:ext uri="{BB962C8B-B14F-4D97-AF65-F5344CB8AC3E}">
        <p14:creationId xmlns:p14="http://schemas.microsoft.com/office/powerpoint/2010/main" val="15346133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8.L.1.1 Microbes and Disease</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1. Which best explains how a virus affects other organisms?</a:t>
            </a:r>
          </a:p>
          <a:p>
            <a:pPr marL="457200" indent="-457200">
              <a:buAutoNum type="alphaLcPeriod"/>
            </a:pPr>
            <a:r>
              <a:rPr lang="en-US" dirty="0" smtClean="0"/>
              <a:t>Viruses increase the survival of other organisms</a:t>
            </a:r>
          </a:p>
          <a:p>
            <a:pPr marL="457200" indent="-457200">
              <a:buAutoNum type="alphaLcPeriod"/>
            </a:pPr>
            <a:r>
              <a:rPr lang="en-US" dirty="0" smtClean="0"/>
              <a:t>Viruses immediately destroy all cells they come in contact with</a:t>
            </a:r>
          </a:p>
          <a:p>
            <a:pPr marL="457200" indent="-457200">
              <a:buAutoNum type="alphaLcPeriod"/>
            </a:pPr>
            <a:r>
              <a:rPr lang="en-US" dirty="0" smtClean="0"/>
              <a:t>Viruses live and reproduce in between the cells of other organisms</a:t>
            </a:r>
          </a:p>
          <a:p>
            <a:pPr marL="457200" indent="-457200">
              <a:buAutoNum type="alphaLcPeriod"/>
            </a:pPr>
            <a:r>
              <a:rPr lang="en-US" dirty="0" smtClean="0"/>
              <a:t>Viruses invade the cells of other organisms, using them to reproduce</a:t>
            </a:r>
            <a:endParaRPr lang="en-US" dirty="0"/>
          </a:p>
        </p:txBody>
      </p:sp>
      <p:pic>
        <p:nvPicPr>
          <p:cNvPr id="4" name="Picture 3"/>
          <p:cNvPicPr>
            <a:picLocks noChangeAspect="1"/>
          </p:cNvPicPr>
          <p:nvPr/>
        </p:nvPicPr>
        <p:blipFill>
          <a:blip r:embed="rId2"/>
          <a:stretch>
            <a:fillRect/>
          </a:stretch>
        </p:blipFill>
        <p:spPr>
          <a:xfrm>
            <a:off x="9225887" y="1898567"/>
            <a:ext cx="1867024" cy="1723407"/>
          </a:xfrm>
          <a:prstGeom prst="rect">
            <a:avLst/>
          </a:prstGeom>
        </p:spPr>
      </p:pic>
    </p:spTree>
    <p:extLst>
      <p:ext uri="{BB962C8B-B14F-4D97-AF65-F5344CB8AC3E}">
        <p14:creationId xmlns:p14="http://schemas.microsoft.com/office/powerpoint/2010/main" val="528387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  Which of the following structures are not found in a bacterial cell?</a:t>
            </a:r>
          </a:p>
          <a:p>
            <a:pPr marL="457200" indent="-457200">
              <a:buAutoNum type="alphaLcPeriod"/>
            </a:pPr>
            <a:r>
              <a:rPr lang="en-US" dirty="0" smtClean="0"/>
              <a:t>Cytoplasm</a:t>
            </a:r>
          </a:p>
          <a:p>
            <a:pPr marL="457200" indent="-457200">
              <a:buAutoNum type="alphaLcPeriod"/>
            </a:pPr>
            <a:r>
              <a:rPr lang="en-US" dirty="0" smtClean="0"/>
              <a:t>Nucleus</a:t>
            </a:r>
          </a:p>
          <a:p>
            <a:pPr marL="457200" indent="-457200">
              <a:buAutoNum type="alphaLcPeriod"/>
            </a:pPr>
            <a:r>
              <a:rPr lang="en-US" dirty="0" smtClean="0"/>
              <a:t>Ribosomes</a:t>
            </a:r>
          </a:p>
          <a:p>
            <a:pPr marL="457200" indent="-457200">
              <a:buAutoNum type="alphaLcPeriod"/>
            </a:pPr>
            <a:r>
              <a:rPr lang="en-US" dirty="0" smtClean="0"/>
              <a:t>Cell membrane</a:t>
            </a:r>
            <a:endParaRPr lang="en-US" dirty="0"/>
          </a:p>
        </p:txBody>
      </p:sp>
      <p:pic>
        <p:nvPicPr>
          <p:cNvPr id="4" name="Picture 3"/>
          <p:cNvPicPr>
            <a:picLocks noChangeAspect="1"/>
          </p:cNvPicPr>
          <p:nvPr/>
        </p:nvPicPr>
        <p:blipFill>
          <a:blip r:embed="rId2"/>
          <a:stretch>
            <a:fillRect/>
          </a:stretch>
        </p:blipFill>
        <p:spPr>
          <a:xfrm>
            <a:off x="5707825" y="3590615"/>
            <a:ext cx="2628900" cy="1743075"/>
          </a:xfrm>
          <a:prstGeom prst="rect">
            <a:avLst/>
          </a:prstGeom>
        </p:spPr>
      </p:pic>
    </p:spTree>
    <p:extLst>
      <p:ext uri="{BB962C8B-B14F-4D97-AF65-F5344CB8AC3E}">
        <p14:creationId xmlns:p14="http://schemas.microsoft.com/office/powerpoint/2010/main" val="1832120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3.  Which would be the least effective in treating an illness caused by a virus?</a:t>
            </a:r>
          </a:p>
          <a:p>
            <a:pPr marL="457200" indent="-457200">
              <a:buAutoNum type="alphaLcPeriod"/>
            </a:pPr>
            <a:r>
              <a:rPr lang="en-US" dirty="0" smtClean="0"/>
              <a:t>Drinking plenty of fluids</a:t>
            </a:r>
          </a:p>
          <a:p>
            <a:pPr marL="457200" indent="-457200">
              <a:buAutoNum type="alphaLcPeriod"/>
            </a:pPr>
            <a:r>
              <a:rPr lang="en-US" dirty="0" smtClean="0"/>
              <a:t>Widespread vaccinations</a:t>
            </a:r>
          </a:p>
          <a:p>
            <a:pPr marL="457200" indent="-457200">
              <a:buAutoNum type="alphaLcPeriod"/>
            </a:pPr>
            <a:r>
              <a:rPr lang="en-US" dirty="0" smtClean="0"/>
              <a:t>Getting extra sleep</a:t>
            </a:r>
          </a:p>
          <a:p>
            <a:pPr marL="457200" indent="-457200">
              <a:buAutoNum type="alphaLcPeriod"/>
            </a:pPr>
            <a:r>
              <a:rPr lang="en-US" dirty="0" smtClean="0"/>
              <a:t>Daily treatment with antibiotics</a:t>
            </a:r>
            <a:endParaRPr lang="en-US" dirty="0"/>
          </a:p>
        </p:txBody>
      </p:sp>
    </p:spTree>
    <p:extLst>
      <p:ext uri="{BB962C8B-B14F-4D97-AF65-F5344CB8AC3E}">
        <p14:creationId xmlns:p14="http://schemas.microsoft.com/office/powerpoint/2010/main" val="1889611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4.  Which kind of organisms are disease causing yeasts and molds?</a:t>
            </a:r>
          </a:p>
          <a:p>
            <a:pPr marL="457200" indent="-457200">
              <a:buAutoNum type="alphaLcPeriod"/>
            </a:pPr>
            <a:r>
              <a:rPr lang="en-US" dirty="0" smtClean="0"/>
              <a:t>Bacteria</a:t>
            </a:r>
          </a:p>
          <a:p>
            <a:pPr marL="457200" indent="-457200">
              <a:buAutoNum type="alphaLcPeriod"/>
            </a:pPr>
            <a:r>
              <a:rPr lang="en-US" dirty="0" smtClean="0"/>
              <a:t>Fungi</a:t>
            </a:r>
          </a:p>
          <a:p>
            <a:pPr marL="457200" indent="-457200">
              <a:buAutoNum type="alphaLcPeriod"/>
            </a:pPr>
            <a:r>
              <a:rPr lang="en-US" dirty="0" smtClean="0"/>
              <a:t>Parasites</a:t>
            </a:r>
          </a:p>
          <a:p>
            <a:pPr marL="457200" indent="-457200">
              <a:buAutoNum type="alphaLcPeriod"/>
            </a:pPr>
            <a:r>
              <a:rPr lang="en-US" dirty="0" smtClean="0"/>
              <a:t>viruses</a:t>
            </a:r>
            <a:endParaRPr lang="en-US" dirty="0"/>
          </a:p>
        </p:txBody>
      </p:sp>
      <p:pic>
        <p:nvPicPr>
          <p:cNvPr id="4" name="Picture 3"/>
          <p:cNvPicPr>
            <a:picLocks noChangeAspect="1"/>
          </p:cNvPicPr>
          <p:nvPr/>
        </p:nvPicPr>
        <p:blipFill>
          <a:blip r:embed="rId2"/>
          <a:stretch>
            <a:fillRect/>
          </a:stretch>
        </p:blipFill>
        <p:spPr>
          <a:xfrm>
            <a:off x="5019674" y="3328863"/>
            <a:ext cx="2675536" cy="2124075"/>
          </a:xfrm>
          <a:prstGeom prst="rect">
            <a:avLst/>
          </a:prstGeom>
        </p:spPr>
      </p:pic>
    </p:spTree>
    <p:extLst>
      <p:ext uri="{BB962C8B-B14F-4D97-AF65-F5344CB8AC3E}">
        <p14:creationId xmlns:p14="http://schemas.microsoft.com/office/powerpoint/2010/main" val="6831525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8.L.1.2 Pandemic and Epidemic</a:t>
            </a:r>
            <a:endParaRPr lang="en-US" dirty="0"/>
          </a:p>
        </p:txBody>
      </p:sp>
      <p:sp>
        <p:nvSpPr>
          <p:cNvPr id="3" name="Content Placeholder 2"/>
          <p:cNvSpPr>
            <a:spLocks noGrp="1"/>
          </p:cNvSpPr>
          <p:nvPr>
            <p:ph idx="1"/>
          </p:nvPr>
        </p:nvSpPr>
        <p:spPr/>
        <p:txBody>
          <a:bodyPr/>
          <a:lstStyle/>
          <a:p>
            <a:r>
              <a:rPr lang="en-US" dirty="0" smtClean="0"/>
              <a:t>1. Which of these is best described as a pandemic?</a:t>
            </a:r>
          </a:p>
          <a:p>
            <a:pPr marL="457200" indent="-457200">
              <a:buAutoNum type="alphaLcPeriod"/>
            </a:pPr>
            <a:r>
              <a:rPr lang="en-US" dirty="0" smtClean="0"/>
              <a:t>A student catches the flu from her younger brother</a:t>
            </a:r>
          </a:p>
          <a:p>
            <a:pPr marL="457200" indent="-457200">
              <a:buAutoNum type="alphaLcPeriod"/>
            </a:pPr>
            <a:r>
              <a:rPr lang="en-US" dirty="0" smtClean="0"/>
              <a:t>Three members of a soccer team come down with the flu</a:t>
            </a:r>
          </a:p>
          <a:p>
            <a:pPr marL="457200" indent="-457200">
              <a:buAutoNum type="alphaLcPeriod"/>
            </a:pPr>
            <a:r>
              <a:rPr lang="en-US" dirty="0" smtClean="0"/>
              <a:t>Dozens of people in two neighboring towns have flu at the same time</a:t>
            </a:r>
          </a:p>
          <a:p>
            <a:pPr marL="457200" indent="-457200">
              <a:buAutoNum type="alphaLcPeriod"/>
            </a:pPr>
            <a:r>
              <a:rPr lang="en-US" dirty="0" smtClean="0"/>
              <a:t>Tens of millions of people worldwide are infected with the flu in the same year</a:t>
            </a:r>
            <a:endParaRPr lang="en-US" dirty="0"/>
          </a:p>
        </p:txBody>
      </p:sp>
    </p:spTree>
    <p:extLst>
      <p:ext uri="{BB962C8B-B14F-4D97-AF65-F5344CB8AC3E}">
        <p14:creationId xmlns:p14="http://schemas.microsoft.com/office/powerpoint/2010/main" val="428719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5. Which of the following is the BEST example of a homogenous mixture?  Choose the best answer and explain why you chose that answer.</a:t>
            </a:r>
          </a:p>
          <a:p>
            <a:r>
              <a:rPr lang="en-US" dirty="0" smtClean="0"/>
              <a:t>Soil</a:t>
            </a:r>
          </a:p>
          <a:p>
            <a:r>
              <a:rPr lang="en-US" dirty="0" smtClean="0"/>
              <a:t>Cement</a:t>
            </a:r>
          </a:p>
          <a:p>
            <a:r>
              <a:rPr lang="en-US" dirty="0" smtClean="0"/>
              <a:t>Salt water </a:t>
            </a:r>
          </a:p>
          <a:p>
            <a:r>
              <a:rPr lang="en-US" dirty="0" smtClean="0"/>
              <a:t>Chicken noodle soup                                                                               </a:t>
            </a:r>
            <a:endParaRPr lang="en-US" dirty="0"/>
          </a:p>
        </p:txBody>
      </p:sp>
    </p:spTree>
    <p:extLst>
      <p:ext uri="{BB962C8B-B14F-4D97-AF65-F5344CB8AC3E}">
        <p14:creationId xmlns:p14="http://schemas.microsoft.com/office/powerpoint/2010/main" val="19378408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  Which of the following is an example of an epidemic?</a:t>
            </a:r>
          </a:p>
          <a:p>
            <a:pPr marL="457200" indent="-457200">
              <a:buAutoNum type="alphaLcPeriod"/>
            </a:pPr>
            <a:r>
              <a:rPr lang="en-US" dirty="0" smtClean="0"/>
              <a:t>Dengue fever in an African village</a:t>
            </a:r>
          </a:p>
          <a:p>
            <a:pPr marL="457200" indent="-457200">
              <a:buAutoNum type="alphaLcPeriod"/>
            </a:pPr>
            <a:r>
              <a:rPr lang="en-US" dirty="0" smtClean="0"/>
              <a:t>Smallpox outbreak on several  continents</a:t>
            </a:r>
          </a:p>
          <a:p>
            <a:pPr marL="457200" indent="-457200">
              <a:buAutoNum type="alphaLcPeriod"/>
            </a:pPr>
            <a:r>
              <a:rPr lang="en-US" dirty="0" smtClean="0"/>
              <a:t>Swine flu cases reported in multiple countries</a:t>
            </a:r>
          </a:p>
          <a:p>
            <a:pPr marL="457200" indent="-457200">
              <a:buAutoNum type="alphaLcPeriod"/>
            </a:pPr>
            <a:r>
              <a:rPr lang="en-US" dirty="0" smtClean="0"/>
              <a:t>Many people affected by tuberculosis worldwide</a:t>
            </a:r>
            <a:endParaRPr lang="en-US" dirty="0"/>
          </a:p>
        </p:txBody>
      </p:sp>
    </p:spTree>
    <p:extLst>
      <p:ext uri="{BB962C8B-B14F-4D97-AF65-F5344CB8AC3E}">
        <p14:creationId xmlns:p14="http://schemas.microsoft.com/office/powerpoint/2010/main" val="38319957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3.  Which poses the greatest challenge for researchers when attempting to locate the source of a nationwide food based salmonella outbreak?</a:t>
            </a:r>
          </a:p>
          <a:p>
            <a:pPr marL="457200" indent="-457200">
              <a:buAutoNum type="alphaLcPeriod"/>
            </a:pPr>
            <a:r>
              <a:rPr lang="en-US" dirty="0" smtClean="0"/>
              <a:t>Cost of the study</a:t>
            </a:r>
          </a:p>
          <a:p>
            <a:pPr marL="457200" indent="-457200">
              <a:buAutoNum type="alphaLcPeriod"/>
            </a:pPr>
            <a:r>
              <a:rPr lang="en-US" dirty="0" smtClean="0"/>
              <a:t>Number of food producers involved</a:t>
            </a:r>
          </a:p>
          <a:p>
            <a:pPr marL="457200" indent="-457200">
              <a:buAutoNum type="alphaLcPeriod"/>
            </a:pPr>
            <a:r>
              <a:rPr lang="en-US" dirty="0" smtClean="0"/>
              <a:t>Time needed for the study</a:t>
            </a:r>
          </a:p>
          <a:p>
            <a:pPr marL="457200" indent="-457200">
              <a:buAutoNum type="alphaLcPeriod"/>
            </a:pPr>
            <a:r>
              <a:rPr lang="en-US" dirty="0" smtClean="0"/>
              <a:t>Number of people infected</a:t>
            </a:r>
            <a:endParaRPr lang="en-US" dirty="0"/>
          </a:p>
        </p:txBody>
      </p:sp>
    </p:spTree>
    <p:extLst>
      <p:ext uri="{BB962C8B-B14F-4D97-AF65-F5344CB8AC3E}">
        <p14:creationId xmlns:p14="http://schemas.microsoft.com/office/powerpoint/2010/main" val="23088823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4.  Which best explains why researchers are working to improve antimicrobial drugs?</a:t>
            </a:r>
          </a:p>
          <a:p>
            <a:pPr marL="457200" indent="-457200">
              <a:buAutoNum type="alphaLcPeriod"/>
            </a:pPr>
            <a:r>
              <a:rPr lang="en-US" dirty="0" smtClean="0"/>
              <a:t>Microbes are becoming more resistant to current drugs</a:t>
            </a:r>
          </a:p>
          <a:p>
            <a:pPr marL="457200" indent="-457200">
              <a:buAutoNum type="alphaLcPeriod"/>
            </a:pPr>
            <a:r>
              <a:rPr lang="en-US" dirty="0" smtClean="0"/>
              <a:t>Microbes are learning to detect current drugs</a:t>
            </a:r>
          </a:p>
          <a:p>
            <a:pPr marL="457200" indent="-457200">
              <a:buAutoNum type="alphaLcPeriod"/>
            </a:pPr>
            <a:r>
              <a:rPr lang="en-US" dirty="0" smtClean="0"/>
              <a:t>Microbes are growing too large to be stopped by current drugs</a:t>
            </a:r>
          </a:p>
          <a:p>
            <a:pPr marL="457200" indent="-457200">
              <a:buAutoNum type="alphaLcPeriod"/>
            </a:pPr>
            <a:r>
              <a:rPr lang="en-US" dirty="0" smtClean="0"/>
              <a:t>Microbes are being wiped out by antimicrobial drugs</a:t>
            </a:r>
            <a:endParaRPr lang="en-US" dirty="0"/>
          </a:p>
        </p:txBody>
      </p:sp>
    </p:spTree>
    <p:extLst>
      <p:ext uri="{BB962C8B-B14F-4D97-AF65-F5344CB8AC3E}">
        <p14:creationId xmlns:p14="http://schemas.microsoft.com/office/powerpoint/2010/main" val="233210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8.L.5  Molecular Biology  </a:t>
            </a:r>
            <a:endParaRPr lang="en-US" dirty="0"/>
          </a:p>
        </p:txBody>
      </p:sp>
      <p:sp>
        <p:nvSpPr>
          <p:cNvPr id="3" name="Content Placeholder 2"/>
          <p:cNvSpPr>
            <a:spLocks noGrp="1"/>
          </p:cNvSpPr>
          <p:nvPr>
            <p:ph idx="1"/>
          </p:nvPr>
        </p:nvSpPr>
        <p:spPr/>
        <p:txBody>
          <a:bodyPr/>
          <a:lstStyle/>
          <a:p>
            <a:r>
              <a:rPr lang="en-US" dirty="0"/>
              <a:t>8.L.5.1 Summarize how food provides the energy and the molecules required for building materials, growth and survival of all organisms (to include plants). </a:t>
            </a:r>
            <a:endParaRPr lang="en-US" dirty="0" smtClean="0"/>
          </a:p>
          <a:p>
            <a:r>
              <a:rPr lang="en-US" dirty="0"/>
              <a:t>8.L.5.2 Explain the relationship among a healthy diet, exercise, and the general health of the body (emphasis on the relationship between respiration and digestion).</a:t>
            </a:r>
          </a:p>
        </p:txBody>
      </p:sp>
      <p:pic>
        <p:nvPicPr>
          <p:cNvPr id="4" name="Picture 3"/>
          <p:cNvPicPr>
            <a:picLocks noChangeAspect="1"/>
          </p:cNvPicPr>
          <p:nvPr/>
        </p:nvPicPr>
        <p:blipFill>
          <a:blip r:embed="rId2"/>
          <a:stretch>
            <a:fillRect/>
          </a:stretch>
        </p:blipFill>
        <p:spPr>
          <a:xfrm>
            <a:off x="841417" y="630766"/>
            <a:ext cx="2552700" cy="1790700"/>
          </a:xfrm>
          <a:prstGeom prst="rect">
            <a:avLst/>
          </a:prstGeom>
        </p:spPr>
      </p:pic>
    </p:spTree>
    <p:extLst>
      <p:ext uri="{BB962C8B-B14F-4D97-AF65-F5344CB8AC3E}">
        <p14:creationId xmlns:p14="http://schemas.microsoft.com/office/powerpoint/2010/main" val="2140974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8.P.1.2  Periodic Table</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What do elements in the same family have in common?</a:t>
            </a:r>
          </a:p>
          <a:p>
            <a:pPr marL="457200" indent="-457200">
              <a:buAutoNum type="alphaLcPeriod"/>
            </a:pPr>
            <a:r>
              <a:rPr lang="en-US" dirty="0" smtClean="0"/>
              <a:t>Number of protons</a:t>
            </a:r>
          </a:p>
          <a:p>
            <a:pPr marL="457200" indent="-457200">
              <a:buAutoNum type="alphaLcPeriod"/>
            </a:pPr>
            <a:r>
              <a:rPr lang="en-US" dirty="0" smtClean="0"/>
              <a:t>Masses of their atoms</a:t>
            </a:r>
          </a:p>
          <a:p>
            <a:pPr marL="457200" indent="-457200">
              <a:buAutoNum type="alphaLcPeriod"/>
            </a:pPr>
            <a:r>
              <a:rPr lang="en-US" dirty="0" smtClean="0"/>
              <a:t>Similar chemical properties</a:t>
            </a:r>
          </a:p>
          <a:p>
            <a:pPr marL="457200" indent="-457200">
              <a:buAutoNum type="alphaLcPeriod"/>
            </a:pPr>
            <a:r>
              <a:rPr lang="en-US" dirty="0" smtClean="0"/>
              <a:t>State of matter</a:t>
            </a:r>
            <a:endParaRPr lang="en-US" dirty="0"/>
          </a:p>
        </p:txBody>
      </p:sp>
    </p:spTree>
    <p:extLst>
      <p:ext uri="{BB962C8B-B14F-4D97-AF65-F5344CB8AC3E}">
        <p14:creationId xmlns:p14="http://schemas.microsoft.com/office/powerpoint/2010/main" val="18613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16385" y="3515096"/>
            <a:ext cx="2857500" cy="1600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2"/>
            </a:pPr>
            <a:r>
              <a:rPr lang="en-US" dirty="0" smtClean="0"/>
              <a:t>Which of the elements listed below has properties most like helium?</a:t>
            </a:r>
          </a:p>
          <a:p>
            <a:pPr marL="457200" indent="-457200">
              <a:buAutoNum type="alphaLcPeriod"/>
            </a:pPr>
            <a:r>
              <a:rPr lang="en-US" dirty="0" smtClean="0"/>
              <a:t>Fluorine</a:t>
            </a:r>
          </a:p>
          <a:p>
            <a:pPr marL="457200" indent="-457200">
              <a:buAutoNum type="alphaLcPeriod"/>
            </a:pPr>
            <a:r>
              <a:rPr lang="en-US" dirty="0" smtClean="0"/>
              <a:t>Gallium</a:t>
            </a:r>
          </a:p>
          <a:p>
            <a:pPr marL="457200" indent="-457200">
              <a:buAutoNum type="alphaLcPeriod"/>
            </a:pPr>
            <a:r>
              <a:rPr lang="en-US" dirty="0" smtClean="0"/>
              <a:t>Xenon</a:t>
            </a:r>
          </a:p>
          <a:p>
            <a:pPr marL="457200" indent="-457200">
              <a:buAutoNum type="alphaLcPeriod"/>
            </a:pPr>
            <a:r>
              <a:rPr lang="en-US" dirty="0" smtClean="0"/>
              <a:t>Mercury</a:t>
            </a:r>
            <a:endParaRPr lang="en-US" dirty="0"/>
          </a:p>
        </p:txBody>
      </p:sp>
      <p:pic>
        <p:nvPicPr>
          <p:cNvPr id="5" name="Picture 4"/>
          <p:cNvPicPr>
            <a:picLocks noChangeAspect="1"/>
          </p:cNvPicPr>
          <p:nvPr/>
        </p:nvPicPr>
        <p:blipFill>
          <a:blip r:embed="rId3"/>
          <a:stretch>
            <a:fillRect/>
          </a:stretch>
        </p:blipFill>
        <p:spPr>
          <a:xfrm>
            <a:off x="3401568" y="2985517"/>
            <a:ext cx="5718681" cy="3216758"/>
          </a:xfrm>
          <a:prstGeom prst="rect">
            <a:avLst/>
          </a:prstGeom>
        </p:spPr>
      </p:pic>
    </p:spTree>
    <p:extLst>
      <p:ext uri="{BB962C8B-B14F-4D97-AF65-F5344CB8AC3E}">
        <p14:creationId xmlns:p14="http://schemas.microsoft.com/office/powerpoint/2010/main" val="363085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indent="-457200">
              <a:buAutoNum type="arabicPeriod" startAt="3"/>
            </a:pPr>
            <a:r>
              <a:rPr lang="en-US" dirty="0" smtClean="0"/>
              <a:t>The Noble gases are found in family 18 of the periodic table.  Which statement about the Noble gases is correct?</a:t>
            </a:r>
          </a:p>
          <a:p>
            <a:pPr marL="457200" indent="-457200">
              <a:buAutoNum type="alphaLcPeriod"/>
            </a:pPr>
            <a:r>
              <a:rPr lang="en-US" dirty="0" smtClean="0"/>
              <a:t>They consist of solids, liquids and gases</a:t>
            </a:r>
          </a:p>
          <a:p>
            <a:pPr marL="457200" indent="-457200">
              <a:buAutoNum type="alphaLcPeriod"/>
            </a:pPr>
            <a:r>
              <a:rPr lang="en-US" dirty="0" smtClean="0"/>
              <a:t>They are highly reactive with other elements</a:t>
            </a:r>
          </a:p>
          <a:p>
            <a:pPr marL="457200" indent="-457200">
              <a:buAutoNum type="alphaLcPeriod"/>
            </a:pPr>
            <a:r>
              <a:rPr lang="en-US" dirty="0" smtClean="0"/>
              <a:t>They have a full shell of valence electrons and are unreactive</a:t>
            </a:r>
          </a:p>
          <a:p>
            <a:pPr marL="457200" indent="-457200">
              <a:buAutoNum type="alphaLcPeriod"/>
            </a:pPr>
            <a:r>
              <a:rPr lang="en-US" dirty="0" smtClean="0"/>
              <a:t>They form compounds easily</a:t>
            </a:r>
            <a:endParaRPr lang="en-US" dirty="0"/>
          </a:p>
        </p:txBody>
      </p:sp>
    </p:spTree>
    <p:extLst>
      <p:ext uri="{BB962C8B-B14F-4D97-AF65-F5344CB8AC3E}">
        <p14:creationId xmlns:p14="http://schemas.microsoft.com/office/powerpoint/2010/main" val="37555347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30546</TotalTime>
  <Words>2603</Words>
  <Application>Microsoft Office PowerPoint</Application>
  <PresentationFormat>Widescreen</PresentationFormat>
  <Paragraphs>317</Paragraphs>
  <Slides>63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Garamond</vt:lpstr>
      <vt:lpstr>Organic</vt:lpstr>
      <vt:lpstr>Chemistry 8.P.1</vt:lpstr>
      <vt:lpstr>8.P.1.1  Classifying Matter</vt:lpstr>
      <vt:lpstr>PowerPoint Presentation</vt:lpstr>
      <vt:lpstr>  </vt:lpstr>
      <vt:lpstr>PowerPoint Presentation</vt:lpstr>
      <vt:lpstr>PowerPoint Presentation</vt:lpstr>
      <vt:lpstr>8.P.1.2  Periodic Table</vt:lpstr>
      <vt:lpstr>PowerPoint Presentation</vt:lpstr>
      <vt:lpstr>PowerPoint Presentation</vt:lpstr>
      <vt:lpstr>PowerPoint Presentation</vt:lpstr>
      <vt:lpstr>PowerPoint Presentation</vt:lpstr>
      <vt:lpstr>PowerPoint Presentation</vt:lpstr>
      <vt:lpstr>8.P.1.3 Physical and Chemical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8.P.2 </vt:lpstr>
      <vt:lpstr>8.P.2.1 Environmental Consequences of Obtaining Energy</vt:lpstr>
      <vt:lpstr>PowerPoint Presentation</vt:lpstr>
      <vt:lpstr>PowerPoint Presentation</vt:lpstr>
      <vt:lpstr>PowerPoint Presentation</vt:lpstr>
      <vt:lpstr>PowerPoint Presentation</vt:lpstr>
      <vt:lpstr>8.P.2.2 Renewable and Nonrenewable Energy</vt:lpstr>
      <vt:lpstr>PowerPoint Presentation</vt:lpstr>
      <vt:lpstr>PowerPoint Presentation</vt:lpstr>
      <vt:lpstr>PowerPoint Presentation</vt:lpstr>
      <vt:lpstr>PowerPoint Presentation</vt:lpstr>
      <vt:lpstr>8.E.2 Earth History</vt:lpstr>
      <vt:lpstr>8.E.2.1 Age of Earth, Rocks and Fossils</vt:lpstr>
      <vt:lpstr>PowerPoint Presentation</vt:lpstr>
      <vt:lpstr>PowerPoint Presentation</vt:lpstr>
      <vt:lpstr>PowerPoint Presentation</vt:lpstr>
      <vt:lpstr>PowerPoint Presentation</vt:lpstr>
      <vt:lpstr>PowerPoint Presentation</vt:lpstr>
      <vt:lpstr>PowerPoint Presentation</vt:lpstr>
      <vt:lpstr>8.E.2.2 Fossils, ice cores and rocks as evidence of Earth’s history</vt:lpstr>
      <vt:lpstr>PowerPoint Presentation</vt:lpstr>
      <vt:lpstr>PowerPoint Presentation</vt:lpstr>
      <vt:lpstr>PowerPoint Presentation</vt:lpstr>
      <vt:lpstr>PowerPoint Presentation</vt:lpstr>
      <vt:lpstr>8.L 4 Evolution and Genetics</vt:lpstr>
      <vt:lpstr>8.L.4.1 Biological Classification Systems and the Theory of Evolution</vt:lpstr>
      <vt:lpstr>PowerPoint Presentation</vt:lpstr>
      <vt:lpstr>PowerPoint Presentation</vt:lpstr>
      <vt:lpstr>8.L.4.2  Genetic Variation and Adaptation</vt:lpstr>
      <vt:lpstr>PowerPoint Presentation</vt:lpstr>
      <vt:lpstr>PowerPoint Presentation</vt:lpstr>
      <vt:lpstr>PowerPoint Presentation</vt:lpstr>
      <vt:lpstr>8.L.1 Structure and Function of Living Organisms</vt:lpstr>
      <vt:lpstr>8.L.1.1 Microbes and Disease</vt:lpstr>
      <vt:lpstr>PowerPoint Presentation</vt:lpstr>
      <vt:lpstr>PowerPoint Presentation</vt:lpstr>
      <vt:lpstr>PowerPoint Presentation</vt:lpstr>
      <vt:lpstr>8.L.1.2 Pandemic and Epidemic</vt:lpstr>
      <vt:lpstr>PowerPoint Presentation</vt:lpstr>
      <vt:lpstr>PowerPoint Presentation</vt:lpstr>
      <vt:lpstr>PowerPoint Presentation</vt:lpstr>
      <vt:lpstr>8.L.5  Molecular Biology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Science EOG Review</dc:title>
  <dc:creator>Wright, Katrina C.</dc:creator>
  <cp:lastModifiedBy>Greenberg, Mitchell</cp:lastModifiedBy>
  <cp:revision>69</cp:revision>
  <dcterms:created xsi:type="dcterms:W3CDTF">2014-01-09T15:34:33Z</dcterms:created>
  <dcterms:modified xsi:type="dcterms:W3CDTF">2017-05-19T18:03:56Z</dcterms:modified>
</cp:coreProperties>
</file>