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ppt/slideMasters/slideMaster2.xml" ContentType="application/vnd.openxmlformats-officedocument.presentationml.slideMaster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280" r:id="rId4"/>
    <p:sldId id="278" r:id="rId5"/>
    <p:sldId id="275" r:id="rId6"/>
    <p:sldId id="258" r:id="rId7"/>
    <p:sldId id="266" r:id="rId8"/>
    <p:sldId id="267" r:id="rId9"/>
    <p:sldId id="263" r:id="rId10"/>
    <p:sldId id="269" r:id="rId11"/>
    <p:sldId id="265" r:id="rId12"/>
    <p:sldId id="264" r:id="rId13"/>
    <p:sldId id="270" r:id="rId14"/>
    <p:sldId id="268" r:id="rId15"/>
    <p:sldId id="282" r:id="rId16"/>
    <p:sldId id="283" r:id="rId17"/>
    <p:sldId id="284" r:id="rId18"/>
    <p:sldId id="285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94C99-7DA0-43E4-AD5E-F257983EA593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50FD6-50CD-48EA-8DFC-9F3422C4D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38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Potassium Permanganate</a:t>
            </a:r>
            <a:r>
              <a:rPr lang="en-US" baseline="0" dirty="0" smtClean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50FD6-50CD-48EA-8DFC-9F3422C4DB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59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Chromebooks</a:t>
            </a:r>
            <a:r>
              <a:rPr lang="en-US" dirty="0" smtClean="0"/>
              <a:t> for the last 20 minutes of class </a:t>
            </a:r>
            <a:r>
              <a:rPr lang="en-US" smtClean="0"/>
              <a:t>if necessary.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50FD6-50CD-48EA-8DFC-9F3422C4DB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266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Elephant Toothpaste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50FD6-50CD-48EA-8DFC-9F3422C4DB3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014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81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840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919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0692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987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314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9173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0772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2876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9256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415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80150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3873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6449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93027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789998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38402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9514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0629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39670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023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750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9217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5943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1638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044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420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556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174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883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562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617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7255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3C018-0EC0-4755-99DD-9656A3EEE240}" type="datetimeFigureOut">
              <a:rPr lang="en-US" smtClean="0"/>
              <a:pPr/>
              <a:t>8/11/18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A4D5C-6D90-456B-BFF0-4D54E3B299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1274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DB9F41-7A7E-4617-9DEC-7BBDAEE9AD09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8FC2143-F371-4477-A8D1-065F1141A543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336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DAAB922-5B65-4757-8B67-B92A9CFBA13E}" type="datetimeFigureOut">
              <a:rPr lang="en-US" smtClean="0">
                <a:solidFill>
                  <a:srgbClr val="073E87"/>
                </a:solidFill>
              </a:rPr>
              <a:pPr/>
              <a:t>8/11/18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94B9536-9E53-44E6-B9EC-E30B07A40BB9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481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514600"/>
            <a:ext cx="7408333" cy="4449763"/>
          </a:xfrm>
        </p:spPr>
        <p:txBody>
          <a:bodyPr/>
          <a:lstStyle/>
          <a:p>
            <a:r>
              <a:rPr lang="en-US" dirty="0" smtClean="0"/>
              <a:t>A pure substance is a type of matter with a fixed makeup of atoms.  Elements are always a pure substance.  H2O and </a:t>
            </a:r>
            <a:r>
              <a:rPr lang="en-US" dirty="0" err="1" smtClean="0"/>
              <a:t>NaCl</a:t>
            </a:r>
            <a:r>
              <a:rPr lang="en-US" dirty="0" smtClean="0"/>
              <a:t>,  is a pure substance, it is always the same.  But NOT when mixed together in a solution!</a:t>
            </a:r>
          </a:p>
          <a:p>
            <a:endParaRPr lang="en-US" dirty="0"/>
          </a:p>
          <a:p>
            <a:r>
              <a:rPr lang="en-US" dirty="0" smtClean="0"/>
              <a:t>Substances can be either elements or compounds.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1676400"/>
            <a:ext cx="7620000" cy="434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1506" name="Picture 2" descr="http://www.mikeblaber.org/oldwine/chm1045/notes/Stoich/Equation/balanc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547220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It is balanced?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14400"/>
            <a:ext cx="91440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1"/>
                </a:solidFill>
              </a:rPr>
              <a:t>Potassium Permanganate + Glycerin + Oxygen </a:t>
            </a:r>
            <a:r>
              <a:rPr lang="en-US" sz="4800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</a:p>
          <a:p>
            <a:endParaRPr lang="en-US" sz="4800" dirty="0" smtClean="0">
              <a:solidFill>
                <a:schemeClr val="bg1"/>
              </a:solidFill>
              <a:sym typeface="Wingdings" pitchFamily="2" charset="2"/>
            </a:endParaRPr>
          </a:p>
          <a:p>
            <a:r>
              <a:rPr lang="en-US" sz="4800" dirty="0" smtClean="0">
                <a:solidFill>
                  <a:schemeClr val="bg1"/>
                </a:solidFill>
                <a:sym typeface="Wingdings" pitchFamily="2" charset="2"/>
              </a:rPr>
              <a:t>Potassium Carbonate + Carbon Dioxide + Water</a:t>
            </a:r>
          </a:p>
          <a:p>
            <a:endParaRPr lang="en-US" sz="48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14KMnO</a:t>
            </a:r>
            <a:r>
              <a:rPr lang="en-US" sz="3600" baseline="-25000" dirty="0" smtClean="0">
                <a:solidFill>
                  <a:schemeClr val="bg1"/>
                </a:solidFill>
              </a:rPr>
              <a:t>4</a:t>
            </a:r>
            <a:r>
              <a:rPr lang="en-US" sz="3600" dirty="0" smtClean="0">
                <a:solidFill>
                  <a:schemeClr val="bg1"/>
                </a:solidFill>
              </a:rPr>
              <a:t> + 4C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H</a:t>
            </a:r>
            <a:r>
              <a:rPr lang="en-US" sz="3600" baseline="-25000" dirty="0" smtClean="0">
                <a:solidFill>
                  <a:schemeClr val="bg1"/>
                </a:solidFill>
              </a:rPr>
              <a:t>5</a:t>
            </a:r>
            <a:r>
              <a:rPr lang="en-US" sz="3600" dirty="0" smtClean="0">
                <a:solidFill>
                  <a:schemeClr val="bg1"/>
                </a:solidFill>
              </a:rPr>
              <a:t>(OH)</a:t>
            </a:r>
            <a:r>
              <a:rPr lang="en-US" sz="3600" baseline="-25000" dirty="0" smtClean="0">
                <a:solidFill>
                  <a:schemeClr val="bg1"/>
                </a:solidFill>
              </a:rPr>
              <a:t> 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7K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CO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 + CO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 + 16H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  <a:sym typeface="Wingdings" panose="05000000000000000000" pitchFamily="2" charset="2"/>
              </a:rPr>
              <a:t>O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400" y="10668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3276600" y="80212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04723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Oxidation of 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glycerin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(1,2,3-propanetriol) by 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potassium permanganate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... </a:t>
            </a: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54545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14KMnO4 + 4C3H5(OH)3 --&gt; 7K2CO3 + 7Mn2O3 + 5CO2 + 16H2O.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353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Balancing Chemical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dirty="0" smtClean="0">
                <a:solidFill>
                  <a:schemeClr val="bg1"/>
                </a:solidFill>
              </a:rPr>
              <a:t>Write and balance (coefficients) the following:</a:t>
            </a:r>
          </a:p>
          <a:p>
            <a:pPr algn="l"/>
            <a:endParaRPr lang="en-US" sz="3500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3500" dirty="0" smtClean="0">
                <a:solidFill>
                  <a:schemeClr val="bg1"/>
                </a:solidFill>
              </a:rPr>
              <a:t>__ H</a:t>
            </a:r>
            <a:r>
              <a:rPr lang="en-US" sz="3500" baseline="-25000" dirty="0" smtClean="0">
                <a:solidFill>
                  <a:schemeClr val="bg1"/>
                </a:solidFill>
              </a:rPr>
              <a:t>2</a:t>
            </a:r>
            <a:r>
              <a:rPr lang="en-US" sz="3500" dirty="0" smtClean="0">
                <a:solidFill>
                  <a:schemeClr val="bg1"/>
                </a:solidFill>
              </a:rPr>
              <a:t> + __O</a:t>
            </a:r>
            <a:r>
              <a:rPr lang="en-US" sz="3500" baseline="-25000" dirty="0" smtClean="0">
                <a:solidFill>
                  <a:schemeClr val="bg1"/>
                </a:solidFill>
              </a:rPr>
              <a:t>2</a:t>
            </a:r>
            <a:r>
              <a:rPr lang="en-US" sz="3500" dirty="0" smtClean="0">
                <a:solidFill>
                  <a:schemeClr val="bg1"/>
                </a:solidFill>
              </a:rPr>
              <a:t> </a:t>
            </a: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 __H</a:t>
            </a:r>
            <a:r>
              <a:rPr lang="en-US" sz="35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O</a:t>
            </a:r>
          </a:p>
          <a:p>
            <a:pPr marL="514350" indent="-514350" algn="l">
              <a:buAutoNum type="arabicParenR"/>
            </a:pPr>
            <a:endParaRPr lang="en-US" sz="35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 algn="l">
              <a:buAutoNum type="arabicParenR"/>
            </a:pP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__Fe + __Cl</a:t>
            </a:r>
            <a:r>
              <a:rPr lang="en-US" sz="35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  __FeCl</a:t>
            </a:r>
            <a:r>
              <a:rPr lang="en-US" sz="3500" baseline="-25000" dirty="0" smtClean="0">
                <a:solidFill>
                  <a:schemeClr val="bg1"/>
                </a:solidFill>
                <a:sym typeface="Wingdings" pitchFamily="2" charset="2"/>
              </a:rPr>
              <a:t>3</a:t>
            </a:r>
          </a:p>
          <a:p>
            <a:pPr marL="514350" indent="-514350" algn="l">
              <a:buAutoNum type="arabicParenR"/>
            </a:pPr>
            <a:endParaRPr lang="en-US" sz="35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 algn="l">
              <a:buAutoNum type="arabicParenR"/>
            </a:pP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__Li + __H</a:t>
            </a:r>
            <a:r>
              <a:rPr lang="en-US" sz="35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O  __</a:t>
            </a:r>
            <a:r>
              <a:rPr lang="en-US" sz="3500" dirty="0" err="1" smtClean="0">
                <a:solidFill>
                  <a:schemeClr val="bg1"/>
                </a:solidFill>
                <a:sym typeface="Wingdings" pitchFamily="2" charset="2"/>
              </a:rPr>
              <a:t>LiOH</a:t>
            </a:r>
            <a:r>
              <a:rPr lang="en-US" sz="3500" dirty="0" smtClean="0">
                <a:solidFill>
                  <a:schemeClr val="bg1"/>
                </a:solidFill>
                <a:sym typeface="Wingdings" pitchFamily="2" charset="2"/>
              </a:rPr>
              <a:t> + __H</a:t>
            </a:r>
            <a:r>
              <a:rPr lang="en-US" sz="3500" baseline="-25000" dirty="0" smtClean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sz="3500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514350" indent="-514350" algn="l">
              <a:buAutoNum type="arabicParenR"/>
            </a:pPr>
            <a:endParaRPr lang="en-US" sz="3500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3600" dirty="0" smtClean="0">
                <a:solidFill>
                  <a:schemeClr val="bg1"/>
                </a:solidFill>
              </a:rPr>
              <a:t>__Al + __S</a:t>
            </a:r>
            <a:r>
              <a:rPr lang="en-US" sz="3600" baseline="-25000" dirty="0" smtClean="0">
                <a:solidFill>
                  <a:schemeClr val="bg1"/>
                </a:solidFill>
              </a:rPr>
              <a:t>8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 __</a:t>
            </a:r>
            <a:r>
              <a:rPr lang="en-US" sz="3600" dirty="0" smtClean="0">
                <a:solidFill>
                  <a:schemeClr val="bg1"/>
                </a:solidFill>
              </a:rPr>
              <a:t>Al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S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</a:p>
          <a:p>
            <a:pPr marL="514350" indent="-514350" algn="l">
              <a:buAutoNum type="arabicParenR"/>
            </a:pPr>
            <a:endParaRPr lang="en-US" sz="3600" baseline="-25000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3600" dirty="0" smtClean="0">
                <a:solidFill>
                  <a:schemeClr val="bg1"/>
                </a:solidFill>
              </a:rPr>
              <a:t>__Al(OH)</a:t>
            </a:r>
            <a:r>
              <a:rPr lang="en-US" sz="3600" baseline="-25000" dirty="0" smtClean="0">
                <a:solidFill>
                  <a:schemeClr val="bg1"/>
                </a:solidFill>
              </a:rPr>
              <a:t>3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sym typeface="Wingdings" pitchFamily="2" charset="2"/>
              </a:rPr>
              <a:t> __</a:t>
            </a:r>
            <a:r>
              <a:rPr lang="en-US" sz="3600" dirty="0" smtClean="0">
                <a:solidFill>
                  <a:schemeClr val="bg1"/>
                </a:solidFill>
              </a:rPr>
              <a:t>Al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O</a:t>
            </a:r>
            <a:r>
              <a:rPr lang="en-US" sz="3600" baseline="-25000" dirty="0" smtClean="0">
                <a:solidFill>
                  <a:schemeClr val="bg1"/>
                </a:solidFill>
              </a:rPr>
              <a:t>3 </a:t>
            </a:r>
            <a:r>
              <a:rPr lang="en-US" sz="3600" dirty="0" smtClean="0">
                <a:solidFill>
                  <a:schemeClr val="bg1"/>
                </a:solidFill>
              </a:rPr>
              <a:t>+ __H</a:t>
            </a:r>
            <a:r>
              <a:rPr lang="en-US" sz="3600" baseline="-25000" dirty="0" smtClean="0">
                <a:solidFill>
                  <a:schemeClr val="bg1"/>
                </a:solidFill>
              </a:rPr>
              <a:t>2</a:t>
            </a:r>
            <a:r>
              <a:rPr lang="en-US" sz="3600" dirty="0" smtClean="0">
                <a:solidFill>
                  <a:schemeClr val="bg1"/>
                </a:solidFill>
              </a:rPr>
              <a:t>O</a:t>
            </a:r>
            <a:endParaRPr lang="en-US" sz="3500" baseline="-25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3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bg1"/>
                </a:solidFill>
                <a:sym typeface="Wingdings" pitchFamily="2" charset="2"/>
              </a:rPr>
              <a:t>__Fe + __Cl</a:t>
            </a:r>
            <a:r>
              <a:rPr lang="en-US" sz="6000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6000" dirty="0">
                <a:solidFill>
                  <a:schemeClr val="bg1"/>
                </a:solidFill>
                <a:sym typeface="Wingdings" pitchFamily="2" charset="2"/>
              </a:rPr>
              <a:t>  __FeCl</a:t>
            </a:r>
            <a:r>
              <a:rPr lang="en-US" sz="6000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13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  <a:sym typeface="Wingdings" pitchFamily="2" charset="2"/>
              </a:rPr>
              <a:t>__Li + __H</a:t>
            </a:r>
            <a:r>
              <a:rPr lang="en-US" sz="4800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4800" dirty="0">
                <a:solidFill>
                  <a:schemeClr val="bg1"/>
                </a:solidFill>
                <a:sym typeface="Wingdings" pitchFamily="2" charset="2"/>
              </a:rPr>
              <a:t>O  __</a:t>
            </a:r>
            <a:r>
              <a:rPr lang="en-US" sz="4800" dirty="0" err="1">
                <a:solidFill>
                  <a:schemeClr val="bg1"/>
                </a:solidFill>
                <a:sym typeface="Wingdings" pitchFamily="2" charset="2"/>
              </a:rPr>
              <a:t>LiOH</a:t>
            </a:r>
            <a:r>
              <a:rPr lang="en-US" sz="4800" dirty="0">
                <a:solidFill>
                  <a:schemeClr val="bg1"/>
                </a:solidFill>
                <a:sym typeface="Wingdings" pitchFamily="2" charset="2"/>
              </a:rPr>
              <a:t> + __H</a:t>
            </a:r>
            <a:r>
              <a:rPr lang="en-US" sz="4800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endParaRPr lang="en-US" sz="4800" dirty="0">
              <a:solidFill>
                <a:schemeClr val="bg1"/>
              </a:solidFill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81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solidFill>
                  <a:schemeClr val="bg1"/>
                </a:solidFill>
              </a:rPr>
              <a:t>__Al + __S</a:t>
            </a:r>
            <a:r>
              <a:rPr lang="en-US" sz="5400" baseline="-25000" dirty="0">
                <a:solidFill>
                  <a:schemeClr val="bg1"/>
                </a:solidFill>
              </a:rPr>
              <a:t>8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  <a:sym typeface="Wingdings" pitchFamily="2" charset="2"/>
              </a:rPr>
              <a:t> __</a:t>
            </a:r>
            <a:r>
              <a:rPr lang="en-US" sz="5400" dirty="0">
                <a:solidFill>
                  <a:schemeClr val="bg1"/>
                </a:solidFill>
              </a:rPr>
              <a:t>Al</a:t>
            </a:r>
            <a:r>
              <a:rPr lang="en-US" sz="5400" baseline="-25000" dirty="0">
                <a:solidFill>
                  <a:schemeClr val="bg1"/>
                </a:solidFill>
              </a:rPr>
              <a:t>2</a:t>
            </a:r>
            <a:r>
              <a:rPr lang="en-US" sz="5400" dirty="0">
                <a:solidFill>
                  <a:schemeClr val="bg1"/>
                </a:solidFill>
              </a:rPr>
              <a:t>S</a:t>
            </a:r>
            <a:r>
              <a:rPr lang="en-US" sz="5400" baseline="-25000" dirty="0">
                <a:solidFill>
                  <a:schemeClr val="bg1"/>
                </a:solidFill>
              </a:rPr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14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__</a:t>
            </a:r>
            <a:r>
              <a:rPr lang="en-US" sz="4800" dirty="0">
                <a:solidFill>
                  <a:schemeClr val="bg1"/>
                </a:solidFill>
              </a:rPr>
              <a:t>Al(OH)</a:t>
            </a:r>
            <a:r>
              <a:rPr lang="en-US" sz="4800" baseline="-25000" dirty="0">
                <a:solidFill>
                  <a:schemeClr val="bg1"/>
                </a:solidFill>
              </a:rPr>
              <a:t>3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>
                <a:solidFill>
                  <a:schemeClr val="bg1"/>
                </a:solidFill>
                <a:sym typeface="Wingdings" pitchFamily="2" charset="2"/>
              </a:rPr>
              <a:t> __</a:t>
            </a:r>
            <a:r>
              <a:rPr lang="en-US" sz="4800" dirty="0">
                <a:solidFill>
                  <a:schemeClr val="bg1"/>
                </a:solidFill>
              </a:rPr>
              <a:t>Al</a:t>
            </a:r>
            <a:r>
              <a:rPr lang="en-US" sz="4800" baseline="-25000" dirty="0">
                <a:solidFill>
                  <a:schemeClr val="bg1"/>
                </a:solidFill>
              </a:rPr>
              <a:t>2</a:t>
            </a:r>
            <a:r>
              <a:rPr lang="en-US" sz="4800" dirty="0">
                <a:solidFill>
                  <a:schemeClr val="bg1"/>
                </a:solidFill>
              </a:rPr>
              <a:t>O</a:t>
            </a:r>
            <a:r>
              <a:rPr lang="en-US" sz="4800" baseline="-25000" dirty="0">
                <a:solidFill>
                  <a:schemeClr val="bg1"/>
                </a:solidFill>
              </a:rPr>
              <a:t>3 </a:t>
            </a:r>
            <a:r>
              <a:rPr lang="en-US" sz="4800" dirty="0">
                <a:solidFill>
                  <a:schemeClr val="bg1"/>
                </a:solidFill>
              </a:rPr>
              <a:t>+ __H</a:t>
            </a:r>
            <a:r>
              <a:rPr lang="en-US" sz="4800" baseline="-25000" dirty="0">
                <a:solidFill>
                  <a:schemeClr val="bg1"/>
                </a:solidFill>
              </a:rPr>
              <a:t>2</a:t>
            </a:r>
            <a:r>
              <a:rPr lang="en-US" sz="4800" dirty="0">
                <a:solidFill>
                  <a:schemeClr val="bg1"/>
                </a:solidFill>
              </a:rPr>
              <a:t>O</a:t>
            </a:r>
            <a:endParaRPr lang="en-US" sz="4800" baseline="-25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83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4638675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505200"/>
            <a:ext cx="44958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48200" y="0"/>
            <a:ext cx="4495800" cy="3505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05200"/>
            <a:ext cx="46482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Sodium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Atomic Structure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0017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List and explain all three sub atomic particles.</a:t>
            </a:r>
          </a:p>
          <a:p>
            <a:endParaRPr lang="en-US" dirty="0"/>
          </a:p>
          <a:p>
            <a:r>
              <a:rPr lang="en-US" dirty="0" smtClean="0"/>
              <a:t>Explain how those particles are arranged in an atom.</a:t>
            </a:r>
          </a:p>
          <a:p>
            <a:endParaRPr lang="en-US" dirty="0" smtClean="0"/>
          </a:p>
          <a:p>
            <a:r>
              <a:rPr lang="en-US" dirty="0" smtClean="0"/>
              <a:t>Estimate how many atoms there are in the following: A penny, an apple, a bottle of </a:t>
            </a:r>
          </a:p>
          <a:p>
            <a:r>
              <a:rPr lang="en-US" dirty="0" smtClean="0"/>
              <a:t>water, and your body. (Try and use</a:t>
            </a:r>
          </a:p>
          <a:p>
            <a:r>
              <a:rPr lang="en-US" dirty="0"/>
              <a:t>x</a:t>
            </a:r>
            <a:r>
              <a:rPr lang="en-US" dirty="0" smtClean="0"/>
              <a:t>10</a:t>
            </a:r>
            <a:r>
              <a:rPr lang="en-US" baseline="30000" dirty="0" smtClean="0"/>
              <a:t>x </a:t>
            </a:r>
            <a:r>
              <a:rPr lang="en-US" dirty="0" smtClean="0"/>
              <a:t>exponents.)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67075" y="2209800"/>
            <a:ext cx="2743200" cy="2590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05200" y="2628037"/>
            <a:ext cx="2286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Draw an atom of Boron, Chlorine, or Sodium. Label each part including the nucleus and the electron cloud</a:t>
            </a:r>
            <a:r>
              <a:rPr lang="en-US" dirty="0" smtClean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34299" y="5305424"/>
            <a:ext cx="1409700" cy="1533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83863" y="5000966"/>
            <a:ext cx="152009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/>
              <a:t>Draw Mendeleev</a:t>
            </a:r>
            <a:endParaRPr lang="en-US" sz="1500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6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Periodic Table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0" y="283994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three different ways the periodic table is organized.</a:t>
            </a:r>
          </a:p>
          <a:p>
            <a:endParaRPr lang="en-US" dirty="0"/>
          </a:p>
          <a:p>
            <a:r>
              <a:rPr lang="en-US" dirty="0" smtClean="0"/>
              <a:t>Explain why Hydrogen is on the left side of the Periodic Table and Helium is on the far right.</a:t>
            </a:r>
            <a:endParaRPr lang="en-US" dirty="0"/>
          </a:p>
        </p:txBody>
      </p:sp>
      <p:pic>
        <p:nvPicPr>
          <p:cNvPr id="20" name="Picture 2" descr="http://fc04.deviantart.net/fs26/f/2008/140/f/8/Mendeleev_by_sevsv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4300" y="5324132"/>
            <a:ext cx="1409700" cy="151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6096000" y="1851749"/>
            <a:ext cx="1409700" cy="1533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524750" y="1981200"/>
            <a:ext cx="16383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Complete the box on the left for the element </a:t>
            </a:r>
            <a:r>
              <a:rPr lang="en-US" b="1" u="sng" dirty="0" smtClean="0"/>
              <a:t>Gold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90224" y="1851749"/>
            <a:ext cx="827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Atomic #</a:t>
            </a:r>
            <a:endParaRPr lang="en-US" sz="1400" dirty="0"/>
          </a:p>
        </p:txBody>
      </p:sp>
      <p:sp>
        <p:nvSpPr>
          <p:cNvPr id="24" name="Rectangle 23"/>
          <p:cNvSpPr/>
          <p:nvPr/>
        </p:nvSpPr>
        <p:spPr>
          <a:xfrm>
            <a:off x="6096000" y="3059876"/>
            <a:ext cx="1409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   Atomic Mass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6124575" y="2850505"/>
            <a:ext cx="1409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Chemical</a:t>
            </a:r>
            <a:r>
              <a:rPr lang="en-US" sz="1400" dirty="0" smtClean="0"/>
              <a:t> </a:t>
            </a:r>
            <a:r>
              <a:rPr lang="en-US" sz="1400" b="1" dirty="0" smtClean="0"/>
              <a:t>Name</a:t>
            </a:r>
            <a:endParaRPr lang="en-US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6124575" y="2142619"/>
            <a:ext cx="1409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Chemical</a:t>
            </a:r>
          </a:p>
          <a:p>
            <a:pPr algn="ctr"/>
            <a:r>
              <a:rPr lang="en-US" sz="2000" b="1" dirty="0" smtClean="0"/>
              <a:t>Symbol</a:t>
            </a:r>
            <a:endParaRPr lang="en-US" sz="2000" b="1" dirty="0"/>
          </a:p>
        </p:txBody>
      </p:sp>
      <p:sp>
        <p:nvSpPr>
          <p:cNvPr id="27" name="Rectangle 26"/>
          <p:cNvSpPr/>
          <p:nvPr/>
        </p:nvSpPr>
        <p:spPr>
          <a:xfrm>
            <a:off x="-1" y="5324474"/>
            <a:ext cx="1409700" cy="15335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4604" y="5020016"/>
            <a:ext cx="132049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dirty="0" smtClean="0"/>
              <a:t>Draw Lavoisier</a:t>
            </a:r>
            <a:endParaRPr lang="en-US" sz="1500" dirty="0"/>
          </a:p>
        </p:txBody>
      </p:sp>
      <p:pic>
        <p:nvPicPr>
          <p:cNvPr id="2054" name="Picture 6" descr="http://www.lavoisiercolegio.com.br/imagens/-Antoine_lavoisi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5343181"/>
            <a:ext cx="1409700" cy="150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0" y="3505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Compounds and Molecules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9048" y="3856226"/>
            <a:ext cx="4657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 the difference between a </a:t>
            </a:r>
          </a:p>
          <a:p>
            <a:r>
              <a:rPr lang="en-US" dirty="0" smtClean="0"/>
              <a:t>molecule and a compound.</a:t>
            </a:r>
          </a:p>
          <a:p>
            <a:endParaRPr lang="en-US" dirty="0"/>
          </a:p>
          <a:p>
            <a:r>
              <a:rPr lang="en-US" dirty="0" smtClean="0"/>
              <a:t>Write the chemical formula for the following 		and label them as a 		compound, molecule, or 		both: water, carbon dioxide,</a:t>
            </a:r>
          </a:p>
          <a:p>
            <a:r>
              <a:rPr lang="en-US" dirty="0"/>
              <a:t>	</a:t>
            </a:r>
            <a:r>
              <a:rPr lang="en-US" dirty="0" smtClean="0"/>
              <a:t>	oxygen (in the air), and </a:t>
            </a:r>
          </a:p>
          <a:p>
            <a:r>
              <a:rPr lang="en-US" dirty="0"/>
              <a:t>	</a:t>
            </a:r>
            <a:r>
              <a:rPr lang="en-US" dirty="0" smtClean="0"/>
              <a:t>	sugar (if you know it).</a:t>
            </a:r>
            <a:endParaRPr lang="en-US" dirty="0"/>
          </a:p>
          <a:p>
            <a:r>
              <a:rPr lang="en-US" dirty="0" smtClean="0"/>
              <a:t>		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08160" y="4200435"/>
            <a:ext cx="4495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Give 5 physical properties of a nail.</a:t>
            </a:r>
          </a:p>
          <a:p>
            <a:pPr algn="r"/>
            <a:r>
              <a:rPr lang="en-US" dirty="0" smtClean="0"/>
              <a:t> Give 2 chemical properties of a nail.	               			</a:t>
            </a:r>
          </a:p>
          <a:p>
            <a:r>
              <a:rPr lang="en-US" dirty="0" smtClean="0"/>
              <a:t>Explain the difference between </a:t>
            </a:r>
          </a:p>
          <a:p>
            <a:r>
              <a:rPr lang="en-US" dirty="0" smtClean="0"/>
              <a:t>a physical change and a </a:t>
            </a:r>
          </a:p>
          <a:p>
            <a:r>
              <a:rPr lang="en-US" dirty="0" smtClean="0"/>
              <a:t>chemical change. </a:t>
            </a:r>
          </a:p>
          <a:p>
            <a:endParaRPr lang="en-US" dirty="0"/>
          </a:p>
          <a:p>
            <a:r>
              <a:rPr lang="en-US" dirty="0" smtClean="0"/>
              <a:t>Give an example of each.		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38675" y="3505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Chemical and Physical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99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Elephant Toothpaste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>
                <a:solidFill>
                  <a:schemeClr val="bg1"/>
                </a:solidFill>
              </a:rPr>
              <a:t>Write and balance (coefficients) the following:</a:t>
            </a:r>
          </a:p>
          <a:p>
            <a:endParaRPr lang="en-US" sz="3500" dirty="0" smtClean="0">
              <a:solidFill>
                <a:schemeClr val="bg1"/>
              </a:solidFill>
            </a:endParaRPr>
          </a:p>
          <a:p>
            <a:r>
              <a:rPr lang="pt-BR" sz="3600" dirty="0" smtClean="0">
                <a:solidFill>
                  <a:schemeClr val="bg1"/>
                </a:solidFill>
              </a:rPr>
              <a:t>2 H</a:t>
            </a:r>
            <a:r>
              <a:rPr lang="pt-BR" sz="3600" baseline="-25000" dirty="0" smtClean="0">
                <a:solidFill>
                  <a:schemeClr val="bg1"/>
                </a:solidFill>
              </a:rPr>
              <a:t>2</a:t>
            </a:r>
            <a:r>
              <a:rPr lang="pt-BR" sz="3600" dirty="0" smtClean="0">
                <a:solidFill>
                  <a:schemeClr val="bg1"/>
                </a:solidFill>
              </a:rPr>
              <a:t>O</a:t>
            </a:r>
            <a:r>
              <a:rPr lang="pt-BR" sz="3600" baseline="-25000" dirty="0" smtClean="0">
                <a:solidFill>
                  <a:schemeClr val="bg1"/>
                </a:solidFill>
              </a:rPr>
              <a:t>2</a:t>
            </a:r>
            <a:r>
              <a:rPr lang="pt-BR" sz="3600" dirty="0" smtClean="0">
                <a:solidFill>
                  <a:schemeClr val="bg1"/>
                </a:solidFill>
              </a:rPr>
              <a:t> → 2 H</a:t>
            </a:r>
            <a:r>
              <a:rPr lang="pt-BR" sz="3600" baseline="-25000" dirty="0" smtClean="0">
                <a:solidFill>
                  <a:schemeClr val="bg1"/>
                </a:solidFill>
              </a:rPr>
              <a:t>2</a:t>
            </a:r>
            <a:r>
              <a:rPr lang="pt-BR" sz="3600" dirty="0" smtClean="0">
                <a:solidFill>
                  <a:schemeClr val="bg1"/>
                </a:solidFill>
              </a:rPr>
              <a:t>O + O</a:t>
            </a:r>
            <a:r>
              <a:rPr lang="pt-BR" sz="3600" baseline="-25000" dirty="0" smtClean="0">
                <a:solidFill>
                  <a:schemeClr val="bg1"/>
                </a:solidFill>
              </a:rPr>
              <a:t>2</a:t>
            </a:r>
            <a:endParaRPr lang="pt-BR" sz="3600" dirty="0" smtClean="0">
              <a:solidFill>
                <a:schemeClr val="bg1"/>
              </a:solidFill>
            </a:endParaRPr>
          </a:p>
          <a:p>
            <a:endParaRPr lang="pt-BR" sz="3600" dirty="0" smtClean="0">
              <a:solidFill>
                <a:schemeClr val="bg1"/>
              </a:solidFill>
            </a:endParaRPr>
          </a:p>
          <a:p>
            <a:r>
              <a:rPr lang="pt-BR" sz="3600" dirty="0" smtClean="0">
                <a:solidFill>
                  <a:schemeClr val="bg1"/>
                </a:solidFill>
              </a:rPr>
              <a:t>Why is there only 1 reactor when there are four ingredients?</a:t>
            </a:r>
            <a:endParaRPr lang="en-US" sz="35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3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000" u="sng" dirty="0" smtClean="0"/>
              <a:t>Counting atoms/elements</a:t>
            </a:r>
            <a:endParaRPr lang="en-US" sz="5000" u="sng" dirty="0"/>
          </a:p>
        </p:txBody>
      </p:sp>
      <p:sp>
        <p:nvSpPr>
          <p:cNvPr id="10" name="Rectangle 9"/>
          <p:cNvSpPr/>
          <p:nvPr/>
        </p:nvSpPr>
        <p:spPr>
          <a:xfrm>
            <a:off x="381000" y="1219200"/>
            <a:ext cx="2808782" cy="10926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</a:t>
            </a:r>
            <a:r>
              <a:rPr lang="en-US" sz="6500" b="1" baseline="-2500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</a:t>
            </a:r>
            <a:r>
              <a:rPr lang="en-US" sz="6500" b="1" baseline="-2500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12</a:t>
            </a:r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r>
              <a:rPr lang="en-US" sz="6500" b="1" baseline="-2500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</a:t>
            </a:r>
            <a:endParaRPr lang="en-US" sz="6500" b="1" baseline="-2500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05E0DB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1295400"/>
            <a:ext cx="1031051" cy="10926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r>
              <a:rPr lang="en-US" sz="6500" b="1" baseline="-2500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endParaRPr lang="en-US" sz="6500" b="1" baseline="-2500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05E0DB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09289" y="1371600"/>
            <a:ext cx="1576073" cy="109260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</a:t>
            </a:r>
            <a:r>
              <a:rPr lang="en-US" sz="6500" b="1" baseline="-25000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en-US" sz="6500" b="1" dirty="0" smtClean="0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05E0DB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endParaRPr lang="en-US" sz="6500" b="1" baseline="-25000" dirty="0">
              <a:ln w="31550" cmpd="sng">
                <a:solidFill>
                  <a:srgbClr val="FF0000"/>
                </a:solidFill>
                <a:prstDash val="solid"/>
              </a:ln>
              <a:solidFill>
                <a:srgbClr val="05E0DB">
                  <a:tint val="15000"/>
                  <a:satMod val="200000"/>
                </a:srgb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http://www.korseby.net/computer/templates/chem_glucose_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3276600" cy="4038600"/>
          </a:xfrm>
          <a:prstGeom prst="rect">
            <a:avLst/>
          </a:prstGeom>
          <a:noFill/>
        </p:spPr>
      </p:pic>
      <p:pic>
        <p:nvPicPr>
          <p:cNvPr id="3076" name="Picture 4" descr="http://www.energyeducation.tx.gov/environment/section_1/topics/ozone_formation/img/04-diatom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14600"/>
            <a:ext cx="2895600" cy="2362200"/>
          </a:xfrm>
          <a:prstGeom prst="rect">
            <a:avLst/>
          </a:prstGeom>
          <a:noFill/>
        </p:spPr>
      </p:pic>
      <p:pic>
        <p:nvPicPr>
          <p:cNvPr id="3078" name="Picture 6" descr="http://upload.wikimedia.org/wikipedia/commons/e/e4/Covalent_H2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514600"/>
            <a:ext cx="3352800" cy="3276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200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458200" cy="1252728"/>
          </a:xfrm>
        </p:spPr>
        <p:txBody>
          <a:bodyPr>
            <a:noAutofit/>
          </a:bodyPr>
          <a:lstStyle/>
          <a:p>
            <a:r>
              <a:rPr lang="en-US" sz="4200" u="sng" dirty="0" smtClean="0"/>
              <a:t>What are these molecule’s formulas?</a:t>
            </a:r>
            <a:endParaRPr lang="en-US" sz="4200" u="sng" dirty="0"/>
          </a:p>
        </p:txBody>
      </p:sp>
      <p:pic>
        <p:nvPicPr>
          <p:cNvPr id="6148" name="Picture 4" descr="http://www.digipac.ca/chemical/molemass/images/Molecu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80438" cy="3581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62000" y="441960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541020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4419600"/>
            <a:ext cx="1371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37160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Grey = Carbon</a:t>
            </a:r>
            <a:r>
              <a:rPr lang="en-US" sz="2500" dirty="0" smtClean="0">
                <a:solidFill>
                  <a:prstClr val="black"/>
                </a:solidFill>
              </a:rPr>
              <a:t>	</a:t>
            </a:r>
            <a:r>
              <a:rPr lang="en-US" sz="2500" b="1" dirty="0" smtClean="0">
                <a:solidFill>
                  <a:srgbClr val="FF0000"/>
                </a:solidFill>
              </a:rPr>
              <a:t>Red = Oxygen</a:t>
            </a:r>
            <a:r>
              <a:rPr lang="en-US" sz="2500" dirty="0" smtClean="0">
                <a:solidFill>
                  <a:prstClr val="black"/>
                </a:solidFill>
              </a:rPr>
              <a:t>	</a:t>
            </a:r>
            <a:r>
              <a:rPr lang="en-US" sz="2500" b="1" dirty="0" smtClean="0">
                <a:solidFill>
                  <a:prstClr val="white"/>
                </a:solidFill>
              </a:rPr>
              <a:t>White = Hydrogen</a:t>
            </a:r>
            <a:endParaRPr lang="en-US" sz="25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67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228599"/>
            <a:ext cx="77724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bg1"/>
                </a:solidFill>
              </a:rPr>
              <a:t>Law of Conservation of Mass*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914400"/>
            <a:ext cx="9144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500" dirty="0" smtClean="0">
                <a:solidFill>
                  <a:schemeClr val="bg1"/>
                </a:solidFill>
              </a:rPr>
              <a:t>Matter can neither be created nor destroyed, it can only change form.</a:t>
            </a:r>
          </a:p>
        </p:txBody>
      </p:sp>
      <p:pic>
        <p:nvPicPr>
          <p:cNvPr id="1026" name="Picture 2" descr="http://www.docbrown.info/page04/4_73calcs/IronPlusSulphu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3583" y="2908986"/>
            <a:ext cx="6176834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33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3556" name="Picture 4" descr="http://vectorkeepanionthiswebsite.weebly.com/uploads/1/3/9/9/13992380/13514413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90800"/>
            <a:ext cx="7896840" cy="350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4578" name="Picture 2" descr="http://balancingequations.info/Images/rust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340299" cy="4682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stumpinonchemistry.weebly.com/uploads/1/5/9/1/15917912/5690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7756066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balancingequations.info/Images/ammonia-equation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627372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Balanced Chemical Equation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066800"/>
            <a:ext cx="91440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2530" name="Picture 2" descr="http://www.personal.kent.edu/~cearley/gen50/balance/CH4_ba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3152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874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3673</TotalTime>
  <Words>553</Words>
  <Application>Microsoft Macintosh PowerPoint</Application>
  <PresentationFormat>On-screen Show (4:3)</PresentationFormat>
  <Paragraphs>93</Paragraphs>
  <Slides>18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1_Waveform</vt:lpstr>
      <vt:lpstr>2_Waveform</vt:lpstr>
      <vt:lpstr>PURE SUBSTANCE</vt:lpstr>
      <vt:lpstr>Counting atoms/elements</vt:lpstr>
      <vt:lpstr>What are these molecule’s formulas?</vt:lpstr>
      <vt:lpstr>Law of Conservation of Mass*</vt:lpstr>
      <vt:lpstr>Balanced Chemical Equation</vt:lpstr>
      <vt:lpstr>Balanced Chemical Equations</vt:lpstr>
      <vt:lpstr>Balanced Chemical Equation</vt:lpstr>
      <vt:lpstr>Balanced Chemical Equation</vt:lpstr>
      <vt:lpstr>Balanced Chemical Equation</vt:lpstr>
      <vt:lpstr>Balanced Chemical Equation</vt:lpstr>
      <vt:lpstr>It is balanced?</vt:lpstr>
      <vt:lpstr>Balancing Chemical Equations</vt:lpstr>
      <vt:lpstr>Slide 13</vt:lpstr>
      <vt:lpstr>Slide 14</vt:lpstr>
      <vt:lpstr>Slide 15</vt:lpstr>
      <vt:lpstr>Slide 16</vt:lpstr>
      <vt:lpstr>Slide 17</vt:lpstr>
      <vt:lpstr>Elephant Toothpaste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December 17th, 2013</dc:title>
  <dc:creator>KoryT</dc:creator>
  <cp:lastModifiedBy>Mitchell Greenberg</cp:lastModifiedBy>
  <cp:revision>83</cp:revision>
  <dcterms:created xsi:type="dcterms:W3CDTF">2018-08-11T20:46:19Z</dcterms:created>
  <dcterms:modified xsi:type="dcterms:W3CDTF">2018-08-11T20:50:26Z</dcterms:modified>
</cp:coreProperties>
</file>